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9" r:id="rId6"/>
    <p:sldId id="260" r:id="rId7"/>
    <p:sldId id="270" r:id="rId8"/>
    <p:sldId id="271" r:id="rId9"/>
    <p:sldId id="265" r:id="rId10"/>
    <p:sldId id="267" r:id="rId11"/>
    <p:sldId id="26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van de Wetering" initials="" lastIdx="3" clrIdx="0"/>
  <p:cmAuthor id="1" name="Eigenaar" initials="E" lastIdx="4" clrIdx="1"/>
  <p:cmAuthor id="2" name="Steven Angelino" initials="S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2F"/>
    <a:srgbClr val="82B623"/>
    <a:srgbClr val="149E49"/>
    <a:srgbClr val="FFFFFF"/>
    <a:srgbClr val="01973A"/>
    <a:srgbClr val="99D5B0"/>
    <a:srgbClr val="5CBC81"/>
    <a:srgbClr val="37AD64"/>
    <a:srgbClr val="21A453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5B56-6624-4EF3-8677-3D27FC7878C4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0F2EF-A26E-4D06-B8B6-C2A6B47634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47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9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84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2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4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6" y="2262392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023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2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  <p:pic>
        <p:nvPicPr>
          <p:cNvPr id="5" name="Picture 2" descr="https://tno.paragon.eu/TNO/uploadimages/mediaonlineviewimage/432_1_tno%20ifl%20zwar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6" y="6102212"/>
            <a:ext cx="2346080" cy="6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2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019" y="561186"/>
            <a:ext cx="7886700" cy="4959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8650" y="1200150"/>
            <a:ext cx="7886700" cy="527175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nl-NL"/>
              <a:t> 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2000" y="1071900"/>
            <a:ext cx="8100000" cy="5400000"/>
          </a:xfrm>
          <a:prstGeom prst="rect">
            <a:avLst/>
          </a:prstGeom>
          <a:noFill/>
          <a:ln w="25400">
            <a:solidFill>
              <a:srgbClr val="82B6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15" y="144145"/>
            <a:ext cx="841287" cy="8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99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10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99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12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2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4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0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70E7-6D4A-46B4-B8DD-ABEAAFD104EE}" type="datetimeFigureOut">
              <a:rPr lang="nl-NL" smtClean="0"/>
              <a:t>7/6/2017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85CA-242C-49F0-A641-C73D3FCFFF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22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84022" y="240357"/>
            <a:ext cx="800026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Hoogwaardige Producten en Processen</a:t>
            </a:r>
            <a:r>
              <a:rPr lang="nl-NL" sz="3200" dirty="0"/>
              <a:t/>
            </a:r>
            <a:br>
              <a:rPr lang="nl-NL" sz="3200" dirty="0"/>
            </a:br>
            <a:endParaRPr lang="nl-NL" sz="3200" dirty="0" smtClean="0"/>
          </a:p>
          <a:p>
            <a:endParaRPr lang="nl-NL" sz="2800" dirty="0" smtClean="0"/>
          </a:p>
          <a:p>
            <a:r>
              <a:rPr lang="nl-NL" sz="2800" dirty="0" smtClean="0"/>
              <a:t>Erik van der Linden, Ariette </a:t>
            </a:r>
            <a:r>
              <a:rPr lang="nl-NL" sz="2800" dirty="0" err="1" smtClean="0"/>
              <a:t>Matsers</a:t>
            </a:r>
            <a:r>
              <a:rPr lang="nl-NL" sz="2800" dirty="0" smtClean="0"/>
              <a:t>, Ronald Visschers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Focus op</a:t>
            </a:r>
            <a:endParaRPr lang="en-GB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04850" y="1143000"/>
            <a:ext cx="7886700" cy="527175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GB" dirty="0" smtClean="0"/>
              <a:t> </a:t>
            </a:r>
            <a:r>
              <a:rPr lang="en-GB" dirty="0" err="1" smtClean="0"/>
              <a:t>Productkwaliteit</a:t>
            </a:r>
            <a:r>
              <a:rPr lang="en-GB" dirty="0" smtClean="0"/>
              <a:t> (</a:t>
            </a:r>
            <a:r>
              <a:rPr lang="en-GB" dirty="0" err="1" smtClean="0"/>
              <a:t>nutritioneel</a:t>
            </a:r>
            <a:r>
              <a:rPr lang="en-GB" dirty="0" smtClean="0"/>
              <a:t> en </a:t>
            </a:r>
            <a:r>
              <a:rPr lang="en-GB" dirty="0" err="1" smtClean="0"/>
              <a:t>smaakvol</a:t>
            </a:r>
            <a:r>
              <a:rPr lang="en-GB" dirty="0" smtClean="0"/>
              <a:t>)</a:t>
            </a:r>
          </a:p>
          <a:p>
            <a:pPr lvl="1" algn="ctr"/>
            <a:endParaRPr lang="en-GB" dirty="0" smtClean="0"/>
          </a:p>
          <a:p>
            <a:pPr marL="457200" lvl="1" indent="0" algn="ctr">
              <a:buNone/>
            </a:pPr>
            <a:r>
              <a:rPr lang="en-GB" dirty="0" smtClean="0"/>
              <a:t> </a:t>
            </a:r>
            <a:r>
              <a:rPr lang="en-GB" dirty="0" err="1" smtClean="0"/>
              <a:t>Proceskwaliteit</a:t>
            </a:r>
            <a:r>
              <a:rPr lang="en-GB" dirty="0" smtClean="0"/>
              <a:t> (</a:t>
            </a:r>
            <a:r>
              <a:rPr lang="en-GB" dirty="0" err="1" smtClean="0"/>
              <a:t>efficiënt</a:t>
            </a:r>
            <a:r>
              <a:rPr lang="en-GB" dirty="0" smtClean="0"/>
              <a:t> </a:t>
            </a:r>
            <a:r>
              <a:rPr lang="en-GB" dirty="0"/>
              <a:t>en mild </a:t>
            </a:r>
            <a:r>
              <a:rPr lang="en-GB" dirty="0" err="1" smtClean="0"/>
              <a:t>geproduceerd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 </a:t>
            </a:r>
          </a:p>
          <a:p>
            <a:pPr marL="457200" lvl="1" indent="0">
              <a:buNone/>
            </a:pPr>
            <a:r>
              <a:rPr lang="en-GB" dirty="0" smtClean="0"/>
              <a:t>                                                    +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 algn="ctr">
              <a:buNone/>
            </a:pPr>
            <a:r>
              <a:rPr lang="en-GB" dirty="0" err="1" smtClean="0"/>
              <a:t>Kennisontwikkeling</a:t>
            </a:r>
            <a:endParaRPr lang="en-GB" dirty="0" smtClean="0"/>
          </a:p>
          <a:p>
            <a:pPr lvl="2"/>
            <a:endParaRPr lang="en-GB" dirty="0" smtClean="0"/>
          </a:p>
          <a:p>
            <a:pPr marL="914400" lvl="2" indent="0">
              <a:buNone/>
            </a:pPr>
            <a:endParaRPr lang="en-GB" dirty="0" smtClean="0"/>
          </a:p>
          <a:p>
            <a:pPr marL="457200" lvl="1" indent="0" algn="ctr">
              <a:buNone/>
            </a:pPr>
            <a:r>
              <a:rPr lang="en-GB" dirty="0" smtClean="0"/>
              <a:t> </a:t>
            </a:r>
            <a:r>
              <a:rPr lang="en-GB" dirty="0" err="1" smtClean="0"/>
              <a:t>Effectieve</a:t>
            </a:r>
            <a:r>
              <a:rPr lang="en-GB" dirty="0" smtClean="0"/>
              <a:t> </a:t>
            </a:r>
            <a:r>
              <a:rPr lang="en-GB" dirty="0" err="1" smtClean="0"/>
              <a:t>innovaties</a:t>
            </a:r>
            <a:r>
              <a:rPr lang="en-GB" dirty="0" smtClean="0"/>
              <a:t> en </a:t>
            </a:r>
            <a:r>
              <a:rPr lang="en-GB" dirty="0" err="1" smtClean="0"/>
              <a:t>valorisaties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</a:t>
            </a:fld>
            <a:endParaRPr lang="en-GB" dirty="0"/>
          </a:p>
        </p:txBody>
      </p:sp>
      <p:sp>
        <p:nvSpPr>
          <p:cNvPr id="5" name="Curved Left Arrow 4"/>
          <p:cNvSpPr/>
          <p:nvPr/>
        </p:nvSpPr>
        <p:spPr>
          <a:xfrm>
            <a:off x="7977187" y="1285875"/>
            <a:ext cx="540545" cy="9715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flipV="1">
            <a:off x="1123951" y="1285875"/>
            <a:ext cx="609600" cy="971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7860507" y="4191000"/>
            <a:ext cx="657226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V="1">
            <a:off x="1299567" y="4191000"/>
            <a:ext cx="750094" cy="1447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9" y="1061396"/>
            <a:ext cx="3075785" cy="2580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62" y="1963477"/>
            <a:ext cx="1562730" cy="104182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21" y="1918142"/>
            <a:ext cx="1500474" cy="998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Integrale</a:t>
            </a:r>
            <a:r>
              <a:rPr lang="en-GB" dirty="0" smtClean="0"/>
              <a:t> </a:t>
            </a:r>
            <a:r>
              <a:rPr lang="en-GB" dirty="0" err="1" smtClean="0"/>
              <a:t>benadering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453821" y="1622788"/>
            <a:ext cx="113539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0200" indent="-3302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20057"/>
              </a:buClr>
              <a:buFont typeface="Times" pitchFamily="-16" charset="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28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Times" pitchFamily="-16" charset="0"/>
              <a:defRPr>
                <a:solidFill>
                  <a:schemeClr val="tx2"/>
                </a:solidFill>
                <a:latin typeface="+mn-lt"/>
              </a:defRPr>
            </a:lvl2pPr>
            <a:lvl3pPr marL="1323975" indent="-635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500">
                <a:solidFill>
                  <a:schemeClr val="tx2"/>
                </a:solidFill>
                <a:latin typeface="+mn-lt"/>
              </a:defRPr>
            </a:lvl3pPr>
            <a:lvl4pPr marL="17780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har char=" "/>
              <a:defRPr sz="1500">
                <a:solidFill>
                  <a:schemeClr val="tx2"/>
                </a:solidFill>
                <a:latin typeface="+mn-lt"/>
              </a:defRPr>
            </a:lvl4pPr>
            <a:lvl5pPr marL="22669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5pPr>
            <a:lvl6pPr marL="27241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6pPr>
            <a:lvl7pPr marL="31813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7pPr>
            <a:lvl8pPr marL="36385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8pPr>
            <a:lvl9pPr marL="40957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Times" pitchFamily="-16" charset="0"/>
              <a:buNone/>
            </a:pPr>
            <a:r>
              <a:rPr lang="en-GB" kern="0" dirty="0" err="1" smtClean="0">
                <a:solidFill>
                  <a:schemeClr val="tx1"/>
                </a:solidFill>
              </a:rPr>
              <a:t>processen</a:t>
            </a:r>
            <a:endParaRPr lang="en-GB" kern="0" dirty="0" smtClean="0">
              <a:solidFill>
                <a:schemeClr val="tx1"/>
              </a:solidFill>
            </a:endParaRPr>
          </a:p>
          <a:p>
            <a:pPr marL="0" indent="0">
              <a:buFont typeface="Times" pitchFamily="-16" charset="0"/>
              <a:buNone/>
            </a:pP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467675" y="1649160"/>
            <a:ext cx="106064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0200" indent="-3302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20057"/>
              </a:buClr>
              <a:buFont typeface="Times" pitchFamily="-16" charset="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28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Times" pitchFamily="-16" charset="0"/>
              <a:defRPr>
                <a:solidFill>
                  <a:schemeClr val="tx2"/>
                </a:solidFill>
                <a:latin typeface="+mn-lt"/>
              </a:defRPr>
            </a:lvl2pPr>
            <a:lvl3pPr marL="1323975" indent="-635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500">
                <a:solidFill>
                  <a:schemeClr val="tx2"/>
                </a:solidFill>
                <a:latin typeface="+mn-lt"/>
              </a:defRPr>
            </a:lvl3pPr>
            <a:lvl4pPr marL="17780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har char=" "/>
              <a:defRPr sz="1500">
                <a:solidFill>
                  <a:schemeClr val="tx2"/>
                </a:solidFill>
                <a:latin typeface="+mn-lt"/>
              </a:defRPr>
            </a:lvl4pPr>
            <a:lvl5pPr marL="22669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5pPr>
            <a:lvl6pPr marL="27241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6pPr>
            <a:lvl7pPr marL="31813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7pPr>
            <a:lvl8pPr marL="36385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8pPr>
            <a:lvl9pPr marL="40957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Times" pitchFamily="-16" charset="0"/>
              <a:buNone/>
            </a:pPr>
            <a:r>
              <a:rPr lang="en-GB" kern="0" dirty="0" err="1" smtClean="0">
                <a:solidFill>
                  <a:schemeClr val="tx1"/>
                </a:solidFill>
              </a:rPr>
              <a:t>functies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48323" y="1474337"/>
            <a:ext cx="90053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0200" indent="-3302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20057"/>
              </a:buClr>
              <a:buFont typeface="Times" pitchFamily="-16" charset="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28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Times" pitchFamily="-16" charset="0"/>
              <a:defRPr>
                <a:solidFill>
                  <a:schemeClr val="tx2"/>
                </a:solidFill>
                <a:latin typeface="+mn-lt"/>
              </a:defRPr>
            </a:lvl2pPr>
            <a:lvl3pPr marL="1323975" indent="-635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500">
                <a:solidFill>
                  <a:schemeClr val="tx2"/>
                </a:solidFill>
                <a:latin typeface="+mn-lt"/>
              </a:defRPr>
            </a:lvl3pPr>
            <a:lvl4pPr marL="17780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har char=" "/>
              <a:defRPr sz="1500">
                <a:solidFill>
                  <a:schemeClr val="tx2"/>
                </a:solidFill>
                <a:latin typeface="+mn-lt"/>
              </a:defRPr>
            </a:lvl4pPr>
            <a:lvl5pPr marL="22669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5pPr>
            <a:lvl6pPr marL="27241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6pPr>
            <a:lvl7pPr marL="31813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7pPr>
            <a:lvl8pPr marL="36385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8pPr>
            <a:lvl9pPr marL="40957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Times" pitchFamily="-16" charset="0"/>
              <a:buNone/>
            </a:pPr>
            <a:r>
              <a:rPr lang="en-GB" kern="0" dirty="0" err="1" smtClean="0">
                <a:solidFill>
                  <a:schemeClr val="tx1"/>
                </a:solidFill>
              </a:rPr>
              <a:t>bronnen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 bwMode="auto">
          <a:xfrm>
            <a:off x="1011904" y="1352744"/>
            <a:ext cx="1530387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373194" y="1298407"/>
            <a:ext cx="1530387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5269614" y="1280736"/>
            <a:ext cx="1530387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 flipH="1" flipV="1">
            <a:off x="3336590" y="2915208"/>
            <a:ext cx="1530387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urved Down Arrow 19"/>
          <p:cNvSpPr/>
          <p:nvPr/>
        </p:nvSpPr>
        <p:spPr bwMode="auto">
          <a:xfrm flipH="1" flipV="1">
            <a:off x="5218849" y="2915208"/>
            <a:ext cx="1530387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12"/>
          <p:cNvSpPr>
            <a:spLocks noChangeAspect="1"/>
          </p:cNvSpPr>
          <p:nvPr/>
        </p:nvSpPr>
        <p:spPr bwMode="auto">
          <a:xfrm>
            <a:off x="758812" y="1758420"/>
            <a:ext cx="1092200" cy="59213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3" name="Oval 15"/>
          <p:cNvSpPr>
            <a:spLocks noChangeAspect="1"/>
          </p:cNvSpPr>
          <p:nvPr/>
        </p:nvSpPr>
        <p:spPr bwMode="auto">
          <a:xfrm>
            <a:off x="175311" y="1948715"/>
            <a:ext cx="1089025" cy="59372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altLang="en-US" sz="1100" b="1" dirty="0"/>
          </a:p>
        </p:txBody>
      </p:sp>
      <p:sp>
        <p:nvSpPr>
          <p:cNvPr id="24" name="Oval 16"/>
          <p:cNvSpPr>
            <a:spLocks noChangeAspect="1"/>
          </p:cNvSpPr>
          <p:nvPr/>
        </p:nvSpPr>
        <p:spPr bwMode="auto">
          <a:xfrm>
            <a:off x="681723" y="2285666"/>
            <a:ext cx="1095375" cy="59372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GB" altLang="en-US" sz="1100" b="1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25" y="2366621"/>
            <a:ext cx="1388442" cy="833065"/>
          </a:xfrm>
          <a:prstGeom prst="ellipse">
            <a:avLst/>
          </a:prstGeom>
          <a:ln>
            <a:noFill/>
          </a:ln>
          <a:effectLst>
            <a:glow>
              <a:schemeClr val="accent1"/>
            </a:glow>
            <a:softEdge rad="1270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26" y="1918707"/>
            <a:ext cx="1389574" cy="781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02" y="3851507"/>
            <a:ext cx="4024923" cy="3464505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694779"/>
            <a:ext cx="1928578" cy="105836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Curved Down Arrow 32"/>
          <p:cNvSpPr/>
          <p:nvPr/>
        </p:nvSpPr>
        <p:spPr bwMode="auto">
          <a:xfrm rot="16200000" flipH="1" flipV="1">
            <a:off x="5108449" y="5287348"/>
            <a:ext cx="1231358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urved Down Arrow 35"/>
          <p:cNvSpPr/>
          <p:nvPr/>
        </p:nvSpPr>
        <p:spPr bwMode="auto">
          <a:xfrm rot="16200000" flipH="1" flipV="1">
            <a:off x="5108451" y="4094437"/>
            <a:ext cx="1231359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urved Down Arrow 36"/>
          <p:cNvSpPr/>
          <p:nvPr/>
        </p:nvSpPr>
        <p:spPr bwMode="auto">
          <a:xfrm rot="16200000">
            <a:off x="2986808" y="5298341"/>
            <a:ext cx="1231360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Curved Down Arrow 37"/>
          <p:cNvSpPr/>
          <p:nvPr/>
        </p:nvSpPr>
        <p:spPr bwMode="auto">
          <a:xfrm rot="16200000">
            <a:off x="2973539" y="4064486"/>
            <a:ext cx="1231360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3779912" y="4669052"/>
            <a:ext cx="19442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0200" indent="-3302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20057"/>
              </a:buClr>
              <a:buFont typeface="Times" pitchFamily="-16" charset="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28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Times" pitchFamily="-16" charset="0"/>
              <a:defRPr>
                <a:solidFill>
                  <a:schemeClr val="tx2"/>
                </a:solidFill>
                <a:latin typeface="+mn-lt"/>
              </a:defRPr>
            </a:lvl2pPr>
            <a:lvl3pPr marL="1323975" indent="-635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500">
                <a:solidFill>
                  <a:schemeClr val="tx2"/>
                </a:solidFill>
                <a:latin typeface="+mn-lt"/>
              </a:defRPr>
            </a:lvl3pPr>
            <a:lvl4pPr marL="17780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har char=" "/>
              <a:defRPr sz="1500">
                <a:solidFill>
                  <a:schemeClr val="tx2"/>
                </a:solidFill>
                <a:latin typeface="+mn-lt"/>
              </a:defRPr>
            </a:lvl4pPr>
            <a:lvl5pPr marL="22669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5pPr>
            <a:lvl6pPr marL="27241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6pPr>
            <a:lvl7pPr marL="31813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7pPr>
            <a:lvl8pPr marL="36385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8pPr>
            <a:lvl9pPr marL="40957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Times" pitchFamily="-16" charset="0"/>
              <a:buNone/>
            </a:pPr>
            <a:r>
              <a:rPr lang="en-GB" kern="0" dirty="0" err="1" smtClean="0">
                <a:solidFill>
                  <a:schemeClr val="tx1"/>
                </a:solidFill>
              </a:rPr>
              <a:t>microstructuur</a:t>
            </a:r>
            <a:endParaRPr lang="en-GB" kern="0" dirty="0" smtClean="0">
              <a:solidFill>
                <a:schemeClr val="tx1"/>
              </a:solidFill>
            </a:endParaRPr>
          </a:p>
          <a:p>
            <a:pPr marL="0" indent="0">
              <a:buFont typeface="Times" pitchFamily="-16" charset="0"/>
              <a:buNone/>
            </a:pP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4188435" y="6204962"/>
            <a:ext cx="116658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0200" indent="-3302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20057"/>
              </a:buClr>
              <a:buFont typeface="Times" pitchFamily="-16" charset="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28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Times" pitchFamily="-16" charset="0"/>
              <a:defRPr>
                <a:solidFill>
                  <a:schemeClr val="tx2"/>
                </a:solidFill>
                <a:latin typeface="+mn-lt"/>
              </a:defRPr>
            </a:lvl2pPr>
            <a:lvl3pPr marL="1323975" indent="-635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500">
                <a:solidFill>
                  <a:schemeClr val="tx2"/>
                </a:solidFill>
                <a:latin typeface="+mn-lt"/>
              </a:defRPr>
            </a:lvl3pPr>
            <a:lvl4pPr marL="17780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har char=" "/>
              <a:defRPr sz="1500">
                <a:solidFill>
                  <a:schemeClr val="tx2"/>
                </a:solidFill>
                <a:latin typeface="+mn-lt"/>
              </a:defRPr>
            </a:lvl4pPr>
            <a:lvl5pPr marL="22669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5pPr>
            <a:lvl6pPr marL="27241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6pPr>
            <a:lvl7pPr marL="31813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7pPr>
            <a:lvl8pPr marL="36385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8pPr>
            <a:lvl9pPr marL="40957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Times" pitchFamily="-16" charset="0"/>
              <a:buNone/>
            </a:pPr>
            <a:r>
              <a:rPr lang="en-GB" kern="0" dirty="0" err="1" smtClean="0">
                <a:solidFill>
                  <a:schemeClr val="tx1"/>
                </a:solidFill>
              </a:rPr>
              <a:t>molecuul</a:t>
            </a:r>
            <a:endParaRPr lang="en-GB" kern="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79914" y="1255596"/>
            <a:ext cx="5308339" cy="5514233"/>
            <a:chOff x="3826068" y="1386051"/>
            <a:chExt cx="5261993" cy="465798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826068" y="1386051"/>
              <a:ext cx="5235138" cy="4657983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12299" y="5117677"/>
              <a:ext cx="2675762" cy="857951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GB" sz="2000" dirty="0" err="1" smtClean="0"/>
                <a:t>Hoogwaardig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producten</a:t>
              </a:r>
              <a:endParaRPr lang="en-GB" sz="2000" dirty="0" smtClean="0"/>
            </a:p>
            <a:p>
              <a:r>
                <a:rPr lang="en-GB" sz="2000" dirty="0"/>
                <a:t>i</a:t>
              </a:r>
              <a:r>
                <a:rPr lang="en-GB" sz="2000" dirty="0" smtClean="0"/>
                <a:t>n </a:t>
              </a:r>
              <a:r>
                <a:rPr lang="en-GB" sz="2000" dirty="0" err="1" smtClean="0"/>
                <a:t>samenhang</a:t>
              </a:r>
              <a:r>
                <a:rPr lang="en-GB" sz="2000" dirty="0" smtClean="0"/>
                <a:t> met </a:t>
              </a:r>
            </a:p>
            <a:p>
              <a:r>
                <a:rPr lang="en-GB" sz="2000" dirty="0" err="1" smtClean="0"/>
                <a:t>voedingspatroon</a:t>
              </a:r>
              <a:endParaRPr lang="en-GB" sz="2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912" y="1255596"/>
            <a:ext cx="5398179" cy="5514233"/>
            <a:chOff x="727" y="1386052"/>
            <a:chExt cx="6029651" cy="5040126"/>
          </a:xfrm>
        </p:grpSpPr>
        <p:sp>
          <p:nvSpPr>
            <p:cNvPr id="3" name="Rectangle 2"/>
            <p:cNvSpPr/>
            <p:nvPr/>
          </p:nvSpPr>
          <p:spPr bwMode="auto">
            <a:xfrm>
              <a:off x="727" y="1386052"/>
              <a:ext cx="6029651" cy="5040126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8278" y="5424399"/>
              <a:ext cx="2590878" cy="398899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GB" sz="2000" dirty="0" err="1" smtClean="0"/>
                <a:t>Duurzame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productie</a:t>
              </a:r>
              <a:endParaRPr lang="en-GB" sz="2000" dirty="0"/>
            </a:p>
          </p:txBody>
        </p:sp>
      </p:grpSp>
      <p:sp>
        <p:nvSpPr>
          <p:cNvPr id="13" name="Left Brace 12"/>
          <p:cNvSpPr/>
          <p:nvPr/>
        </p:nvSpPr>
        <p:spPr>
          <a:xfrm rot="16200000">
            <a:off x="4360478" y="-901280"/>
            <a:ext cx="449132" cy="8700592"/>
          </a:xfrm>
          <a:prstGeom prst="leftBrace">
            <a:avLst/>
          </a:prstGeom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273840" y="1683971"/>
            <a:ext cx="118955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0200" indent="-3302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20057"/>
              </a:buClr>
              <a:buFont typeface="Times" pitchFamily="-16" charset="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28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Times" pitchFamily="-16" charset="0"/>
              <a:defRPr>
                <a:solidFill>
                  <a:schemeClr val="tx2"/>
                </a:solidFill>
                <a:latin typeface="+mn-lt"/>
              </a:defRPr>
            </a:lvl2pPr>
            <a:lvl3pPr marL="1323975" indent="-635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500">
                <a:solidFill>
                  <a:schemeClr val="tx2"/>
                </a:solidFill>
                <a:latin typeface="+mn-lt"/>
              </a:defRPr>
            </a:lvl3pPr>
            <a:lvl4pPr marL="17780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har char=" "/>
              <a:defRPr sz="1500">
                <a:solidFill>
                  <a:schemeClr val="tx2"/>
                </a:solidFill>
                <a:latin typeface="+mn-lt"/>
              </a:defRPr>
            </a:lvl4pPr>
            <a:lvl5pPr marL="22669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5pPr>
            <a:lvl6pPr marL="27241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6pPr>
            <a:lvl7pPr marL="31813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7pPr>
            <a:lvl8pPr marL="36385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8pPr>
            <a:lvl9pPr marL="40957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Times" pitchFamily="-16" charset="0"/>
              <a:buNone/>
            </a:pPr>
            <a:r>
              <a:rPr lang="en-GB" kern="0" dirty="0" err="1" smtClean="0">
                <a:solidFill>
                  <a:schemeClr val="tx1"/>
                </a:solidFill>
              </a:rPr>
              <a:t>producten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42" name="Curved Down Arrow 41"/>
          <p:cNvSpPr/>
          <p:nvPr/>
        </p:nvSpPr>
        <p:spPr bwMode="auto">
          <a:xfrm flipH="1" flipV="1">
            <a:off x="1009618" y="2942721"/>
            <a:ext cx="1530387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7720117" y="1664018"/>
            <a:ext cx="150008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0200" indent="-3302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20057"/>
              </a:buClr>
              <a:buFont typeface="Times" pitchFamily="-16" charset="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28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Times" pitchFamily="-16" charset="0"/>
              <a:defRPr>
                <a:solidFill>
                  <a:schemeClr val="tx2"/>
                </a:solidFill>
                <a:latin typeface="+mn-lt"/>
              </a:defRPr>
            </a:lvl2pPr>
            <a:lvl3pPr marL="1323975" indent="-635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500">
                <a:solidFill>
                  <a:schemeClr val="tx2"/>
                </a:solidFill>
                <a:latin typeface="+mn-lt"/>
              </a:defRPr>
            </a:lvl3pPr>
            <a:lvl4pPr marL="1778000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har char=" "/>
              <a:defRPr sz="1500">
                <a:solidFill>
                  <a:schemeClr val="tx2"/>
                </a:solidFill>
                <a:latin typeface="+mn-lt"/>
              </a:defRPr>
            </a:lvl4pPr>
            <a:lvl5pPr marL="22669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5pPr>
            <a:lvl6pPr marL="27241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6pPr>
            <a:lvl7pPr marL="31813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7pPr>
            <a:lvl8pPr marL="36385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8pPr>
            <a:lvl9pPr marL="4095750" indent="1588" algn="l" rtl="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SzPct val="90000"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Times" pitchFamily="-16" charset="0"/>
              <a:buNone/>
            </a:pPr>
            <a:r>
              <a:rPr lang="en-GB" kern="0" dirty="0" err="1" smtClean="0">
                <a:solidFill>
                  <a:schemeClr val="tx1"/>
                </a:solidFill>
              </a:rPr>
              <a:t>doelgroepen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44" name="Curved Down Arrow 43"/>
          <p:cNvSpPr/>
          <p:nvPr/>
        </p:nvSpPr>
        <p:spPr bwMode="auto">
          <a:xfrm>
            <a:off x="7166752" y="1311271"/>
            <a:ext cx="1530387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Curved Down Arrow 44"/>
          <p:cNvSpPr/>
          <p:nvPr/>
        </p:nvSpPr>
        <p:spPr bwMode="auto">
          <a:xfrm flipH="1" flipV="1">
            <a:off x="7180575" y="2936129"/>
            <a:ext cx="1530387" cy="43204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33" grpId="0" animBg="1"/>
      <p:bldP spid="36" grpId="0" animBg="1"/>
      <p:bldP spid="37" grpId="0" animBg="1"/>
      <p:bldP spid="38" grpId="0" animBg="1"/>
      <p:bldP spid="39" grpId="0"/>
      <p:bldP spid="40" grpId="0"/>
      <p:bldP spid="13" grpId="0" animBg="1"/>
      <p:bldP spid="41" grpId="0"/>
      <p:bldP spid="42" grpId="0" animBg="1"/>
      <p:bldP spid="43" grpId="0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projecten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Integrale</a:t>
            </a:r>
            <a:r>
              <a:rPr lang="en-GB" dirty="0" smtClean="0"/>
              <a:t> </a:t>
            </a:r>
            <a:r>
              <a:rPr lang="en-GB" dirty="0" err="1" smtClean="0"/>
              <a:t>aanpak</a:t>
            </a:r>
            <a:r>
              <a:rPr lang="en-GB" dirty="0" smtClean="0"/>
              <a:t> over de </a:t>
            </a:r>
            <a:r>
              <a:rPr lang="en-GB" dirty="0" err="1" smtClean="0"/>
              <a:t>productieketen</a:t>
            </a:r>
            <a:r>
              <a:rPr lang="en-GB" dirty="0" smtClean="0"/>
              <a:t> (m.b.t. </a:t>
            </a:r>
            <a:r>
              <a:rPr lang="en-GB" dirty="0" err="1" smtClean="0"/>
              <a:t>duurzaamheid</a:t>
            </a:r>
            <a:r>
              <a:rPr lang="en-GB" dirty="0" smtClean="0"/>
              <a:t>, </a:t>
            </a:r>
            <a:r>
              <a:rPr lang="en-GB" dirty="0" err="1" smtClean="0"/>
              <a:t>gezondheid</a:t>
            </a:r>
            <a:r>
              <a:rPr lang="en-GB" dirty="0" smtClean="0"/>
              <a:t>, </a:t>
            </a:r>
            <a:r>
              <a:rPr lang="en-GB" dirty="0" err="1" smtClean="0"/>
              <a:t>kwaliteit</a:t>
            </a:r>
            <a:r>
              <a:rPr lang="en-GB" dirty="0"/>
              <a:t>) </a:t>
            </a:r>
            <a:endParaRPr lang="en-GB" dirty="0" smtClean="0"/>
          </a:p>
          <a:p>
            <a:r>
              <a:rPr lang="en-GB" dirty="0" err="1" smtClean="0"/>
              <a:t>Integrale</a:t>
            </a:r>
            <a:r>
              <a:rPr lang="en-GB" dirty="0" smtClean="0"/>
              <a:t> </a:t>
            </a:r>
            <a:r>
              <a:rPr lang="en-GB" dirty="0" err="1" smtClean="0"/>
              <a:t>aanpak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fundamenteel</a:t>
            </a:r>
            <a:r>
              <a:rPr lang="en-GB" dirty="0" smtClean="0"/>
              <a:t>, </a:t>
            </a:r>
            <a:r>
              <a:rPr lang="en-GB" dirty="0" err="1" smtClean="0"/>
              <a:t>toegepast</a:t>
            </a:r>
            <a:r>
              <a:rPr lang="en-GB" dirty="0" smtClean="0"/>
              <a:t> </a:t>
            </a:r>
            <a:r>
              <a:rPr lang="en-GB" dirty="0"/>
              <a:t>en </a:t>
            </a:r>
            <a:r>
              <a:rPr lang="en-GB" dirty="0" err="1" smtClean="0"/>
              <a:t>valorisatie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8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Programma</a:t>
            </a:r>
            <a:r>
              <a:rPr lang="en-GB" dirty="0" smtClean="0"/>
              <a:t> </a:t>
            </a:r>
            <a:r>
              <a:rPr lang="en-GB" dirty="0" err="1" smtClean="0"/>
              <a:t>vandaag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Ronald Visschers: </a:t>
            </a:r>
            <a:r>
              <a:rPr lang="en-GB" dirty="0" err="1" smtClean="0"/>
              <a:t>valorisatie</a:t>
            </a:r>
            <a:r>
              <a:rPr lang="en-GB" dirty="0" smtClean="0"/>
              <a:t> </a:t>
            </a:r>
            <a:r>
              <a:rPr lang="en-GB" dirty="0" err="1" smtClean="0"/>
              <a:t>voorbeeld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Ariette </a:t>
            </a:r>
            <a:r>
              <a:rPr lang="en-GB" dirty="0" err="1" smtClean="0"/>
              <a:t>Matsers</a:t>
            </a:r>
            <a:r>
              <a:rPr lang="en-GB" dirty="0" smtClean="0"/>
              <a:t>: </a:t>
            </a:r>
            <a:r>
              <a:rPr lang="en-GB" dirty="0" err="1" smtClean="0"/>
              <a:t>voorbeeld</a:t>
            </a:r>
            <a:r>
              <a:rPr lang="en-GB" dirty="0" smtClean="0"/>
              <a:t> </a:t>
            </a:r>
            <a:r>
              <a:rPr lang="en-GB" dirty="0" err="1" smtClean="0"/>
              <a:t>innovatieve</a:t>
            </a:r>
            <a:r>
              <a:rPr lang="en-GB" dirty="0" smtClean="0"/>
              <a:t> </a:t>
            </a:r>
            <a:r>
              <a:rPr lang="en-GB" dirty="0" err="1" smtClean="0"/>
              <a:t>toepassing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Elke Scholten: </a:t>
            </a:r>
            <a:r>
              <a:rPr lang="en-GB" dirty="0" err="1" smtClean="0"/>
              <a:t>voorbeeld</a:t>
            </a:r>
            <a:r>
              <a:rPr lang="en-GB" dirty="0" smtClean="0"/>
              <a:t> </a:t>
            </a:r>
            <a:r>
              <a:rPr lang="en-GB" dirty="0" err="1" smtClean="0"/>
              <a:t>kennisontwikkeling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5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Fundamentele</a:t>
            </a:r>
            <a:r>
              <a:rPr lang="en-GB" dirty="0" smtClean="0"/>
              <a:t> </a:t>
            </a:r>
            <a:r>
              <a:rPr lang="en-GB" dirty="0" err="1" smtClean="0"/>
              <a:t>kolom</a:t>
            </a:r>
            <a:r>
              <a:rPr lang="en-GB" dirty="0" smtClean="0"/>
              <a:t>: 2017-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err="1" smtClean="0">
                <a:solidFill>
                  <a:schemeClr val="accent2"/>
                </a:solidFill>
              </a:rPr>
              <a:t>Duurzame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productie</a:t>
            </a:r>
            <a:r>
              <a:rPr lang="en-GB" dirty="0" smtClean="0">
                <a:solidFill>
                  <a:schemeClr val="accent2"/>
                </a:solidFill>
              </a:rPr>
              <a:t>(</a:t>
            </a:r>
            <a:r>
              <a:rPr lang="en-GB" dirty="0" err="1" smtClean="0">
                <a:solidFill>
                  <a:schemeClr val="accent2"/>
                </a:solidFill>
              </a:rPr>
              <a:t>processen</a:t>
            </a:r>
            <a:r>
              <a:rPr lang="en-GB" dirty="0" smtClean="0">
                <a:solidFill>
                  <a:schemeClr val="accent2"/>
                </a:solidFill>
              </a:rPr>
              <a:t>) en multi-</a:t>
            </a:r>
            <a:r>
              <a:rPr lang="en-GB" dirty="0" err="1" smtClean="0">
                <a:solidFill>
                  <a:schemeClr val="accent2"/>
                </a:solidFill>
              </a:rPr>
              <a:t>functionaliteit</a:t>
            </a:r>
            <a:r>
              <a:rPr lang="en-GB" dirty="0" smtClean="0">
                <a:solidFill>
                  <a:schemeClr val="accent2"/>
                </a:solidFill>
              </a:rPr>
              <a:t> van </a:t>
            </a:r>
            <a:r>
              <a:rPr lang="en-GB" dirty="0" err="1" smtClean="0">
                <a:solidFill>
                  <a:schemeClr val="accent2"/>
                </a:solidFill>
              </a:rPr>
              <a:t>complexe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fracties</a:t>
            </a:r>
            <a:endParaRPr lang="en-GB" dirty="0" smtClean="0">
              <a:solidFill>
                <a:schemeClr val="accent2"/>
              </a:solidFill>
            </a:endParaRPr>
          </a:p>
          <a:p>
            <a:pPr lvl="1"/>
            <a:r>
              <a:rPr lang="en-GB" dirty="0" err="1" smtClean="0">
                <a:solidFill>
                  <a:schemeClr val="accent2"/>
                </a:solidFill>
              </a:rPr>
              <a:t>Productstructuur-kauwgedrag-sensorische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perceptie</a:t>
            </a:r>
            <a:endParaRPr lang="en-GB" dirty="0" smtClean="0">
              <a:solidFill>
                <a:schemeClr val="accent2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Carbohydrate-product matrix versus </a:t>
            </a:r>
            <a:r>
              <a:rPr lang="en-GB" dirty="0" err="1" smtClean="0">
                <a:solidFill>
                  <a:schemeClr val="tx1"/>
                </a:solidFill>
              </a:rPr>
              <a:t>darmgezondheid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err="1" smtClean="0">
                <a:solidFill>
                  <a:schemeClr val="tx1"/>
                </a:solidFill>
              </a:rPr>
              <a:t>Eiwittransitie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err="1" smtClean="0"/>
              <a:t>Rol</a:t>
            </a:r>
            <a:r>
              <a:rPr lang="en-GB" dirty="0" smtClean="0"/>
              <a:t> van </a:t>
            </a:r>
            <a:r>
              <a:rPr lang="en-GB" dirty="0" err="1" smtClean="0"/>
              <a:t>smaaksensatie-emotie-perceptie</a:t>
            </a:r>
            <a:r>
              <a:rPr lang="en-GB" dirty="0" smtClean="0"/>
              <a:t> en </a:t>
            </a:r>
            <a:r>
              <a:rPr lang="en-GB" dirty="0" err="1" smtClean="0"/>
              <a:t>invloed</a:t>
            </a:r>
            <a:r>
              <a:rPr lang="en-GB" dirty="0" smtClean="0"/>
              <a:t> op </a:t>
            </a:r>
            <a:r>
              <a:rPr lang="en-GB" dirty="0" err="1" smtClean="0"/>
              <a:t>keuze</a:t>
            </a:r>
            <a:r>
              <a:rPr lang="en-GB" dirty="0" smtClean="0"/>
              <a:t> </a:t>
            </a:r>
            <a:r>
              <a:rPr lang="en-GB" dirty="0" err="1" smtClean="0"/>
              <a:t>gedrag</a:t>
            </a:r>
            <a:r>
              <a:rPr lang="en-GB" dirty="0" smtClean="0"/>
              <a:t>, </a:t>
            </a:r>
            <a:r>
              <a:rPr lang="en-GB" dirty="0" err="1" smtClean="0"/>
              <a:t>inclusief</a:t>
            </a:r>
            <a:r>
              <a:rPr lang="en-GB" dirty="0" smtClean="0"/>
              <a:t> </a:t>
            </a:r>
            <a:r>
              <a:rPr lang="en-GB" dirty="0" err="1" smtClean="0"/>
              <a:t>breinactiviteit</a:t>
            </a:r>
            <a:endParaRPr lang="en-GB" dirty="0" smtClean="0"/>
          </a:p>
          <a:p>
            <a:pPr lvl="1"/>
            <a:r>
              <a:rPr lang="en-GB" dirty="0" err="1" smtClean="0"/>
              <a:t>Complexe</a:t>
            </a:r>
            <a:r>
              <a:rPr lang="en-GB" dirty="0" smtClean="0"/>
              <a:t> </a:t>
            </a:r>
            <a:r>
              <a:rPr lang="en-GB" dirty="0" err="1" smtClean="0"/>
              <a:t>fracties</a:t>
            </a:r>
            <a:r>
              <a:rPr lang="en-GB" dirty="0" smtClean="0"/>
              <a:t> en </a:t>
            </a:r>
            <a:r>
              <a:rPr lang="en-GB" dirty="0" err="1" smtClean="0"/>
              <a:t>producteigenschappen</a:t>
            </a:r>
            <a:endParaRPr lang="en-GB" dirty="0" smtClean="0"/>
          </a:p>
          <a:p>
            <a:pPr lvl="1"/>
            <a:r>
              <a:rPr lang="en-GB" dirty="0" err="1" smtClean="0"/>
              <a:t>Integrale</a:t>
            </a:r>
            <a:r>
              <a:rPr lang="en-GB" dirty="0" smtClean="0"/>
              <a:t> </a:t>
            </a:r>
            <a:r>
              <a:rPr lang="en-GB" dirty="0" err="1" smtClean="0"/>
              <a:t>systeembenadering</a:t>
            </a:r>
            <a:r>
              <a:rPr lang="en-GB" dirty="0" smtClean="0"/>
              <a:t> </a:t>
            </a:r>
            <a:r>
              <a:rPr lang="en-GB" dirty="0" err="1" smtClean="0"/>
              <a:t>mbt</a:t>
            </a:r>
            <a:r>
              <a:rPr lang="en-GB" dirty="0" smtClean="0"/>
              <a:t> </a:t>
            </a:r>
            <a:r>
              <a:rPr lang="en-GB" dirty="0" err="1" smtClean="0"/>
              <a:t>duurzaamheid</a:t>
            </a:r>
            <a:r>
              <a:rPr lang="en-GB" dirty="0" smtClean="0"/>
              <a:t> versus product-</a:t>
            </a:r>
            <a:r>
              <a:rPr lang="en-GB" dirty="0" err="1" smtClean="0"/>
              <a:t>proces</a:t>
            </a:r>
            <a:r>
              <a:rPr lang="en-GB" dirty="0" smtClean="0"/>
              <a:t> </a:t>
            </a:r>
            <a:r>
              <a:rPr lang="en-GB" dirty="0" err="1" smtClean="0"/>
              <a:t>kwaliteit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8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Toegepaste</a:t>
            </a:r>
            <a:r>
              <a:rPr lang="en-GB" dirty="0" smtClean="0"/>
              <a:t> </a:t>
            </a:r>
            <a:r>
              <a:rPr lang="en-GB" dirty="0" err="1" smtClean="0"/>
              <a:t>kolom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Functionaliteit</a:t>
            </a:r>
            <a:r>
              <a:rPr lang="en-GB" dirty="0" smtClean="0"/>
              <a:t> van </a:t>
            </a:r>
            <a:r>
              <a:rPr lang="en-GB" dirty="0" err="1" smtClean="0"/>
              <a:t>grondstoffen</a:t>
            </a:r>
            <a:r>
              <a:rPr lang="en-GB" dirty="0" smtClean="0"/>
              <a:t> en </a:t>
            </a:r>
            <a:r>
              <a:rPr lang="en-GB" dirty="0" err="1" smtClean="0"/>
              <a:t>processen</a:t>
            </a:r>
            <a:endParaRPr lang="en-GB" dirty="0" smtClean="0"/>
          </a:p>
          <a:p>
            <a:r>
              <a:rPr lang="en-GB" dirty="0" err="1" smtClean="0"/>
              <a:t>Proces</a:t>
            </a:r>
            <a:r>
              <a:rPr lang="en-GB" dirty="0" smtClean="0"/>
              <a:t>-product </a:t>
            </a:r>
            <a:r>
              <a:rPr lang="en-GB" dirty="0" err="1" smtClean="0"/>
              <a:t>interacties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duurzame</a:t>
            </a:r>
            <a:r>
              <a:rPr lang="en-GB" dirty="0" smtClean="0"/>
              <a:t> </a:t>
            </a:r>
            <a:r>
              <a:rPr lang="en-GB" dirty="0" err="1" smtClean="0"/>
              <a:t>producten</a:t>
            </a:r>
            <a:endParaRPr lang="en-GB" dirty="0" smtClean="0"/>
          </a:p>
          <a:p>
            <a:r>
              <a:rPr lang="en-GB" dirty="0" err="1" smtClean="0"/>
              <a:t>Energiezuinige</a:t>
            </a:r>
            <a:r>
              <a:rPr lang="en-GB" dirty="0" smtClean="0"/>
              <a:t> </a:t>
            </a:r>
            <a:r>
              <a:rPr lang="en-GB" dirty="0" err="1" smtClean="0"/>
              <a:t>ketens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hoogwaardige</a:t>
            </a:r>
            <a:r>
              <a:rPr lang="en-GB" dirty="0" smtClean="0"/>
              <a:t> en </a:t>
            </a:r>
            <a:r>
              <a:rPr lang="en-GB" dirty="0" err="1" smtClean="0"/>
              <a:t>gezonde</a:t>
            </a:r>
            <a:r>
              <a:rPr lang="en-GB" dirty="0" smtClean="0"/>
              <a:t> </a:t>
            </a:r>
            <a:r>
              <a:rPr lang="en-GB" dirty="0" err="1" smtClean="0"/>
              <a:t>producten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Crossover met Roadmap </a:t>
            </a:r>
            <a:r>
              <a:rPr lang="en-GB" dirty="0" err="1" smtClean="0"/>
              <a:t>gezondheid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Valorisatie</a:t>
            </a:r>
            <a:r>
              <a:rPr lang="en-GB" dirty="0" smtClean="0"/>
              <a:t> </a:t>
            </a:r>
            <a:r>
              <a:rPr lang="en-GB" dirty="0" err="1" smtClean="0"/>
              <a:t>kolom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/>
          </a:p>
          <a:p>
            <a:r>
              <a:rPr lang="en-GB" dirty="0" err="1" smtClean="0"/>
              <a:t>Duurzame</a:t>
            </a:r>
            <a:r>
              <a:rPr lang="en-GB" dirty="0" smtClean="0"/>
              <a:t> </a:t>
            </a:r>
            <a:r>
              <a:rPr lang="en-GB" dirty="0" err="1" smtClean="0"/>
              <a:t>voedselverwerking</a:t>
            </a:r>
            <a:endParaRPr lang="en-GB" dirty="0" smtClean="0"/>
          </a:p>
          <a:p>
            <a:r>
              <a:rPr lang="en-GB" dirty="0" err="1" smtClean="0"/>
              <a:t>Gezonde</a:t>
            </a:r>
            <a:r>
              <a:rPr lang="en-GB" dirty="0" smtClean="0"/>
              <a:t> </a:t>
            </a:r>
            <a:r>
              <a:rPr lang="en-GB" dirty="0" err="1" smtClean="0"/>
              <a:t>producten</a:t>
            </a:r>
            <a:endParaRPr lang="en-GB" dirty="0" smtClean="0"/>
          </a:p>
          <a:p>
            <a:r>
              <a:rPr lang="en-GB" dirty="0" err="1" smtClean="0"/>
              <a:t>Economische</a:t>
            </a:r>
            <a:r>
              <a:rPr lang="en-GB" dirty="0" smtClean="0"/>
              <a:t> </a:t>
            </a:r>
            <a:r>
              <a:rPr lang="en-GB" dirty="0" err="1" smtClean="0"/>
              <a:t>haalbaarheid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2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665420B9D72041A12DAAF63830B70F" ma:contentTypeVersion="0" ma:contentTypeDescription="Een nieuw document maken." ma:contentTypeScope="" ma:versionID="60e97d1af19e6204fdf6eaf2a3f161f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10c9f0b038841e31f927b16ccaa7c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994890-CA87-415C-A9A7-BAB97738FCA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19997A-4C4E-40EA-9533-B148B8FF4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940628-EC5D-4020-B198-AE7926DDDC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170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</vt:lpstr>
      <vt:lpstr>Kantoorthema</vt:lpstr>
      <vt:lpstr>PowerPoint Presentation</vt:lpstr>
      <vt:lpstr>Focus op</vt:lpstr>
      <vt:lpstr>Integrale benadering</vt:lpstr>
      <vt:lpstr>Voor alle projecten:</vt:lpstr>
      <vt:lpstr>Programma vandaag</vt:lpstr>
      <vt:lpstr>Fundamentele kolom: 2017-</vt:lpstr>
      <vt:lpstr>Toegepaste kolom:</vt:lpstr>
      <vt:lpstr>Valorisatie kolom: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Linden, Erik van der</dc:creator>
  <cp:lastModifiedBy>Linden, Erik van der</cp:lastModifiedBy>
  <cp:revision>17</cp:revision>
  <dcterms:modified xsi:type="dcterms:W3CDTF">2017-06-07T07:25:07Z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0x010100C6665420B9D72041A12DAAF63830B70F</vt:lpwstr>
  </property>
</Properties>
</file>