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96" r:id="rId3"/>
  </p:sldMasterIdLst>
  <p:notesMasterIdLst>
    <p:notesMasterId r:id="rId27"/>
  </p:notesMasterIdLst>
  <p:handoutMasterIdLst>
    <p:handoutMasterId r:id="rId28"/>
  </p:handoutMasterIdLst>
  <p:sldIdLst>
    <p:sldId id="272" r:id="rId4"/>
    <p:sldId id="307" r:id="rId5"/>
    <p:sldId id="311" r:id="rId6"/>
    <p:sldId id="317" r:id="rId7"/>
    <p:sldId id="310" r:id="rId8"/>
    <p:sldId id="328" r:id="rId9"/>
    <p:sldId id="309" r:id="rId10"/>
    <p:sldId id="316" r:id="rId11"/>
    <p:sldId id="330" r:id="rId12"/>
    <p:sldId id="332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13" r:id="rId24"/>
    <p:sldId id="308" r:id="rId25"/>
    <p:sldId id="331" r:id="rId26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ning, Kees de" initials="Kd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1110" y="468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0B5D-3E4E-40E1-BD58-C817093326E4}" type="datetimeFigureOut">
              <a:rPr lang="nl-NL" smtClean="0"/>
              <a:pPr/>
              <a:t>11-12-2016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F7637-F5BC-4E30-9003-5DEBE83DE0C8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6255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AF32A-9261-4719-A1F7-711538D7D8D6}" type="datetimeFigureOut">
              <a:rPr lang="nl-NL" smtClean="0"/>
              <a:pPr/>
              <a:t>11-12-2016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EDF75-D0EC-439E-BE5E-1375C85AD3FC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837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8716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758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7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67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2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7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83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5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7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2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2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4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1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1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4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3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0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104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0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1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7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1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7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4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96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8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2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8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18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8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0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8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5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9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12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blipFill dpi="0" rotWithShape="1">
            <a:blip r:embed="rId23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  <a:p>
            <a:pPr lvl="4"/>
            <a:endParaRPr lang="nl-NL" dirty="0" smtClean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249238" y="3929063"/>
            <a:ext cx="784066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53" r:id="rId9"/>
    <p:sldLayoutId id="2147483655" r:id="rId10"/>
    <p:sldLayoutId id="2147483656" r:id="rId11"/>
    <p:sldLayoutId id="2147483657" r:id="rId12"/>
    <p:sldLayoutId id="2147483659" r:id="rId13"/>
    <p:sldLayoutId id="2147483660" r:id="rId14"/>
    <p:sldLayoutId id="2147483661" r:id="rId15"/>
    <p:sldLayoutId id="2147483663" r:id="rId16"/>
    <p:sldLayoutId id="2147483665" r:id="rId17"/>
    <p:sldLayoutId id="2147483654" r:id="rId18"/>
    <p:sldLayoutId id="2147483674" r:id="rId19"/>
    <p:sldLayoutId id="2147483676" r:id="rId20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99000">
                  <a:srgbClr val="FFFFFF">
                    <a:alpha val="0"/>
                  </a:srgbClr>
                </a:gs>
                <a:gs pos="1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1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99000">
                  <a:srgbClr val="FFFFFF">
                    <a:alpha val="0"/>
                  </a:srgbClr>
                </a:gs>
                <a:gs pos="1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9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1353086"/>
          </a:xfrm>
        </p:spPr>
        <p:txBody>
          <a:bodyPr/>
          <a:lstStyle/>
          <a:p>
            <a:r>
              <a:rPr lang="en-GB" dirty="0" smtClean="0"/>
              <a:t>Feasibility Study Public Private Partnership 	with the World Bank India. </a:t>
            </a:r>
            <a:endParaRPr lang="nl-NL" dirty="0"/>
          </a:p>
        </p:txBody>
      </p:sp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3405" y="3294856"/>
            <a:ext cx="2647950" cy="264795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478633" y="2000250"/>
            <a:ext cx="8447087" cy="766961"/>
          </a:xfrm>
        </p:spPr>
        <p:txBody>
          <a:bodyPr/>
          <a:lstStyle/>
          <a:p>
            <a:r>
              <a:rPr lang="nl-NL" sz="1800" dirty="0" smtClean="0"/>
              <a:t>Adriaan Vernooij, Wageningen Livestock Research</a:t>
            </a:r>
          </a:p>
          <a:p>
            <a:r>
              <a:rPr lang="nl-NL" sz="1800" dirty="0" smtClean="0"/>
              <a:t>Peter Ravensbergen, Wageningen Food and Biobased Research</a:t>
            </a:r>
          </a:p>
          <a:p>
            <a:r>
              <a:rPr lang="nl-NL" sz="1800" dirty="0" smtClean="0"/>
              <a:t>Wouter Verhey, Landbouwraad Delhi.  </a:t>
            </a:r>
            <a:endParaRPr lang="nl-NL" sz="1800" dirty="0"/>
          </a:p>
        </p:txBody>
      </p:sp>
      <p:pic>
        <p:nvPicPr>
          <p:cNvPr id="9" name="Picture 4" descr="stal 1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r="17683"/>
          <a:stretch>
            <a:fillRect/>
          </a:stretch>
        </p:blipFill>
        <p:spPr/>
      </p:pic>
      <p:pic>
        <p:nvPicPr>
          <p:cNvPr id="1026" name="Picture 2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3218566"/>
            <a:ext cx="2670268" cy="267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294856"/>
            <a:ext cx="2646363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Fresh Fruits and vegetables: FBR.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2150" y="1292324"/>
            <a:ext cx="8521188" cy="4089600"/>
          </a:xfrm>
        </p:spPr>
        <p:txBody>
          <a:bodyPr/>
          <a:lstStyle/>
          <a:p>
            <a:r>
              <a:rPr lang="en-GB" dirty="0" smtClean="0"/>
              <a:t>India: 2</a:t>
            </a:r>
            <a:r>
              <a:rPr lang="en-GB" baseline="30000" dirty="0" smtClean="0"/>
              <a:t>nd</a:t>
            </a:r>
            <a:r>
              <a:rPr lang="en-GB" dirty="0" smtClean="0"/>
              <a:t> largest producer fruits and vegetables.</a:t>
            </a:r>
          </a:p>
          <a:p>
            <a:r>
              <a:rPr lang="en-GB" dirty="0" smtClean="0"/>
              <a:t>Little export, due to poor quality</a:t>
            </a:r>
          </a:p>
          <a:p>
            <a:r>
              <a:rPr lang="en-GB" dirty="0" smtClean="0"/>
              <a:t>Lack of cold chain, storage and processing facilities</a:t>
            </a:r>
          </a:p>
          <a:p>
            <a:r>
              <a:rPr lang="en-GB" dirty="0" smtClean="0"/>
              <a:t>30-40 % losses post harvest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10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49" y="3219652"/>
            <a:ext cx="4295776" cy="286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8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visit India Fresh Food: august 2016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2150" y="1292324"/>
            <a:ext cx="8521188" cy="4089600"/>
          </a:xfrm>
        </p:spPr>
        <p:txBody>
          <a:bodyPr/>
          <a:lstStyle/>
          <a:p>
            <a:r>
              <a:rPr lang="en-GB" dirty="0" smtClean="0"/>
              <a:t>Workshop with representatives Himachal Pradesh (HP) &amp; Assam</a:t>
            </a:r>
          </a:p>
          <a:p>
            <a:r>
              <a:rPr lang="en-GB" dirty="0" smtClean="0"/>
              <a:t>Agreements:</a:t>
            </a:r>
          </a:p>
          <a:p>
            <a:pPr lvl="1"/>
            <a:r>
              <a:rPr lang="en-GB" dirty="0" smtClean="0"/>
              <a:t>WB program HP is ready. Presently consultancy calls in tender phase: Wageningen has submitted </a:t>
            </a:r>
            <a:r>
              <a:rPr lang="en-GB" dirty="0"/>
              <a:t>E</a:t>
            </a:r>
            <a:r>
              <a:rPr lang="en-GB" dirty="0" smtClean="0"/>
              <a:t>oI and proposal; </a:t>
            </a:r>
          </a:p>
          <a:p>
            <a:pPr lvl="1"/>
            <a:r>
              <a:rPr lang="nl-NL" dirty="0" smtClean="0"/>
              <a:t>WB Program </a:t>
            </a:r>
            <a:r>
              <a:rPr lang="nl-NL" dirty="0"/>
              <a:t>Assam </a:t>
            </a:r>
            <a:r>
              <a:rPr lang="nl-NL" dirty="0" smtClean="0"/>
              <a:t>is being prepared: request for visit Wageningen FBR to Assam in Oct/Nov.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11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Assam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2150" y="1282798"/>
            <a:ext cx="8521188" cy="4908451"/>
          </a:xfrm>
        </p:spPr>
        <p:txBody>
          <a:bodyPr/>
          <a:lstStyle/>
          <a:p>
            <a:r>
              <a:rPr lang="en-GB" dirty="0" smtClean="0"/>
              <a:t>Assam is dependant on agriculture:</a:t>
            </a:r>
          </a:p>
          <a:p>
            <a:pPr lvl="1"/>
            <a:r>
              <a:rPr lang="en-US" dirty="0"/>
              <a:t>About </a:t>
            </a:r>
            <a:r>
              <a:rPr lang="en-US" dirty="0" smtClean="0"/>
              <a:t>90% </a:t>
            </a:r>
            <a:r>
              <a:rPr lang="en-US" dirty="0"/>
              <a:t>of state’s population lives in rural areas</a:t>
            </a:r>
            <a:endParaRPr lang="en-GB" dirty="0" smtClean="0"/>
          </a:p>
          <a:p>
            <a:pPr lvl="1"/>
            <a:r>
              <a:rPr lang="en-US" dirty="0"/>
              <a:t>Agriculture </a:t>
            </a:r>
            <a:r>
              <a:rPr lang="en-US" dirty="0" smtClean="0"/>
              <a:t>supports &gt;75% </a:t>
            </a:r>
            <a:r>
              <a:rPr lang="en-US" dirty="0"/>
              <a:t>of the population, providing employment to </a:t>
            </a:r>
            <a:r>
              <a:rPr lang="en-US" dirty="0" smtClean="0"/>
              <a:t>≈50% </a:t>
            </a:r>
            <a:r>
              <a:rPr lang="en-US" dirty="0"/>
              <a:t>of </a:t>
            </a:r>
            <a:r>
              <a:rPr lang="en-US" dirty="0" smtClean="0"/>
              <a:t>total </a:t>
            </a:r>
            <a:r>
              <a:rPr lang="en-US" dirty="0"/>
              <a:t>workforce. </a:t>
            </a:r>
            <a:endParaRPr lang="en-GB" dirty="0" smtClean="0"/>
          </a:p>
          <a:p>
            <a:pPr lvl="1"/>
            <a:r>
              <a:rPr lang="en-GB" dirty="0" smtClean="0"/>
              <a:t>Small size farming: 85% is small, av. size 0.63 ha</a:t>
            </a:r>
          </a:p>
          <a:p>
            <a:r>
              <a:rPr lang="en-US" dirty="0"/>
              <a:t>The food processing sector is </a:t>
            </a:r>
            <a:r>
              <a:rPr lang="en-US" dirty="0" smtClean="0"/>
              <a:t>largely unorganized </a:t>
            </a:r>
            <a:r>
              <a:rPr lang="en-US" dirty="0"/>
              <a:t>and operates on a small scale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WB </a:t>
            </a:r>
            <a:r>
              <a:rPr lang="en-US" dirty="0"/>
              <a:t>Assam Agribusiness &amp; Rural Transformation project is to “increase value-added and improve resilience in the production and processing of selected agriculture commodities, focusing on small farmers and agro-entrepreneurs in targeted districts”.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12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53086"/>
          </a:xfrm>
        </p:spPr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visit Assam 7-8 November 2016</a:t>
            </a:r>
            <a:br>
              <a:rPr lang="en-GB" dirty="0" smtClean="0"/>
            </a:br>
            <a:r>
              <a:rPr lang="en-GB" dirty="0" smtClean="0"/>
              <a:t>Guwahati Vegetables Wholesale market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13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269205"/>
            <a:ext cx="8801100" cy="495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Guwahati Fruit Wholesale Market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825" y="1816199"/>
            <a:ext cx="8521188" cy="4089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14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050" name="Picture 2" descr="D:\My documents\acquisitie\2016\Seed Money Projects\india\foto Assam 7-8 November 2016\20161108_073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8225"/>
            <a:ext cx="907626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Guwahati, wholesale market fruits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15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074" name="Picture 2" descr="D:\My documents\acquisitie\2016\Seed Money Projects\india\foto Assam 7-8 November 2016\20161108_073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048346"/>
            <a:ext cx="9220200" cy="51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Agro-logistics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16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122" name="Picture 2" descr="D:\My documents\acquisitie\2016\Seed Money Projects\india\foto Assam 7-8 November 2016\20161108_082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41" y="1066799"/>
            <a:ext cx="2764632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My documents\acquisitie\2016\Seed Money Projects\india\foto Assam 7-8 November 2016\20161108_072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4" y="1076326"/>
            <a:ext cx="2759273" cy="49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My documents\acquisitie\2016\Seed Money Projects\india\foto Assam 7-8 November 2016\20161107_083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1" y="1076326"/>
            <a:ext cx="2759273" cy="49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4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53086"/>
          </a:xfrm>
        </p:spPr>
        <p:txBody>
          <a:bodyPr/>
          <a:lstStyle/>
          <a:p>
            <a:r>
              <a:rPr lang="en-GB" dirty="0" smtClean="0"/>
              <a:t>Presentation for Mr. V.K. Pipersenia, </a:t>
            </a:r>
            <a:r>
              <a:rPr lang="en-GB" dirty="0"/>
              <a:t>Chief Secretary </a:t>
            </a:r>
            <a:r>
              <a:rPr lang="en-GB" dirty="0" smtClean="0"/>
              <a:t>Govt. of Assam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17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27" name="Picture 3" descr="D:\My documents\acquisitie\2016\Seed Money Projects\india\foto Assam 7-8 November 2016\20161107_112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1442459"/>
            <a:ext cx="6791325" cy="382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My documents\acquisitie\2016\Seed Money Projects\india\foto Assam 7-8 November 2016\20161107_125159 verklei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588789"/>
            <a:ext cx="4248150" cy="21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53086"/>
          </a:xfrm>
        </p:spPr>
        <p:txBody>
          <a:bodyPr/>
          <a:lstStyle/>
          <a:p>
            <a:r>
              <a:rPr lang="en-GB" dirty="0" smtClean="0"/>
              <a:t>Meeting Private stakeholders in F&amp;V supply chain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18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146" name="Picture 2" descr="D:\My documents\acquisitie\2016\Seed Money Projects\india\foto Assam 7-8 November 2016\20161107_1448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54906"/>
            <a:ext cx="8953499" cy="503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Conclusions: Request for proposal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Developing </a:t>
            </a:r>
            <a:r>
              <a:rPr lang="en-US" dirty="0"/>
              <a:t>a Logistics Performance Index (LPI) for Assam and training the team of the Government of Assam (GoA) on the same;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Pilot </a:t>
            </a:r>
            <a:r>
              <a:rPr lang="en-US" dirty="0"/>
              <a:t>implementation and redesign of agri-food value chains: closing cold chains, multimodal shifts, quality driven logistics in order to reduce losses, to decrease costs, to decrease lead time, to improve </a:t>
            </a:r>
            <a:r>
              <a:rPr lang="en-US" dirty="0" smtClean="0"/>
              <a:t>quality;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Short </a:t>
            </a:r>
            <a:r>
              <a:rPr lang="en-US" dirty="0"/>
              <a:t>note on Wageningen’s expertise, past work etc. in pork value </a:t>
            </a:r>
            <a:r>
              <a:rPr lang="en-US" dirty="0" smtClean="0"/>
              <a:t>chain;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Support </a:t>
            </a:r>
            <a:r>
              <a:rPr lang="en-US" dirty="0"/>
              <a:t>on </a:t>
            </a:r>
            <a:r>
              <a:rPr lang="en-US" dirty="0" smtClean="0"/>
              <a:t>Mega Food </a:t>
            </a:r>
            <a:r>
              <a:rPr lang="en-US" dirty="0"/>
              <a:t>P</a:t>
            </a:r>
            <a:r>
              <a:rPr lang="en-US" dirty="0" smtClean="0"/>
              <a:t>arks (another program of Indian government: 4 parks are scheduled for Assam).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19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763566"/>
          </a:xfrm>
        </p:spPr>
        <p:txBody>
          <a:bodyPr/>
          <a:lstStyle/>
          <a:p>
            <a:r>
              <a:rPr lang="en-GB" sz="1800" dirty="0">
                <a:solidFill>
                  <a:srgbClr val="FFFFFF"/>
                </a:solidFill>
              </a:rPr>
              <a:t>Feasibility Study Public Private Partnership </a:t>
            </a:r>
            <a:r>
              <a:rPr lang="en-GB" sz="1800" dirty="0" smtClean="0">
                <a:solidFill>
                  <a:srgbClr val="FFFFFF"/>
                </a:solidFill>
              </a:rPr>
              <a:t>with </a:t>
            </a:r>
            <a:r>
              <a:rPr lang="en-GB" sz="1800" dirty="0">
                <a:solidFill>
                  <a:srgbClr val="FFFFFF"/>
                </a:solidFill>
              </a:rPr>
              <a:t>the World Bank India. </a:t>
            </a:r>
            <a:endParaRPr lang="en-US" sz="1800" dirty="0" smtClean="0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charset="0"/>
              </a:rPr>
              <a:t>Background: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Verdana"/>
                <a:cs typeface="Verdana"/>
              </a:rPr>
              <a:t>●”Food for All” partnership agreement (MoU) Netherlands/WBG</a:t>
            </a:r>
          </a:p>
          <a:p>
            <a:pPr marL="0" indent="0">
              <a:buNone/>
            </a:pPr>
            <a:r>
              <a:rPr lang="en-US" dirty="0" smtClean="0">
                <a:latin typeface="Verdana"/>
                <a:ea typeface="Verdana"/>
                <a:cs typeface="Verdana"/>
              </a:rPr>
              <a:t>●Aim: </a:t>
            </a:r>
            <a:r>
              <a:rPr lang="en-US" i="1" dirty="0" smtClean="0">
                <a:latin typeface="Verdana"/>
                <a:ea typeface="Verdana"/>
                <a:cs typeface="Verdana"/>
              </a:rPr>
              <a:t>To match cutting-edge Dutch technical expertise and private sector innovation with programs and investments by the WBG and IFC. </a:t>
            </a:r>
            <a:endParaRPr lang="en-US" dirty="0" smtClean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US" dirty="0" smtClean="0">
                <a:latin typeface="Verdana"/>
                <a:ea typeface="Verdana"/>
                <a:cs typeface="Verdana"/>
              </a:rPr>
              <a:t>●Signed in November 2015. </a:t>
            </a:r>
          </a:p>
          <a:p>
            <a:pPr marL="0" indent="0">
              <a:buNone/>
            </a:pPr>
            <a:r>
              <a:rPr lang="en-US" dirty="0" smtClean="0">
                <a:latin typeface="Verdana"/>
                <a:ea typeface="Verdana"/>
                <a:cs typeface="Verdana"/>
              </a:rPr>
              <a:t>●Request from Agricultural Counsellor for feasibility study in India. 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58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53086"/>
          </a:xfrm>
        </p:spPr>
        <p:txBody>
          <a:bodyPr/>
          <a:lstStyle/>
          <a:p>
            <a:r>
              <a:rPr lang="en-GB" dirty="0"/>
              <a:t>Draft Project </a:t>
            </a:r>
            <a:r>
              <a:rPr lang="en-GB" dirty="0" smtClean="0"/>
              <a:t>proposal</a:t>
            </a:r>
            <a:r>
              <a:rPr lang="nl-NL" dirty="0" smtClean="0"/>
              <a:t> Assam submitted 6 December 2016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“Assam </a:t>
            </a:r>
            <a:r>
              <a:rPr lang="en-GB" dirty="0"/>
              <a:t>as East-West food gateway in North-East India: Improving the Agro-logistics in Assam </a:t>
            </a:r>
            <a:r>
              <a:rPr lang="en-GB" dirty="0" smtClean="0"/>
              <a:t>India”</a:t>
            </a:r>
          </a:p>
          <a:p>
            <a:pPr marL="1154113" lvl="1" indent="-457200">
              <a:buFont typeface="+mj-lt"/>
              <a:buAutoNum type="arabicPeriod"/>
            </a:pPr>
            <a:r>
              <a:rPr lang="en-US" dirty="0" smtClean="0"/>
              <a:t>Pilot </a:t>
            </a:r>
            <a:r>
              <a:rPr lang="en-US" dirty="0"/>
              <a:t>implementation and redesign of agri-food value </a:t>
            </a:r>
            <a:r>
              <a:rPr lang="en-US" dirty="0" smtClean="0"/>
              <a:t>chains: 180,000 euro</a:t>
            </a:r>
          </a:p>
          <a:p>
            <a:pPr marL="1154113" lvl="1" indent="-457200">
              <a:buFont typeface="+mj-lt"/>
              <a:buAutoNum type="arabicPeriod"/>
            </a:pPr>
            <a:r>
              <a:rPr lang="en-US" dirty="0" smtClean="0"/>
              <a:t>Support </a:t>
            </a:r>
            <a:r>
              <a:rPr lang="en-US" dirty="0"/>
              <a:t>on mega food </a:t>
            </a:r>
            <a:r>
              <a:rPr lang="en-US" dirty="0" smtClean="0"/>
              <a:t>parks: 478,000 euro </a:t>
            </a:r>
            <a:endParaRPr lang="nl-NL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20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840125"/>
          </a:xfrm>
        </p:spPr>
        <p:txBody>
          <a:bodyPr/>
          <a:lstStyle/>
          <a:p>
            <a:r>
              <a:rPr lang="nl-NL" sz="1800" dirty="0" smtClean="0">
                <a:solidFill>
                  <a:srgbClr val="FFFFFF"/>
                </a:solidFill>
              </a:rPr>
              <a:t>Feasibility Study Public Private Partnership with the World Bank India. </a:t>
            </a:r>
            <a:endParaRPr lang="nl-NL" sz="1800" dirty="0" smtClean="0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Lesson learned, summary: </a:t>
            </a:r>
          </a:p>
          <a:p>
            <a:pPr marL="0" indent="0">
              <a:buNone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Mode of operation WBG Programs:</a:t>
            </a:r>
          </a:p>
          <a:p>
            <a:pPr marL="0" indent="0">
              <a:buNone/>
            </a:pPr>
            <a:r>
              <a:rPr lang="nl-NL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●Loan to implementers, usually national or local government</a:t>
            </a:r>
          </a:p>
          <a:p>
            <a:pPr marL="0" indent="0">
              <a:buNone/>
            </a:pPr>
            <a:r>
              <a:rPr lang="nl-NL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●Implementers responsible for purchase of material, hiring technical assistance</a:t>
            </a:r>
          </a:p>
          <a:p>
            <a:pPr marL="0" indent="0">
              <a:buNone/>
            </a:pPr>
            <a:r>
              <a:rPr lang="nl-NL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●For collaboration, providing technical assistance and inputs: good insights needed in program planning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80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763566"/>
          </a:xfrm>
        </p:spPr>
        <p:txBody>
          <a:bodyPr/>
          <a:lstStyle/>
          <a:p>
            <a:r>
              <a:rPr lang="en-GB" sz="1800" dirty="0">
                <a:solidFill>
                  <a:srgbClr val="FFFFFF"/>
                </a:solidFill>
              </a:rPr>
              <a:t>Feasibility Study Public Private Partnership </a:t>
            </a:r>
            <a:r>
              <a:rPr lang="en-GB" sz="1800" dirty="0" smtClean="0">
                <a:solidFill>
                  <a:srgbClr val="FFFFFF"/>
                </a:solidFill>
              </a:rPr>
              <a:t>with </a:t>
            </a:r>
            <a:r>
              <a:rPr lang="en-GB" sz="1800" dirty="0">
                <a:solidFill>
                  <a:srgbClr val="FFFFFF"/>
                </a:solidFill>
              </a:rPr>
              <a:t>the World Bank India. </a:t>
            </a:r>
            <a:endParaRPr lang="en-US" sz="1800" dirty="0" smtClean="0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Clr>
                <a:srgbClr val="FFFFFF"/>
              </a:buClr>
              <a:buNone/>
            </a:pPr>
            <a:r>
              <a:rPr lang="nl-N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insights in development of WBG programs: </a:t>
            </a:r>
          </a:p>
          <a:p>
            <a:pPr marL="0" lvl="0" indent="0">
              <a:buClr>
                <a:srgbClr val="FFFFFF"/>
              </a:buClr>
              <a:buNone/>
            </a:pPr>
            <a:endParaRPr lang="nl-N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FFFFFF"/>
              </a:buClr>
              <a:buNone/>
            </a:pPr>
            <a:r>
              <a:rPr lang="nl-NL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●</a:t>
            </a:r>
            <a:r>
              <a:rPr lang="nl-N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</a:t>
            </a:r>
            <a:r>
              <a:rPr lang="nl-N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nl-N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nl-N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Embassies</a:t>
            </a:r>
            <a:r>
              <a:rPr lang="nl-N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Min. of EZ/BuZa, Nl </a:t>
            </a:r>
            <a:r>
              <a:rPr lang="nl-N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representatives</a:t>
            </a:r>
            <a:r>
              <a:rPr lang="nl-N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WBG, consortia private sector or </a:t>
            </a:r>
            <a:r>
              <a:rPr lang="nl-N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nl-N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representatives</a:t>
            </a:r>
            <a:r>
              <a:rPr lang="nl-N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buClr>
                <a:srgbClr val="FFFFFF"/>
              </a:buClr>
              <a:buNone/>
            </a:pPr>
            <a:r>
              <a:rPr lang="nl-NL" dirty="0">
                <a:solidFill>
                  <a:srgbClr val="FFFF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●</a:t>
            </a:r>
            <a:r>
              <a:rPr lang="nl-NL" dirty="0" err="1">
                <a:solidFill>
                  <a:srgbClr val="FFFF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Involvement</a:t>
            </a:r>
            <a:r>
              <a:rPr lang="nl-NL" dirty="0">
                <a:solidFill>
                  <a:srgbClr val="FFFF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at program planning stage versus </a:t>
            </a:r>
            <a:r>
              <a:rPr lang="nl-NL" dirty="0" err="1">
                <a:solidFill>
                  <a:srgbClr val="FFFF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involvement</a:t>
            </a:r>
            <a:r>
              <a:rPr lang="nl-NL" dirty="0">
                <a:solidFill>
                  <a:srgbClr val="FFFF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at </a:t>
            </a:r>
            <a:r>
              <a:rPr lang="nl-NL" dirty="0" err="1">
                <a:solidFill>
                  <a:srgbClr val="FFFF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implementation</a:t>
            </a:r>
            <a:r>
              <a:rPr lang="nl-NL" dirty="0">
                <a:solidFill>
                  <a:srgbClr val="FFFF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stage: dilemma. </a:t>
            </a:r>
            <a:endParaRPr lang="nl-NL" dirty="0" smtClean="0">
              <a:solidFill>
                <a:srgbClr val="FFFFFF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marL="0" lvl="0" indent="0">
              <a:buClr>
                <a:srgbClr val="FFFFFF"/>
              </a:buClr>
              <a:buNone/>
            </a:pPr>
            <a:r>
              <a:rPr lang="nl-NL" dirty="0">
                <a:solidFill>
                  <a:srgbClr val="FFFF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	</a:t>
            </a:r>
            <a:r>
              <a:rPr lang="nl-NL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●</a:t>
            </a:r>
            <a:r>
              <a:rPr lang="nl-NL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Involvement</a:t>
            </a:r>
            <a:r>
              <a:rPr lang="nl-NL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in </a:t>
            </a:r>
            <a:r>
              <a:rPr lang="nl-NL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preparation</a:t>
            </a:r>
            <a:r>
              <a:rPr lang="nl-NL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: no </a:t>
            </a:r>
            <a:r>
              <a:rPr lang="nl-NL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longer</a:t>
            </a:r>
            <a:r>
              <a:rPr lang="nl-NL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nl-NL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eligible</a:t>
            </a:r>
            <a:r>
              <a:rPr lang="nl-NL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nl-NL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for</a:t>
            </a:r>
            <a:r>
              <a:rPr lang="nl-NL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	</a:t>
            </a:r>
            <a:r>
              <a:rPr lang="nl-NL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implementation</a:t>
            </a:r>
            <a:endParaRPr lang="nl-NL" dirty="0" smtClean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  <a:p>
            <a:pPr marL="0" lvl="0" indent="0">
              <a:buClr>
                <a:srgbClr val="FFFFFF"/>
              </a:buClr>
              <a:buNone/>
            </a:pPr>
            <a:r>
              <a:rPr lang="nl-NL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	</a:t>
            </a:r>
            <a:r>
              <a:rPr lang="nl-NL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●</a:t>
            </a:r>
            <a:r>
              <a:rPr lang="nl-NL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Involvement</a:t>
            </a:r>
            <a:r>
              <a:rPr lang="nl-NL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in </a:t>
            </a:r>
            <a:r>
              <a:rPr lang="nl-NL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implementation</a:t>
            </a:r>
            <a:r>
              <a:rPr lang="nl-NL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nl-NL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requies</a:t>
            </a:r>
            <a:r>
              <a:rPr lang="nl-NL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nl-NL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good</a:t>
            </a:r>
            <a:r>
              <a:rPr lang="nl-NL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	</a:t>
            </a:r>
            <a:r>
              <a:rPr lang="nl-NL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insight</a:t>
            </a:r>
            <a:r>
              <a:rPr lang="nl-NL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in </a:t>
            </a:r>
            <a:r>
              <a:rPr lang="nl-NL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preparaition</a:t>
            </a:r>
            <a:r>
              <a:rPr lang="nl-NL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stages of </a:t>
            </a:r>
            <a:r>
              <a:rPr lang="nl-NL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programmes</a:t>
            </a:r>
            <a:endParaRPr lang="nl-N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63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763566"/>
          </a:xfrm>
        </p:spPr>
        <p:txBody>
          <a:bodyPr/>
          <a:lstStyle/>
          <a:p>
            <a:r>
              <a:rPr lang="en-GB" sz="1800" dirty="0">
                <a:solidFill>
                  <a:srgbClr val="FFFFFF"/>
                </a:solidFill>
              </a:rPr>
              <a:t>Feasibility Study Public Private Partnership </a:t>
            </a:r>
            <a:r>
              <a:rPr lang="en-GB" sz="1800" dirty="0" smtClean="0">
                <a:solidFill>
                  <a:srgbClr val="FFFFFF"/>
                </a:solidFill>
              </a:rPr>
              <a:t>with </a:t>
            </a:r>
            <a:r>
              <a:rPr lang="en-GB" sz="1800" dirty="0">
                <a:solidFill>
                  <a:srgbClr val="FFFFFF"/>
                </a:solidFill>
              </a:rPr>
              <a:t>the World Bank India. </a:t>
            </a:r>
            <a:endParaRPr lang="en-US" sz="1800" dirty="0" smtClean="0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charset="0"/>
              </a:rPr>
              <a:t>Conclusions SMP: </a:t>
            </a:r>
          </a:p>
          <a:p>
            <a:pPr marL="0" indent="0">
              <a:buNone/>
            </a:pPr>
            <a:r>
              <a:rPr lang="en-US" sz="1800" i="1" dirty="0">
                <a:latin typeface="Arial" charset="0"/>
              </a:rPr>
              <a:t>To investigate the feasibility of collaboration with the WBG India for the Dutch Topsectors Agri &amp; Food and Horticulture &amp; Propagation Materials, and the options </a:t>
            </a:r>
            <a:r>
              <a:rPr lang="en-US" sz="1800" i="1" dirty="0" smtClean="0">
                <a:latin typeface="Arial" charset="0"/>
              </a:rPr>
              <a:t>to </a:t>
            </a:r>
            <a:r>
              <a:rPr lang="en-US" sz="1800" i="1" dirty="0">
                <a:latin typeface="Arial" charset="0"/>
              </a:rPr>
              <a:t>implement the collaboration in a PPP set up. </a:t>
            </a:r>
            <a:endParaRPr lang="en-US" sz="1800" i="1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charset="0"/>
              </a:rPr>
              <a:t>Yes, further engagement with WBG offers very interesting but still relatively unexplored options and there are possibilities to bridge the perceived gap between Dutch PPP approach and WBG target group. </a:t>
            </a:r>
          </a:p>
          <a:p>
            <a:pPr marL="0" indent="0">
              <a:buNone/>
            </a:pPr>
            <a:endParaRPr lang="en-US" sz="2000" dirty="0">
              <a:latin typeface="Arial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charset="0"/>
              </a:rPr>
              <a:t>Main message: invest in getting to know WBG mode of operations and its implementation partners. </a:t>
            </a:r>
          </a:p>
        </p:txBody>
      </p:sp>
    </p:spTree>
    <p:extLst>
      <p:ext uri="{BB962C8B-B14F-4D97-AF65-F5344CB8AC3E}">
        <p14:creationId xmlns:p14="http://schemas.microsoft.com/office/powerpoint/2010/main" val="353189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763566"/>
          </a:xfrm>
        </p:spPr>
        <p:txBody>
          <a:bodyPr/>
          <a:lstStyle/>
          <a:p>
            <a:r>
              <a:rPr lang="en-GB" sz="1800" dirty="0">
                <a:solidFill>
                  <a:srgbClr val="FFFFFF"/>
                </a:solidFill>
              </a:rPr>
              <a:t>Feasibility Study Public Private Partnership </a:t>
            </a:r>
            <a:r>
              <a:rPr lang="en-GB" sz="1800" dirty="0" smtClean="0">
                <a:solidFill>
                  <a:srgbClr val="FFFFFF"/>
                </a:solidFill>
              </a:rPr>
              <a:t>with </a:t>
            </a:r>
            <a:r>
              <a:rPr lang="en-GB" sz="1800" dirty="0">
                <a:solidFill>
                  <a:srgbClr val="FFFFFF"/>
                </a:solidFill>
              </a:rPr>
              <a:t>the World Bank India. </a:t>
            </a:r>
            <a:endParaRPr lang="en-US" sz="1800" dirty="0" smtClean="0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charset="0"/>
              </a:rPr>
              <a:t>Seed Money Project:  Feasibility Study Public Private Partnership with the World Bank, India. </a:t>
            </a:r>
          </a:p>
          <a:p>
            <a:pPr marL="0" indent="0">
              <a:buNone/>
            </a:pPr>
            <a:r>
              <a:rPr lang="en-US" dirty="0" smtClean="0">
                <a:latin typeface="Verdana"/>
                <a:ea typeface="Verdana"/>
                <a:cs typeface="Verdana"/>
              </a:rPr>
              <a:t>●</a:t>
            </a:r>
            <a:r>
              <a:rPr lang="en-US" dirty="0" smtClean="0">
                <a:latin typeface="Arial" charset="0"/>
              </a:rPr>
              <a:t>Aim: To investigate the feasibility of collaboration with the WBG India for the Dutch Topsectors Agri &amp; Food and Horticulture &amp; Propagation Materials, and the options to implement the collaboration in a PPP set up. 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Verdana"/>
                <a:cs typeface="Verdana"/>
              </a:rPr>
              <a:t>●Two sectors: dairy and fresh foods (fruits and vegetables). </a:t>
            </a:r>
          </a:p>
          <a:p>
            <a:pPr marL="0" indent="0">
              <a:buNone/>
            </a:pPr>
            <a:r>
              <a:rPr lang="en-US" dirty="0" smtClean="0">
                <a:latin typeface="Verdana"/>
                <a:ea typeface="Verdana"/>
                <a:cs typeface="Verdana"/>
              </a:rPr>
              <a:t>●Dairy: Wageningen Livestock Research</a:t>
            </a:r>
          </a:p>
          <a:p>
            <a:pPr marL="0" indent="0">
              <a:buNone/>
            </a:pPr>
            <a:r>
              <a:rPr lang="en-US" dirty="0" smtClean="0">
                <a:latin typeface="Verdana"/>
                <a:ea typeface="Verdana"/>
                <a:cs typeface="Verdana"/>
              </a:rPr>
              <a:t>●Fresh Foods: Wageningen Food and Biobased Research. 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63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Overview of activities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1675" y="1282799"/>
            <a:ext cx="8521188" cy="4089600"/>
          </a:xfrm>
        </p:spPr>
        <p:txBody>
          <a:bodyPr/>
          <a:lstStyle/>
          <a:p>
            <a:r>
              <a:rPr lang="en-GB" dirty="0" smtClean="0"/>
              <a:t>June: visit WLR to Punjab, Gujarat, Assam. </a:t>
            </a:r>
          </a:p>
          <a:p>
            <a:r>
              <a:rPr lang="en-GB" dirty="0" smtClean="0"/>
              <a:t>July and August: consultation private sector</a:t>
            </a:r>
            <a:endParaRPr lang="en-GB" dirty="0"/>
          </a:p>
          <a:p>
            <a:r>
              <a:rPr lang="en-GB" dirty="0" smtClean="0"/>
              <a:t>August: </a:t>
            </a:r>
          </a:p>
          <a:p>
            <a:pPr lvl="1"/>
            <a:r>
              <a:rPr lang="en-GB" dirty="0" smtClean="0"/>
              <a:t>visit FBR New Delhi: meeting with representatives of Gov’t of Assam and Himachal Pradesh</a:t>
            </a:r>
          </a:p>
          <a:p>
            <a:pPr lvl="1"/>
            <a:r>
              <a:rPr lang="en-US" dirty="0"/>
              <a:t>Expression of Interest “Consultancy for International Consultancy Services for Cold </a:t>
            </a:r>
            <a:r>
              <a:rPr lang="en-US" dirty="0" smtClean="0"/>
              <a:t>Chain”</a:t>
            </a:r>
            <a:endParaRPr lang="en-GB" dirty="0" smtClean="0"/>
          </a:p>
          <a:p>
            <a:r>
              <a:rPr lang="en-GB" dirty="0" smtClean="0"/>
              <a:t>November: </a:t>
            </a:r>
          </a:p>
          <a:p>
            <a:pPr lvl="1"/>
            <a:r>
              <a:rPr lang="en-GB" dirty="0" smtClean="0"/>
              <a:t>meeting Fokke Fennema</a:t>
            </a:r>
            <a:endParaRPr lang="en-GB" dirty="0"/>
          </a:p>
          <a:p>
            <a:pPr lvl="1"/>
            <a:r>
              <a:rPr lang="en-GB" dirty="0" smtClean="0"/>
              <a:t>Visit FBR Assam</a:t>
            </a:r>
          </a:p>
          <a:p>
            <a:r>
              <a:rPr lang="en-GB" dirty="0" smtClean="0"/>
              <a:t>December: submittal proposal Assam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>
                <a:solidFill>
                  <a:srgbClr val="FFFFFF"/>
                </a:solidFill>
              </a:rPr>
              <a:pPr algn="r">
                <a:lnSpc>
                  <a:spcPts val="1200"/>
                </a:lnSpc>
              </a:pPr>
              <a:t>4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763566"/>
          </a:xfrm>
        </p:spPr>
        <p:txBody>
          <a:bodyPr/>
          <a:lstStyle/>
          <a:p>
            <a:r>
              <a:rPr lang="en-GB" sz="1800" dirty="0">
                <a:solidFill>
                  <a:srgbClr val="FFFFFF"/>
                </a:solidFill>
              </a:rPr>
              <a:t>Feasibility Study Public Private Partnership </a:t>
            </a:r>
            <a:r>
              <a:rPr lang="en-GB" sz="1800" dirty="0" smtClean="0">
                <a:solidFill>
                  <a:srgbClr val="FFFFFF"/>
                </a:solidFill>
              </a:rPr>
              <a:t>with </a:t>
            </a:r>
            <a:r>
              <a:rPr lang="en-GB" sz="1800" dirty="0">
                <a:solidFill>
                  <a:srgbClr val="FFFFFF"/>
                </a:solidFill>
              </a:rPr>
              <a:t>the World Bank India. </a:t>
            </a:r>
            <a:endParaRPr lang="en-US" sz="1800" dirty="0" smtClean="0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200" y="1352550"/>
            <a:ext cx="8521188" cy="45802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Dairy sector India:</a:t>
            </a:r>
          </a:p>
          <a:p>
            <a:pPr marL="0" indent="0">
              <a:buNone/>
            </a:pPr>
            <a:endParaRPr lang="en-US" b="1" dirty="0" smtClean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●Largest milk producer, aim to double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production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	●2012-2027National Dairy Plan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●1.4 B $ investments in NDP, 50 % WBG loan.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●Implemented by NDDB (National Dairy Development  	Board), umbrella all dairy cooperatives.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●Growing private investments in dairy sector: processing, production (medium and some large scale).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India 2015 - 16\Foto's June 2015\IMG_4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000125"/>
            <a:ext cx="3568699" cy="26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63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763566"/>
          </a:xfrm>
        </p:spPr>
        <p:txBody>
          <a:bodyPr/>
          <a:lstStyle/>
          <a:p>
            <a:r>
              <a:rPr lang="en-GB" sz="1800" dirty="0">
                <a:solidFill>
                  <a:srgbClr val="FFFFFF"/>
                </a:solidFill>
              </a:rPr>
              <a:t>Feasibility Study Public Private Partnership </a:t>
            </a:r>
            <a:r>
              <a:rPr lang="en-GB" sz="1800" dirty="0" smtClean="0">
                <a:solidFill>
                  <a:srgbClr val="FFFFFF"/>
                </a:solidFill>
              </a:rPr>
              <a:t>with </a:t>
            </a:r>
            <a:r>
              <a:rPr lang="en-GB" sz="1800" dirty="0">
                <a:solidFill>
                  <a:srgbClr val="FFFFFF"/>
                </a:solidFill>
              </a:rPr>
              <a:t>the World Bank India. </a:t>
            </a:r>
            <a:endParaRPr lang="en-US" sz="1800" dirty="0" smtClean="0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575" y="1257300"/>
            <a:ext cx="8521188" cy="45802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Dairy sector India: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●Two Dutch dairy consortia active in India: NAFTC Dairy Cluster, VHL RAAK project on dairy housing with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Baramati Agricultural College.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●NDP: focus on small scale farmers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●Cooperatives and newly emerging producer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companies do invest in large scale activities on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behalf of member (mechanization, breeding)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●Dutch dairy clusters to build up further contacts with NDDB and its cooperatives in  most important dairy states. 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India 2015 - 16\Foto's June 2015\IMG_4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47" y="2238374"/>
            <a:ext cx="2164556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304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763566"/>
          </a:xfrm>
        </p:spPr>
        <p:txBody>
          <a:bodyPr/>
          <a:lstStyle/>
          <a:p>
            <a:r>
              <a:rPr lang="en-GB" sz="1800" dirty="0">
                <a:solidFill>
                  <a:srgbClr val="FFFFFF"/>
                </a:solidFill>
              </a:rPr>
              <a:t>Feasibility Study Public Private Partnership </a:t>
            </a:r>
            <a:r>
              <a:rPr lang="en-GB" sz="1800" dirty="0" smtClean="0">
                <a:solidFill>
                  <a:srgbClr val="FFFFFF"/>
                </a:solidFill>
              </a:rPr>
              <a:t>with </a:t>
            </a:r>
            <a:r>
              <a:rPr lang="en-GB" sz="1800" dirty="0">
                <a:solidFill>
                  <a:srgbClr val="FFFFFF"/>
                </a:solidFill>
              </a:rPr>
              <a:t>the World Bank India. </a:t>
            </a:r>
            <a:endParaRPr lang="en-US" sz="1800" dirty="0" smtClean="0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Verdana"/>
                <a:ea typeface="Verdana"/>
                <a:cs typeface="Verdana"/>
              </a:rPr>
              <a:t>●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Milk production in India: 95+ % smallholders (1-5 cows). </a:t>
            </a:r>
          </a:p>
          <a:p>
            <a:pPr marL="0" indent="0">
              <a:buNone/>
            </a:pPr>
            <a:r>
              <a:rPr lang="en-US" sz="1800" dirty="0" smtClean="0">
                <a:latin typeface="Verdana"/>
                <a:ea typeface="Verdana"/>
                <a:cs typeface="Verdana"/>
              </a:rPr>
              <a:t>●</a:t>
            </a:r>
            <a:r>
              <a:rPr lang="en-US" sz="1800" dirty="0" smtClean="0">
                <a:latin typeface="Arial" charset="0"/>
              </a:rPr>
              <a:t>Main entry point for dairy sector/WBG support is through cooperatives</a:t>
            </a:r>
          </a:p>
          <a:p>
            <a:pPr marL="0" indent="0">
              <a:buNone/>
            </a:pP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●Cooperatives provide collective roles in dairy production improvement:</a:t>
            </a:r>
          </a:p>
          <a:p>
            <a:pPr marL="0" indent="0">
              <a:buNone/>
            </a:pPr>
            <a:r>
              <a:rPr lang="en-US" sz="1800" dirty="0">
                <a:latin typeface="Verdana"/>
                <a:ea typeface="Verdana"/>
                <a:cs typeface="Verdana"/>
              </a:rPr>
              <a:t>	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●Processing</a:t>
            </a:r>
          </a:p>
          <a:p>
            <a:pPr marL="0" indent="0">
              <a:buNone/>
            </a:pPr>
            <a:r>
              <a:rPr lang="en-US" sz="1800" dirty="0" smtClean="0">
                <a:latin typeface="Verdana"/>
                <a:ea typeface="Verdana"/>
                <a:cs typeface="Verdana"/>
              </a:rPr>
              <a:t>	●Fodder production and conservation</a:t>
            </a:r>
          </a:p>
          <a:p>
            <a:pPr marL="0" indent="0">
              <a:buNone/>
            </a:pPr>
            <a:r>
              <a:rPr lang="en-US" sz="1800" dirty="0">
                <a:latin typeface="Verdana"/>
                <a:ea typeface="Verdana"/>
                <a:cs typeface="Verdana"/>
              </a:rPr>
              <a:t>	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●Feed (concentrates) production</a:t>
            </a:r>
          </a:p>
          <a:p>
            <a:pPr marL="0" indent="0">
              <a:buNone/>
            </a:pPr>
            <a:r>
              <a:rPr lang="en-US" sz="1800" dirty="0">
                <a:latin typeface="Verdana"/>
                <a:ea typeface="Verdana"/>
                <a:cs typeface="Verdana"/>
              </a:rPr>
              <a:t>	</a:t>
            </a:r>
            <a:r>
              <a:rPr lang="en-US" sz="1800" dirty="0" smtClean="0">
                <a:latin typeface="Verdana"/>
                <a:ea typeface="Verdana"/>
                <a:cs typeface="Verdana"/>
              </a:rPr>
              <a:t>●Breeding services</a:t>
            </a:r>
          </a:p>
          <a:p>
            <a:pPr marL="0" indent="0">
              <a:buNone/>
            </a:pPr>
            <a:r>
              <a:rPr lang="en-US" sz="1800" dirty="0" smtClean="0">
                <a:latin typeface="Verdana"/>
                <a:ea typeface="Verdana"/>
                <a:cs typeface="Verdana"/>
              </a:rPr>
              <a:t>●</a:t>
            </a:r>
          </a:p>
          <a:p>
            <a:pPr marL="0" indent="0">
              <a:buNone/>
            </a:pPr>
            <a:r>
              <a:rPr lang="en-US" sz="1800" dirty="0" smtClean="0">
                <a:latin typeface="Verdana"/>
                <a:ea typeface="Verdana"/>
                <a:cs typeface="Verdana"/>
              </a:rPr>
              <a:t>●</a:t>
            </a:r>
            <a:endParaRPr lang="en-US" sz="1800" dirty="0" smtClean="0">
              <a:latin typeface="Arial" charset="0"/>
            </a:endParaRPr>
          </a:p>
        </p:txBody>
      </p:sp>
      <p:pic>
        <p:nvPicPr>
          <p:cNvPr id="2050" name="Picture 2" descr="D:\India 2015 - 16\Foto's June 2015\IMG_4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933825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63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763566"/>
          </a:xfrm>
        </p:spPr>
        <p:txBody>
          <a:bodyPr/>
          <a:lstStyle/>
          <a:p>
            <a:r>
              <a:rPr lang="en-GB" sz="1800" dirty="0">
                <a:solidFill>
                  <a:srgbClr val="FFFFFF"/>
                </a:solidFill>
              </a:rPr>
              <a:t>Feasibility Study Public Private Partnership </a:t>
            </a:r>
            <a:r>
              <a:rPr lang="en-GB" sz="1800" dirty="0" smtClean="0">
                <a:solidFill>
                  <a:srgbClr val="FFFFFF"/>
                </a:solidFill>
              </a:rPr>
              <a:t>with </a:t>
            </a:r>
            <a:r>
              <a:rPr lang="en-GB" sz="1800" dirty="0">
                <a:solidFill>
                  <a:srgbClr val="FFFFFF"/>
                </a:solidFill>
              </a:rPr>
              <a:t>the World Bank India. </a:t>
            </a:r>
            <a:endParaRPr lang="en-US" sz="1800" dirty="0" smtClean="0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+mn-lt"/>
                <a:cs typeface="Arial" panose="020B0604020202020204" pitchFamily="34" charset="0"/>
              </a:rPr>
              <a:t>New options: </a:t>
            </a:r>
            <a:r>
              <a:rPr lang="en-US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pigs</a:t>
            </a:r>
            <a:r>
              <a:rPr lang="en-US" sz="1800" dirty="0" smtClean="0">
                <a:latin typeface="+mn-lt"/>
                <a:cs typeface="Arial" panose="020B0604020202020204" pitchFamily="34" charset="0"/>
              </a:rPr>
              <a:t> in NE East India. </a:t>
            </a:r>
          </a:p>
          <a:p>
            <a:pPr marL="0" indent="0">
              <a:buNone/>
            </a:pPr>
            <a:r>
              <a:rPr lang="en-US" sz="1800" dirty="0" smtClean="0">
                <a:latin typeface="+mn-lt"/>
                <a:ea typeface="Verdana"/>
                <a:cs typeface="Arial" panose="020B0604020202020204" pitchFamily="34" charset="0"/>
              </a:rPr>
              <a:t>●WB SMART Program in preparation</a:t>
            </a:r>
          </a:p>
          <a:p>
            <a:pPr marL="0" indent="0">
              <a:buNone/>
            </a:pPr>
            <a:r>
              <a:rPr lang="en-US" sz="1800" dirty="0" smtClean="0">
                <a:latin typeface="+mn-lt"/>
                <a:ea typeface="Verdana"/>
                <a:cs typeface="Arial" panose="020B0604020202020204" pitchFamily="34" charset="0"/>
              </a:rPr>
              <a:t>●Development pig sector important element, technical assistance during implementation is option. </a:t>
            </a:r>
          </a:p>
          <a:p>
            <a:pPr marL="0" indent="0">
              <a:buNone/>
            </a:pPr>
            <a:r>
              <a:rPr lang="en-US" sz="1800" dirty="0" smtClean="0">
                <a:latin typeface="+mn-lt"/>
                <a:ea typeface="Verdana"/>
                <a:cs typeface="Arial" panose="020B0604020202020204" pitchFamily="34" charset="0"/>
              </a:rPr>
              <a:t>●Research contacts WLR with National Research Centre on Pigs, Guwahati, Assam. Intensive research necessary for preparation development of pig sector (genetic base, local feed base).</a:t>
            </a:r>
          </a:p>
          <a:p>
            <a:pPr marL="0" indent="0">
              <a:buNone/>
            </a:pPr>
            <a:r>
              <a:rPr lang="en-US" sz="1800" dirty="0" smtClean="0">
                <a:latin typeface="+mn-lt"/>
                <a:ea typeface="Verdana"/>
                <a:cs typeface="Arial" panose="020B0604020202020204" pitchFamily="34" charset="0"/>
              </a:rPr>
              <a:t>●Private (Indian) investor in slaughtering/processing, support ICCO for setting up breeding farm, new investment in feed production</a:t>
            </a:r>
          </a:p>
          <a:p>
            <a:pPr marL="0" indent="0">
              <a:buNone/>
            </a:pPr>
            <a:r>
              <a:rPr lang="en-US" sz="1800" dirty="0" smtClean="0">
                <a:latin typeface="+mn-lt"/>
                <a:ea typeface="Verdana"/>
                <a:cs typeface="Verdana"/>
              </a:rPr>
              <a:t>●Interest from Dutch companies (breeding, feed)</a:t>
            </a:r>
          </a:p>
          <a:p>
            <a:pPr marL="0" indent="0">
              <a:buNone/>
            </a:pPr>
            <a:r>
              <a:rPr lang="en-US" sz="1800" dirty="0" smtClean="0">
                <a:latin typeface="+mn-lt"/>
                <a:ea typeface="Verdana"/>
                <a:cs typeface="Verdana"/>
              </a:rPr>
              <a:t>●</a:t>
            </a:r>
            <a:endParaRPr lang="en-US" sz="1800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80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5288"/>
            <a:ext cx="8229600" cy="763566"/>
          </a:xfrm>
        </p:spPr>
        <p:txBody>
          <a:bodyPr/>
          <a:lstStyle/>
          <a:p>
            <a:r>
              <a:rPr lang="en-GB" sz="1800" dirty="0">
                <a:solidFill>
                  <a:srgbClr val="FFFFFF"/>
                </a:solidFill>
              </a:rPr>
              <a:t>Feasibility Study Public Private Partnership </a:t>
            </a:r>
            <a:r>
              <a:rPr lang="en-GB" sz="1800" dirty="0" smtClean="0">
                <a:solidFill>
                  <a:srgbClr val="FFFFFF"/>
                </a:solidFill>
              </a:rPr>
              <a:t>with </a:t>
            </a:r>
            <a:r>
              <a:rPr lang="en-GB" sz="1800" dirty="0">
                <a:solidFill>
                  <a:srgbClr val="FFFFFF"/>
                </a:solidFill>
              </a:rPr>
              <a:t>the World Bank India. </a:t>
            </a:r>
            <a:endParaRPr lang="en-US" sz="1800" dirty="0" smtClean="0"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2" y="1148511"/>
            <a:ext cx="32146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31" y="3634536"/>
            <a:ext cx="5426869" cy="262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352550"/>
            <a:ext cx="305985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0" y="3343275"/>
            <a:ext cx="417705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334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Wageningen UR lichtblauwe achtergrond">
      <a:dk1>
        <a:srgbClr val="005172"/>
      </a:dk1>
      <a:lt1>
        <a:srgbClr val="FFFFFF"/>
      </a:lt1>
      <a:dk2>
        <a:srgbClr val="519FD7"/>
      </a:dk2>
      <a:lt2>
        <a:srgbClr val="FFFFFF"/>
      </a:lt2>
      <a:accent1>
        <a:srgbClr val="34B233"/>
      </a:accent1>
      <a:accent2>
        <a:srgbClr val="005172"/>
      </a:accent2>
      <a:accent3>
        <a:srgbClr val="A59D95"/>
      </a:accent3>
      <a:accent4>
        <a:srgbClr val="D5D2CA"/>
      </a:accent4>
      <a:accent5>
        <a:srgbClr val="FF7900"/>
      </a:accent5>
      <a:accent6>
        <a:srgbClr val="00549F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Wageningen UR">
  <a:themeElements>
    <a:clrScheme name="Wageningen UR lichtblauwe achtergrond">
      <a:dk1>
        <a:srgbClr val="005172"/>
      </a:dk1>
      <a:lt1>
        <a:srgbClr val="FFFFFF"/>
      </a:lt1>
      <a:dk2>
        <a:srgbClr val="519FD7"/>
      </a:dk2>
      <a:lt2>
        <a:srgbClr val="FFFFFF"/>
      </a:lt2>
      <a:accent1>
        <a:srgbClr val="34B233"/>
      </a:accent1>
      <a:accent2>
        <a:srgbClr val="005172"/>
      </a:accent2>
      <a:accent3>
        <a:srgbClr val="A59D95"/>
      </a:accent3>
      <a:accent4>
        <a:srgbClr val="D5D2CA"/>
      </a:accent4>
      <a:accent5>
        <a:srgbClr val="FF7900"/>
      </a:accent5>
      <a:accent6>
        <a:srgbClr val="00549F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solidFill>
              <a:schemeClr val="bg1"/>
            </a:solidFill>
            <a:latin typeface="Verdana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Wageningen UR">
  <a:themeElements>
    <a:clrScheme name="Wageningen UR lichtblauwe achtergrond">
      <a:dk1>
        <a:srgbClr val="005172"/>
      </a:dk1>
      <a:lt1>
        <a:srgbClr val="FFFFFF"/>
      </a:lt1>
      <a:dk2>
        <a:srgbClr val="519FD7"/>
      </a:dk2>
      <a:lt2>
        <a:srgbClr val="FFFFFF"/>
      </a:lt2>
      <a:accent1>
        <a:srgbClr val="34B233"/>
      </a:accent1>
      <a:accent2>
        <a:srgbClr val="005172"/>
      </a:accent2>
      <a:accent3>
        <a:srgbClr val="A59D95"/>
      </a:accent3>
      <a:accent4>
        <a:srgbClr val="D5D2CA"/>
      </a:accent4>
      <a:accent5>
        <a:srgbClr val="FF7900"/>
      </a:accent5>
      <a:accent6>
        <a:srgbClr val="00549F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solidFill>
              <a:schemeClr val="bg1"/>
            </a:solidFill>
            <a:latin typeface="Verdana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2259</TotalTime>
  <Words>1129</Words>
  <Application>Microsoft Office PowerPoint</Application>
  <PresentationFormat>On-screen Show (4:3)</PresentationFormat>
  <Paragraphs>129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Wageningen UR</vt:lpstr>
      <vt:lpstr>1_Wageningen UR</vt:lpstr>
      <vt:lpstr>2_Wageningen UR</vt:lpstr>
      <vt:lpstr>Feasibility Study Public Private Partnership  with the World Bank India. </vt:lpstr>
      <vt:lpstr>Feasibility Study Public Private Partnership with the World Bank India. </vt:lpstr>
      <vt:lpstr>Feasibility Study Public Private Partnership with the World Bank India. </vt:lpstr>
      <vt:lpstr>Overview of activities</vt:lpstr>
      <vt:lpstr>Feasibility Study Public Private Partnership with the World Bank India. </vt:lpstr>
      <vt:lpstr>Feasibility Study Public Private Partnership with the World Bank India. </vt:lpstr>
      <vt:lpstr>Feasibility Study Public Private Partnership with the World Bank India. </vt:lpstr>
      <vt:lpstr>Feasibility Study Public Private Partnership with the World Bank India. </vt:lpstr>
      <vt:lpstr>Feasibility Study Public Private Partnership with the World Bank India. </vt:lpstr>
      <vt:lpstr>Fresh Fruits and vegetables: FBR. </vt:lpstr>
      <vt:lpstr>1st visit India Fresh Food: august 2016</vt:lpstr>
      <vt:lpstr>Assam</vt:lpstr>
      <vt:lpstr>2nd visit Assam 7-8 November 2016 Guwahati Vegetables Wholesale market</vt:lpstr>
      <vt:lpstr>Guwahati Fruit Wholesale Market</vt:lpstr>
      <vt:lpstr>Guwahati, wholesale market fruits</vt:lpstr>
      <vt:lpstr>Agro-logistics</vt:lpstr>
      <vt:lpstr>Presentation for Mr. V.K. Pipersenia, Chief Secretary Govt. of Assam</vt:lpstr>
      <vt:lpstr>Meeting Private stakeholders in F&amp;V supply chain</vt:lpstr>
      <vt:lpstr>Conclusions: Request for proposal</vt:lpstr>
      <vt:lpstr>Draft Project proposal Assam submitted 6 December 2016</vt:lpstr>
      <vt:lpstr>Feasibility Study Public Private Partnership with the World Bank India. </vt:lpstr>
      <vt:lpstr>Feasibility Study Public Private Partnership with the World Bank India. </vt:lpstr>
      <vt:lpstr>Feasibility Study Public Private Partnership with the World Bank India.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Vernooij, Adriaan</cp:lastModifiedBy>
  <cp:revision>301</cp:revision>
  <cp:lastPrinted>2016-12-07T08:40:23Z</cp:lastPrinted>
  <dcterms:created xsi:type="dcterms:W3CDTF">2011-09-29T08:30:03Z</dcterms:created>
  <dcterms:modified xsi:type="dcterms:W3CDTF">2016-12-11T17:09:47Z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BLUK.pptx</vt:lpwstr>
  </property>
</Properties>
</file>