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8" r:id="rId3"/>
    <p:sldId id="290" r:id="rId4"/>
    <p:sldId id="292" r:id="rId5"/>
    <p:sldId id="275" r:id="rId6"/>
    <p:sldId id="271" r:id="rId7"/>
    <p:sldId id="281" r:id="rId8"/>
    <p:sldId id="276" r:id="rId9"/>
    <p:sldId id="277" r:id="rId10"/>
    <p:sldId id="278" r:id="rId11"/>
    <p:sldId id="282" r:id="rId12"/>
    <p:sldId id="273" r:id="rId13"/>
    <p:sldId id="293" r:id="rId14"/>
    <p:sldId id="274" r:id="rId15"/>
    <p:sldId id="284" r:id="rId16"/>
    <p:sldId id="283" r:id="rId17"/>
    <p:sldId id="286" r:id="rId18"/>
    <p:sldId id="285" r:id="rId19"/>
    <p:sldId id="294" r:id="rId20"/>
    <p:sldId id="295" r:id="rId21"/>
    <p:sldId id="259" r:id="rId2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orient="horz" pos="4085">
          <p15:clr>
            <a:srgbClr val="A4A3A4"/>
          </p15:clr>
        </p15:guide>
        <p15:guide id="6" pos="339">
          <p15:clr>
            <a:srgbClr val="A4A3A4"/>
          </p15:clr>
        </p15:guide>
        <p15:guide id="7"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6" d="100"/>
          <a:sy n="76" d="100"/>
        </p:scale>
        <p:origin x="-1194" y="12"/>
      </p:cViewPr>
      <p:guideLst>
        <p:guide orient="horz" pos="1219"/>
        <p:guide orient="horz" pos="147"/>
        <p:guide orient="horz"/>
        <p:guide orient="horz" pos="3756"/>
        <p:guide orient="horz" pos="4085"/>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1-12-2016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2" name="Tijdelijke aanduiding voor dianummer 1"/>
          <p:cNvSpPr>
            <a:spLocks noGrp="1"/>
          </p:cNvSpPr>
          <p:nvPr>
            <p:ph type="sldNum" sz="quarter" idx="17"/>
          </p:nvPr>
        </p:nvSpPr>
        <p:spPr/>
        <p:txBody>
          <a:bodyPr/>
          <a:lstStyle>
            <a:lvl1pPr>
              <a:defRPr>
                <a:solidFill>
                  <a:schemeClr val="bg1"/>
                </a:solidFill>
              </a:defRPr>
            </a:lvl1p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a:t>Klik</a:t>
            </a:r>
            <a:r>
              <a:rPr lang="en-GB" dirty="0"/>
              <a:t> om de </a:t>
            </a:r>
            <a:r>
              <a:rPr lang="en-GB" dirty="0" err="1"/>
              <a:t>stijl</a:t>
            </a:r>
            <a:r>
              <a:rPr lang="en-GB" dirty="0"/>
              <a:t> te </a:t>
            </a:r>
            <a:r>
              <a:rPr lang="en-GB" dirty="0" err="1"/>
              <a:t>bewerken</a:t>
            </a:r>
            <a:endParaRPr lang="en-GB" dirty="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520432" y="6370465"/>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en-GB" smtClean="0"/>
              <a:pPr algn="r">
                <a:lnSpc>
                  <a:spcPts val="1200"/>
                </a:lnSpc>
              </a:pPr>
              <a:t>‹#›</a:t>
            </a:fld>
            <a:endParaRPr lang="en-GB" dirty="0"/>
          </a:p>
        </p:txBody>
      </p:sp>
      <p:pic>
        <p:nvPicPr>
          <p:cNvPr id="2" name="Picture 1"/>
          <p:cNvPicPr>
            <a:picLocks/>
          </p:cNvPicPr>
          <p:nvPr userDrawn="1"/>
        </p:nvPicPr>
        <p:blipFill>
          <a:blip r:embed="rId23">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mailto:wenjie@caas.c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1353086"/>
          </a:xfrm>
        </p:spPr>
        <p:txBody>
          <a:bodyPr/>
          <a:lstStyle/>
          <a:p>
            <a:pPr algn="ctr"/>
            <a:r>
              <a:rPr lang="en-GB" dirty="0"/>
              <a:t>SMP Poultry Production Green Chain Revolution for China</a:t>
            </a:r>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91" r="1691"/>
          <a:stretch>
            <a:fillRect/>
          </a:stretch>
        </p:blipFill>
        <p:spPr>
          <a:xfrm>
            <a:off x="437319" y="3359810"/>
            <a:ext cx="2647950" cy="2647950"/>
          </a:xfrm>
        </p:spPr>
      </p:pic>
      <p:pic>
        <p:nvPicPr>
          <p:cNvPr id="20" name="Tijdelijke aanduiding voor afbeelding 19"/>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pic>
        <p:nvPicPr>
          <p:cNvPr id="17" name="Tijdelijke aanduiding voor afbeelding 16"/>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p:pic>
      <p:pic>
        <p:nvPicPr>
          <p:cNvPr id="16" name="Tijdelijke aanduiding voor afbeelding 15"/>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quarter" idx="17"/>
          </p:nvPr>
        </p:nvSpPr>
        <p:spPr/>
        <p:txBody>
          <a:bodyPr/>
          <a:lstStyle/>
          <a:p>
            <a:r>
              <a:rPr lang="en-GB" dirty="0"/>
              <a:t>Final report</a:t>
            </a:r>
          </a:p>
        </p:txBody>
      </p:sp>
      <p:sp>
        <p:nvSpPr>
          <p:cNvPr id="5" name="Tijdelijke aanduiding voor tekst 4"/>
          <p:cNvSpPr>
            <a:spLocks noGrp="1"/>
          </p:cNvSpPr>
          <p:nvPr>
            <p:ph type="body" sz="quarter" idx="18"/>
          </p:nvPr>
        </p:nvSpPr>
        <p:spPr>
          <a:xfrm>
            <a:off x="478633" y="2262386"/>
            <a:ext cx="2356007" cy="350185"/>
          </a:xfrm>
        </p:spPr>
        <p:txBody>
          <a:bodyPr/>
          <a:lstStyle/>
          <a:p>
            <a:r>
              <a:rPr lang="en-GB" dirty="0"/>
              <a:t>13 Dec. 2016</a:t>
            </a:r>
          </a:p>
        </p:txBody>
      </p:sp>
      <p:sp>
        <p:nvSpPr>
          <p:cNvPr id="9" name="Tijdelijke aanduiding voor tekst 4"/>
          <p:cNvSpPr txBox="1">
            <a:spLocks/>
          </p:cNvSpPr>
          <p:nvPr/>
        </p:nvSpPr>
        <p:spPr bwMode="auto">
          <a:xfrm>
            <a:off x="4689564" y="1837716"/>
            <a:ext cx="3661615" cy="77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0000" bIns="45720" numCol="1" anchor="t" anchorCtr="0" compatLnSpc="1">
            <a:prstTxWarp prst="textNoShape">
              <a:avLst/>
            </a:prstTxWarp>
          </a:bodyPr>
          <a:lstStyle>
            <a:lvl1pPr marL="0" indent="0" algn="l" rtl="0" fontAlgn="base">
              <a:lnSpc>
                <a:spcPts val="2500"/>
              </a:lnSpc>
              <a:spcBef>
                <a:spcPts val="1200"/>
              </a:spcBef>
              <a:spcAft>
                <a:spcPct val="0"/>
              </a:spcAft>
              <a:buClr>
                <a:schemeClr val="bg2"/>
              </a:buClr>
              <a:buSzPct val="140000"/>
              <a:buFont typeface="Wingdings" pitchFamily="2" charset="2"/>
              <a:buNone/>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 Peter Vingerling      (</a:t>
            </a:r>
            <a:r>
              <a:rPr lang="en-GB" dirty="0" err="1"/>
              <a:t>Vencomatic</a:t>
            </a:r>
            <a:r>
              <a:rPr lang="en-GB" dirty="0"/>
              <a:t> Group) &amp; </a:t>
            </a:r>
          </a:p>
          <a:p>
            <a:r>
              <a:rPr lang="en-GB" dirty="0"/>
              <a:t>- </a:t>
            </a:r>
            <a:r>
              <a:rPr lang="en-GB" dirty="0" err="1"/>
              <a:t>Dr.</a:t>
            </a:r>
            <a:r>
              <a:rPr lang="en-GB" dirty="0"/>
              <a:t> Xin-Ying Ren (WLR)</a:t>
            </a:r>
          </a:p>
        </p:txBody>
      </p:sp>
    </p:spTree>
    <p:extLst>
      <p:ext uri="{BB962C8B-B14F-4D97-AF65-F5344CB8AC3E}">
        <p14:creationId xmlns:p14="http://schemas.microsoft.com/office/powerpoint/2010/main" val="198388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312452" y="1234357"/>
            <a:ext cx="8801176" cy="4089600"/>
          </a:xfrm>
        </p:spPr>
        <p:txBody>
          <a:bodyPr/>
          <a:lstStyle/>
          <a:p>
            <a:r>
              <a:rPr lang="en-GB" sz="2400" dirty="0"/>
              <a:t>4. Jiangsu </a:t>
            </a:r>
            <a:r>
              <a:rPr lang="en-GB" sz="2400" dirty="0" err="1"/>
              <a:t>Agri</a:t>
            </a:r>
            <a:r>
              <a:rPr lang="en-GB" sz="2400" dirty="0"/>
              <a:t>-Animal Husbandry Vocational College </a:t>
            </a:r>
            <a:endParaRPr lang="en-GB" sz="1200" dirty="0"/>
          </a:p>
          <a:p>
            <a:pPr>
              <a:lnSpc>
                <a:spcPct val="100000"/>
              </a:lnSpc>
              <a:spcBef>
                <a:spcPts val="600"/>
              </a:spcBef>
              <a:buFont typeface="Arial" panose="020B0604020202020204" pitchFamily="34" charset="0"/>
              <a:buChar char="•"/>
            </a:pPr>
            <a:r>
              <a:rPr lang="en-GB" sz="1400" dirty="0"/>
              <a:t>Around 14,000 students, 1000 teachers, 350 ha land, ranks no. 1 in China all vocational trainings</a:t>
            </a:r>
          </a:p>
          <a:p>
            <a:pPr>
              <a:lnSpc>
                <a:spcPct val="100000"/>
              </a:lnSpc>
              <a:spcBef>
                <a:spcPts val="600"/>
              </a:spcBef>
              <a:buFont typeface="Arial" panose="020B0604020202020204" pitchFamily="34" charset="0"/>
              <a:buChar char="•"/>
            </a:pPr>
            <a:r>
              <a:rPr lang="en-GB" sz="1400" dirty="0"/>
              <a:t>Funding 30 million RMB from governments (</a:t>
            </a:r>
            <a:r>
              <a:rPr lang="en-GB" sz="1400" dirty="0" err="1"/>
              <a:t>MoA</a:t>
            </a:r>
            <a:r>
              <a:rPr lang="en-GB" sz="1400" dirty="0"/>
              <a:t>, Provincial S&amp;T, Agri. Departments); 3 million RMB from companies </a:t>
            </a:r>
          </a:p>
          <a:p>
            <a:pPr>
              <a:lnSpc>
                <a:spcPct val="100000"/>
              </a:lnSpc>
              <a:spcBef>
                <a:spcPts val="600"/>
              </a:spcBef>
              <a:buFont typeface="Arial" panose="020B0604020202020204" pitchFamily="34" charset="0"/>
              <a:buChar char="•"/>
            </a:pPr>
            <a:r>
              <a:rPr lang="en-GB" sz="1400" dirty="0"/>
              <a:t>Collaborating with companies: Mengniu, Wens Group, </a:t>
            </a:r>
            <a:r>
              <a:rPr lang="en-GB" sz="1400" dirty="0" err="1"/>
              <a:t>Yurun</a:t>
            </a:r>
            <a:r>
              <a:rPr lang="en-GB" sz="1400" dirty="0"/>
              <a:t> Food Group; mostly join shares with technologies; </a:t>
            </a:r>
            <a:r>
              <a:rPr lang="en-GB" sz="1400" dirty="0" err="1"/>
              <a:t>eg</a:t>
            </a:r>
            <a:r>
              <a:rPr lang="en-GB" sz="1400" dirty="0"/>
              <a:t>: </a:t>
            </a:r>
            <a:r>
              <a:rPr lang="en-GB" sz="1400" dirty="0" err="1"/>
              <a:t>Sujiang</a:t>
            </a:r>
            <a:r>
              <a:rPr lang="en-GB" sz="1400" dirty="0"/>
              <a:t> pig breed, this school invested in technologies and account for its 40% shares </a:t>
            </a:r>
          </a:p>
          <a:p>
            <a:pPr>
              <a:lnSpc>
                <a:spcPct val="100000"/>
              </a:lnSpc>
              <a:spcBef>
                <a:spcPts val="600"/>
              </a:spcBef>
              <a:buFont typeface="Arial" panose="020B0604020202020204" pitchFamily="34" charset="0"/>
              <a:buChar char="•"/>
            </a:pPr>
            <a:r>
              <a:rPr lang="en-GB" sz="1400" dirty="0"/>
              <a:t>&gt;50 staffs / year were sent abroad for training, to 3 fixed projects: UC Davis; Australia New South Wales Colleges of TAFE and Germany </a:t>
            </a:r>
          </a:p>
          <a:p>
            <a:pPr>
              <a:lnSpc>
                <a:spcPct val="100000"/>
              </a:lnSpc>
              <a:spcBef>
                <a:spcPts val="600"/>
              </a:spcBef>
              <a:buFont typeface="Arial" panose="020B0604020202020204" pitchFamily="34" charset="0"/>
              <a:buChar char="•"/>
            </a:pPr>
            <a:r>
              <a:rPr lang="en-GB" sz="1400" dirty="0"/>
              <a:t>They would like to collaborate with WUR on exchanges</a:t>
            </a:r>
          </a:p>
          <a:p>
            <a:pPr>
              <a:lnSpc>
                <a:spcPct val="100000"/>
              </a:lnSpc>
              <a:spcBef>
                <a:spcPts val="600"/>
              </a:spcBef>
              <a:buFont typeface="Arial" panose="020B0604020202020204" pitchFamily="34" charset="0"/>
              <a:buChar char="•"/>
            </a:pPr>
            <a:r>
              <a:rPr lang="en-GB" sz="1400" dirty="0"/>
              <a:t>Its </a:t>
            </a:r>
            <a:r>
              <a:rPr lang="en-GB" sz="1400" dirty="0" err="1"/>
              <a:t>Agri</a:t>
            </a:r>
            <a:r>
              <a:rPr lang="en-GB" sz="1400" dirty="0"/>
              <a:t>-Livestock integrated park has more than 300 ha land, inside has museum, gene bank of waterfowl, fruit gardens (with chicken, ducks under the trees), local pig breeds conservation, entertainments  etc. very nice demonstration. No wonder Vice-President of China appointed here as national-level demo site </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10</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844426671"/>
              </p:ext>
            </p:extLst>
          </p:nvPr>
        </p:nvGraphicFramePr>
        <p:xfrm>
          <a:off x="3369401" y="5332441"/>
          <a:ext cx="5160088" cy="1029170"/>
        </p:xfrm>
        <a:graphic>
          <a:graphicData uri="http://schemas.openxmlformats.org/drawingml/2006/table">
            <a:tbl>
              <a:tblPr firstRow="1" firstCol="1" bandRow="1" bandCol="1"/>
              <a:tblGrid>
                <a:gridCol w="1338647">
                  <a:extLst>
                    <a:ext uri="{9D8B030D-6E8A-4147-A177-3AD203B41FA5}">
                      <a16:colId xmlns:a16="http://schemas.microsoft.com/office/drawing/2014/main" xmlns="" val="20000"/>
                    </a:ext>
                  </a:extLst>
                </a:gridCol>
                <a:gridCol w="2140374">
                  <a:extLst>
                    <a:ext uri="{9D8B030D-6E8A-4147-A177-3AD203B41FA5}">
                      <a16:colId xmlns:a16="http://schemas.microsoft.com/office/drawing/2014/main" xmlns="" val="20001"/>
                    </a:ext>
                  </a:extLst>
                </a:gridCol>
                <a:gridCol w="1681067">
                  <a:extLst>
                    <a:ext uri="{9D8B030D-6E8A-4147-A177-3AD203B41FA5}">
                      <a16:colId xmlns:a16="http://schemas.microsoft.com/office/drawing/2014/main" xmlns="" val="20002"/>
                    </a:ext>
                  </a:extLst>
                </a:gridCol>
              </a:tblGrid>
              <a:tr h="480547">
                <a:tc>
                  <a:txBody>
                    <a:bodyPr/>
                    <a:lstStyle/>
                    <a:p>
                      <a:pPr>
                        <a:lnSpc>
                          <a:spcPct val="115000"/>
                        </a:lnSpc>
                        <a:spcAft>
                          <a:spcPts val="0"/>
                        </a:spcAft>
                      </a:pPr>
                      <a:r>
                        <a:rPr lang="en-US" sz="900" i="0" dirty="0">
                          <a:solidFill>
                            <a:srgbClr val="000000"/>
                          </a:solidFill>
                          <a:effectLst/>
                          <a:latin typeface="Verdana"/>
                          <a:ea typeface="Calibri"/>
                          <a:cs typeface="Times New Roman"/>
                        </a:rPr>
                        <a:t>TANG </a:t>
                      </a:r>
                      <a:r>
                        <a:rPr lang="en-US" sz="900" i="0" dirty="0" err="1">
                          <a:solidFill>
                            <a:srgbClr val="000000"/>
                          </a:solidFill>
                          <a:effectLst/>
                          <a:latin typeface="Verdana"/>
                          <a:ea typeface="Calibri"/>
                          <a:cs typeface="Times New Roman"/>
                        </a:rPr>
                        <a:t>Xianwen</a:t>
                      </a: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i="0" dirty="0">
                          <a:solidFill>
                            <a:srgbClr val="000000"/>
                          </a:solidFill>
                          <a:effectLst/>
                          <a:latin typeface="Verdana"/>
                          <a:ea typeface="Calibri"/>
                          <a:cs typeface="Times New Roman"/>
                        </a:rPr>
                        <a:t>Jiangsu </a:t>
                      </a:r>
                      <a:r>
                        <a:rPr lang="en-US" sz="900" i="0" dirty="0" err="1">
                          <a:solidFill>
                            <a:srgbClr val="000000"/>
                          </a:solidFill>
                          <a:effectLst/>
                          <a:latin typeface="Verdana"/>
                          <a:ea typeface="Calibri"/>
                          <a:cs typeface="Times New Roman"/>
                        </a:rPr>
                        <a:t>Agri</a:t>
                      </a:r>
                      <a:r>
                        <a:rPr lang="en-US" sz="900" i="0" dirty="0">
                          <a:solidFill>
                            <a:srgbClr val="000000"/>
                          </a:solidFill>
                          <a:effectLst/>
                          <a:latin typeface="Verdana"/>
                          <a:ea typeface="Calibri"/>
                          <a:cs typeface="Times New Roman"/>
                        </a:rPr>
                        <a:t>-animal husbandry vocational college</a:t>
                      </a: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i="0" dirty="0">
                          <a:solidFill>
                            <a:srgbClr val="000000"/>
                          </a:solidFill>
                          <a:effectLst/>
                          <a:latin typeface="Verdana"/>
                          <a:ea typeface="Calibri"/>
                          <a:cs typeface="Times New Roman"/>
                        </a:rPr>
                        <a:t>Director of Foreign Affairs Office</a:t>
                      </a: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9548">
                <a:tc>
                  <a:txBody>
                    <a:bodyPr/>
                    <a:lstStyle/>
                    <a:p>
                      <a:pPr>
                        <a:lnSpc>
                          <a:spcPct val="115000"/>
                        </a:lnSpc>
                        <a:spcAft>
                          <a:spcPts val="0"/>
                        </a:spcAft>
                      </a:pPr>
                      <a:r>
                        <a:rPr lang="en-US" sz="900" i="0" dirty="0">
                          <a:solidFill>
                            <a:srgbClr val="000000"/>
                          </a:solidFill>
                          <a:effectLst/>
                          <a:latin typeface="Verdana"/>
                          <a:ea typeface="Calibri"/>
                          <a:cs typeface="Times New Roman"/>
                        </a:rPr>
                        <a:t>Teacher JI</a:t>
                      </a: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i="0" dirty="0">
                          <a:solidFill>
                            <a:srgbClr val="000000"/>
                          </a:solidFill>
                          <a:effectLst/>
                          <a:latin typeface="Verdana"/>
                          <a:ea typeface="Calibri"/>
                          <a:cs typeface="Times New Roman"/>
                        </a:rPr>
                        <a:t>..</a:t>
                      </a: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i="0" dirty="0">
                          <a:solidFill>
                            <a:srgbClr val="000000"/>
                          </a:solidFill>
                          <a:effectLst/>
                          <a:latin typeface="Verdana"/>
                          <a:ea typeface="Calibri"/>
                          <a:cs typeface="Times New Roman"/>
                        </a:rPr>
                        <a:t>Poultry expert</a:t>
                      </a: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29075">
                <a:tc>
                  <a:txBody>
                    <a:bodyPr/>
                    <a:lstStyle/>
                    <a:p>
                      <a:pPr>
                        <a:lnSpc>
                          <a:spcPct val="115000"/>
                        </a:lnSpc>
                        <a:spcAft>
                          <a:spcPts val="0"/>
                        </a:spcAft>
                      </a:pP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850" dirty="0">
                        <a:effectLst/>
                        <a:latin typeface="Verdan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i="0" dirty="0">
                          <a:solidFill>
                            <a:srgbClr val="000000"/>
                          </a:solidFill>
                          <a:effectLst/>
                          <a:latin typeface="+mn-lt"/>
                          <a:ea typeface="Calibri"/>
                          <a:cs typeface="Times New Roman"/>
                        </a:rPr>
                        <a:t>Translator</a:t>
                      </a:r>
                      <a:r>
                        <a:rPr lang="en-US" sz="800" i="0" baseline="0" dirty="0">
                          <a:solidFill>
                            <a:srgbClr val="000000"/>
                          </a:solidFill>
                          <a:effectLst/>
                          <a:latin typeface="+mn-lt"/>
                          <a:ea typeface="Calibri"/>
                          <a:cs typeface="Times New Roman"/>
                        </a:rPr>
                        <a:t> </a:t>
                      </a:r>
                      <a:r>
                        <a:rPr lang="en-US" sz="800" i="0" dirty="0">
                          <a:solidFill>
                            <a:srgbClr val="000000"/>
                          </a:solidFill>
                          <a:effectLst/>
                          <a:latin typeface="+mn-lt"/>
                          <a:ea typeface="Calibri"/>
                          <a:cs typeface="Times New Roman"/>
                        </a:rPr>
                        <a:t>Foreign Affairs Office</a:t>
                      </a:r>
                      <a:endParaRPr lang="en-GB" sz="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Tree>
    <p:extLst>
      <p:ext uri="{BB962C8B-B14F-4D97-AF65-F5344CB8AC3E}">
        <p14:creationId xmlns:p14="http://schemas.microsoft.com/office/powerpoint/2010/main" val="177763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312452" y="1639305"/>
            <a:ext cx="8521188" cy="4089600"/>
          </a:xfrm>
        </p:spPr>
        <p:txBody>
          <a:bodyPr/>
          <a:lstStyle/>
          <a:p>
            <a:pPr marL="0" indent="0">
              <a:buNone/>
            </a:pPr>
            <a:r>
              <a:rPr lang="en-GB" sz="2000" dirty="0"/>
              <a:t>SMP poultry project collaboration discussion:</a:t>
            </a:r>
          </a:p>
          <a:p>
            <a:pPr>
              <a:lnSpc>
                <a:spcPct val="100000"/>
              </a:lnSpc>
              <a:spcBef>
                <a:spcPts val="600"/>
              </a:spcBef>
              <a:buFont typeface="Arial" panose="020B0604020202020204" pitchFamily="34" charset="0"/>
              <a:buChar char="•"/>
            </a:pPr>
            <a:r>
              <a:rPr lang="en-GB" sz="1400" dirty="0"/>
              <a:t>They are very interested in Patio system</a:t>
            </a:r>
          </a:p>
          <a:p>
            <a:pPr>
              <a:lnSpc>
                <a:spcPct val="100000"/>
              </a:lnSpc>
              <a:spcBef>
                <a:spcPts val="600"/>
              </a:spcBef>
              <a:buFont typeface="Arial" panose="020B0604020202020204" pitchFamily="34" charset="0"/>
              <a:buChar char="•"/>
            </a:pPr>
            <a:r>
              <a:rPr lang="en-GB" sz="1400" dirty="0"/>
              <a:t>Welcomes the project to </a:t>
            </a:r>
            <a:r>
              <a:rPr lang="en-GB" sz="1400" b="1" dirty="0"/>
              <a:t>set up a Patio demo </a:t>
            </a:r>
            <a:r>
              <a:rPr lang="en-GB" sz="1400" dirty="0"/>
              <a:t>at their </a:t>
            </a:r>
            <a:r>
              <a:rPr lang="en-GB" sz="1400" dirty="0" err="1"/>
              <a:t>Agri</a:t>
            </a:r>
            <a:r>
              <a:rPr lang="en-GB" sz="1400" dirty="0"/>
              <a:t>-livestock national level demo park, also has whole-chain possibility and capability</a:t>
            </a:r>
          </a:p>
          <a:p>
            <a:pPr>
              <a:lnSpc>
                <a:spcPct val="100000"/>
              </a:lnSpc>
              <a:spcBef>
                <a:spcPts val="600"/>
              </a:spcBef>
              <a:buFont typeface="Arial" panose="020B0604020202020204" pitchFamily="34" charset="0"/>
              <a:buChar char="•"/>
            </a:pPr>
            <a:r>
              <a:rPr lang="en-GB" sz="1400" dirty="0"/>
              <a:t>Could apply local government funding and all sources together</a:t>
            </a:r>
          </a:p>
          <a:p>
            <a:pPr>
              <a:lnSpc>
                <a:spcPct val="100000"/>
              </a:lnSpc>
              <a:spcBef>
                <a:spcPts val="600"/>
              </a:spcBef>
              <a:buFont typeface="Arial" panose="020B0604020202020204" pitchFamily="34" charset="0"/>
              <a:buChar char="•"/>
            </a:pPr>
            <a:r>
              <a:rPr lang="en-GB" sz="1400" dirty="0"/>
              <a:t>Ideal training, extension station for its students, teachers, and neighbouring area farmers, as well as member companies and schools of the CAHG alliance, radiating whole China</a:t>
            </a:r>
          </a:p>
          <a:p>
            <a:pPr>
              <a:lnSpc>
                <a:spcPct val="100000"/>
              </a:lnSpc>
              <a:spcBef>
                <a:spcPts val="600"/>
              </a:spcBef>
              <a:buFont typeface="Arial" panose="020B0604020202020204" pitchFamily="34" charset="0"/>
              <a:buChar char="•"/>
            </a:pPr>
            <a:r>
              <a:rPr lang="en-GB" sz="1400" dirty="0"/>
              <a:t>Jiangsu is one of the largest poultry production area, also close to Shanghai, can supply Shanghai metropolitan area, therefore, could set up demo here</a:t>
            </a:r>
          </a:p>
          <a:p>
            <a:pPr>
              <a:lnSpc>
                <a:spcPct val="100000"/>
              </a:lnSpc>
              <a:spcBef>
                <a:spcPts val="600"/>
              </a:spcBef>
              <a:buFont typeface="Arial" panose="020B0604020202020204" pitchFamily="34" charset="0"/>
              <a:buChar char="•"/>
            </a:pPr>
            <a:r>
              <a:rPr lang="en-GB" sz="1400" dirty="0"/>
              <a:t>Have close relation with SOE like CAHG and National-level leader’s support</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11</a:t>
            </a:fld>
            <a:endParaRPr lang="en-GB" dirty="0"/>
          </a:p>
        </p:txBody>
      </p:sp>
      <p:sp>
        <p:nvSpPr>
          <p:cNvPr id="7"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
        <p:nvSpPr>
          <p:cNvPr id="8" name="Tijdelijke aanduiding voor tekst 4"/>
          <p:cNvSpPr txBox="1">
            <a:spLocks/>
          </p:cNvSpPr>
          <p:nvPr/>
        </p:nvSpPr>
        <p:spPr bwMode="auto">
          <a:xfrm>
            <a:off x="312452" y="1234357"/>
            <a:ext cx="8831548" cy="59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4. Jiangsu </a:t>
            </a:r>
            <a:r>
              <a:rPr lang="en-GB" sz="2400" dirty="0" err="1"/>
              <a:t>Agri</a:t>
            </a:r>
            <a:r>
              <a:rPr lang="en-GB" sz="2400" dirty="0"/>
              <a:t>-Animal Husbandry Vocational College</a:t>
            </a:r>
            <a:endParaRPr lang="en-GB"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14454"/>
            <a:ext cx="44196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01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413250" y="1547866"/>
            <a:ext cx="8521188" cy="4089600"/>
          </a:xfrm>
        </p:spPr>
        <p:txBody>
          <a:bodyPr/>
          <a:lstStyle/>
          <a:p>
            <a:r>
              <a:rPr lang="en-GB" sz="2400" dirty="0"/>
              <a:t>5. Visit Jiangsu </a:t>
            </a:r>
            <a:r>
              <a:rPr lang="en-GB" sz="2400" dirty="0" err="1"/>
              <a:t>Huashi</a:t>
            </a:r>
            <a:r>
              <a:rPr lang="en-GB" sz="2400" dirty="0"/>
              <a:t> Co. Ltd. </a:t>
            </a:r>
            <a:r>
              <a:rPr lang="en-GB" sz="2000" dirty="0"/>
              <a:t>a broiler integrator, </a:t>
            </a:r>
            <a:r>
              <a:rPr lang="en-GB" sz="1200" dirty="0"/>
              <a:t>with Chairman Mr. WANG </a:t>
            </a:r>
            <a:r>
              <a:rPr lang="en-GB" sz="1200" dirty="0" err="1"/>
              <a:t>Kuanhua</a:t>
            </a:r>
            <a:r>
              <a:rPr lang="en-GB" sz="1200" dirty="0"/>
              <a:t> and his crew</a:t>
            </a:r>
          </a:p>
          <a:p>
            <a:pPr>
              <a:lnSpc>
                <a:spcPct val="100000"/>
              </a:lnSpc>
              <a:spcBef>
                <a:spcPts val="600"/>
              </a:spcBef>
              <a:buFont typeface="Arial" panose="020B0604020202020204" pitchFamily="34" charset="0"/>
              <a:buChar char="•"/>
            </a:pPr>
            <a:r>
              <a:rPr lang="en-GB" sz="1600" dirty="0"/>
              <a:t>The largest broiler production whole chain company (integrator) in Jiangsu, a state-key enterprise</a:t>
            </a:r>
          </a:p>
          <a:p>
            <a:pPr>
              <a:lnSpc>
                <a:spcPct val="100000"/>
              </a:lnSpc>
              <a:spcBef>
                <a:spcPts val="600"/>
              </a:spcBef>
              <a:buFont typeface="Arial" panose="020B0604020202020204" pitchFamily="34" charset="0"/>
              <a:buChar char="•"/>
            </a:pPr>
            <a:r>
              <a:rPr lang="en-GB" sz="1600" dirty="0"/>
              <a:t>Produces 50 million commercial birds, 200,000 tons feed</a:t>
            </a:r>
          </a:p>
          <a:p>
            <a:pPr>
              <a:lnSpc>
                <a:spcPct val="100000"/>
              </a:lnSpc>
              <a:spcBef>
                <a:spcPts val="600"/>
              </a:spcBef>
              <a:buFont typeface="Arial" panose="020B0604020202020204" pitchFamily="34" charset="0"/>
              <a:buChar char="•"/>
            </a:pPr>
            <a:r>
              <a:rPr lang="en-GB" sz="1600" dirty="0"/>
              <a:t>Has 200,000 breeder herds -&gt; will reach 500,000 this year, parent stock birds are: Aviagen, Ross 308 etc. </a:t>
            </a:r>
          </a:p>
          <a:p>
            <a:pPr>
              <a:lnSpc>
                <a:spcPct val="100000"/>
              </a:lnSpc>
              <a:spcBef>
                <a:spcPts val="600"/>
              </a:spcBef>
              <a:buFont typeface="Arial" panose="020B0604020202020204" pitchFamily="34" charset="0"/>
              <a:buChar char="•"/>
            </a:pPr>
            <a:r>
              <a:rPr lang="en-GB" sz="1600" dirty="0"/>
              <a:t>Slaughter 100,000 birds per day -&gt; will reach 150,000 per day till year end</a:t>
            </a:r>
          </a:p>
          <a:p>
            <a:pPr>
              <a:lnSpc>
                <a:spcPct val="100000"/>
              </a:lnSpc>
              <a:spcBef>
                <a:spcPts val="600"/>
              </a:spcBef>
              <a:buFont typeface="Arial" panose="020B0604020202020204" pitchFamily="34" charset="0"/>
              <a:buChar char="•"/>
            </a:pPr>
            <a:r>
              <a:rPr lang="en-GB" sz="1600" dirty="0"/>
              <a:t>Exports to Japan, S-E Asia, middle agencies</a:t>
            </a:r>
          </a:p>
          <a:p>
            <a:pPr>
              <a:lnSpc>
                <a:spcPct val="100000"/>
              </a:lnSpc>
              <a:spcBef>
                <a:spcPts val="600"/>
              </a:spcBef>
              <a:buFont typeface="Arial" panose="020B0604020202020204" pitchFamily="34" charset="0"/>
              <a:buChar char="•"/>
            </a:pPr>
            <a:r>
              <a:rPr lang="en-GB" sz="1600" dirty="0"/>
              <a:t>Target market put emphasis on price and quality</a:t>
            </a:r>
          </a:p>
          <a:p>
            <a:pPr>
              <a:lnSpc>
                <a:spcPct val="100000"/>
              </a:lnSpc>
              <a:spcBef>
                <a:spcPts val="600"/>
              </a:spcBef>
              <a:buFont typeface="Arial" panose="020B0604020202020204" pitchFamily="34" charset="0"/>
              <a:buChar char="•"/>
            </a:pPr>
            <a:r>
              <a:rPr lang="en-GB" sz="1600" dirty="0"/>
              <a:t>Has special innovative poultry farming system: ‘farming on elevated net’ </a:t>
            </a:r>
          </a:p>
          <a:p>
            <a:pPr>
              <a:lnSpc>
                <a:spcPct val="100000"/>
              </a:lnSpc>
              <a:spcBef>
                <a:spcPts val="600"/>
              </a:spcBef>
              <a:buFont typeface="Arial" panose="020B0604020202020204" pitchFamily="34" charset="0"/>
              <a:buChar char="•"/>
            </a:pPr>
            <a:r>
              <a:rPr lang="en-GB" sz="1600" dirty="0"/>
              <a:t>Has already collaboration with </a:t>
            </a:r>
            <a:r>
              <a:rPr lang="en-GB" sz="1600" dirty="0" err="1"/>
              <a:t>Meyn</a:t>
            </a:r>
            <a:r>
              <a:rPr lang="en-GB" sz="1600" dirty="0"/>
              <a:t> and bought their equipment</a:t>
            </a:r>
          </a:p>
          <a:p>
            <a:pPr>
              <a:lnSpc>
                <a:spcPct val="100000"/>
              </a:lnSpc>
              <a:spcBef>
                <a:spcPts val="600"/>
              </a:spcBef>
              <a:buFont typeface="Arial" panose="020B0604020202020204" pitchFamily="34" charset="0"/>
              <a:buChar char="•"/>
            </a:pPr>
            <a:r>
              <a:rPr lang="en-GB" sz="1600" dirty="0"/>
              <a:t>Would like to collaborate more with Dutch companies and technology</a:t>
            </a:r>
          </a:p>
          <a:p>
            <a:pPr>
              <a:lnSpc>
                <a:spcPct val="100000"/>
              </a:lnSpc>
              <a:spcBef>
                <a:spcPts val="600"/>
              </a:spcBef>
              <a:buFont typeface="Arial" panose="020B0604020202020204" pitchFamily="34" charset="0"/>
              <a:buChar char="•"/>
            </a:pPr>
            <a:r>
              <a:rPr lang="en-GB" sz="1600" dirty="0"/>
              <a:t>Complained that Dutch are too slow in doing business</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12</a:t>
            </a:fld>
            <a:endParaRPr lang="en-GB" dirty="0"/>
          </a:p>
        </p:txBody>
      </p:sp>
      <p:sp>
        <p:nvSpPr>
          <p:cNvPr id="6" name="Title 1"/>
          <p:cNvSpPr txBox="1">
            <a:spLocks/>
          </p:cNvSpPr>
          <p:nvPr/>
        </p:nvSpPr>
        <p:spPr bwMode="auto">
          <a:xfrm>
            <a:off x="701204" y="419042"/>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Tree>
    <p:extLst>
      <p:ext uri="{BB962C8B-B14F-4D97-AF65-F5344CB8AC3E}">
        <p14:creationId xmlns:p14="http://schemas.microsoft.com/office/powerpoint/2010/main" val="2965699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04611"/>
          </a:xfrm>
        </p:spPr>
        <p:txBody>
          <a:bodyPr/>
          <a:lstStyle/>
          <a:p>
            <a:r>
              <a:rPr lang="en-GB" dirty="0"/>
              <a:t>Project feasibility study field trip</a:t>
            </a:r>
            <a:br>
              <a:rPr lang="en-GB" dirty="0"/>
            </a:br>
            <a:endParaRPr lang="nl-NL" dirty="0"/>
          </a:p>
        </p:txBody>
      </p:sp>
      <p:sp>
        <p:nvSpPr>
          <p:cNvPr id="3" name="Tijdelijke aanduiding voor tekst 2"/>
          <p:cNvSpPr>
            <a:spLocks noGrp="1"/>
          </p:cNvSpPr>
          <p:nvPr>
            <p:ph type="body" sz="quarter" idx="10"/>
          </p:nvPr>
        </p:nvSpPr>
        <p:spPr/>
        <p:txBody>
          <a:bodyPr/>
          <a:lstStyle/>
          <a:p>
            <a:r>
              <a:rPr lang="en-GB" sz="2400" dirty="0"/>
              <a:t>Has special innovative poultry farming system: ‘farming on elevated net’ </a:t>
            </a:r>
          </a:p>
          <a:p>
            <a:endParaRPr lang="nl-NL"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13</a:t>
            </a:fld>
            <a:endParaRPr lang="en-GB" dirty="0"/>
          </a:p>
        </p:txBody>
      </p:sp>
    </p:spTree>
    <p:extLst>
      <p:ext uri="{BB962C8B-B14F-4D97-AF65-F5344CB8AC3E}">
        <p14:creationId xmlns:p14="http://schemas.microsoft.com/office/powerpoint/2010/main" val="186761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413250" y="1717684"/>
            <a:ext cx="8521188" cy="4089600"/>
          </a:xfrm>
        </p:spPr>
        <p:txBody>
          <a:bodyPr/>
          <a:lstStyle/>
          <a:p>
            <a:r>
              <a:rPr lang="en-GB" sz="2400" dirty="0"/>
              <a:t>5. Visit Jiangsu </a:t>
            </a:r>
            <a:r>
              <a:rPr lang="en-GB" sz="2400" dirty="0" err="1"/>
              <a:t>Huashi</a:t>
            </a:r>
            <a:r>
              <a:rPr lang="en-GB" sz="2400" dirty="0"/>
              <a:t> Co. Ltd.</a:t>
            </a:r>
          </a:p>
          <a:p>
            <a:pPr marL="0" indent="0">
              <a:buNone/>
            </a:pPr>
            <a:r>
              <a:rPr lang="en-GB" sz="2000" dirty="0"/>
              <a:t>Discussion points</a:t>
            </a:r>
          </a:p>
          <a:p>
            <a:pPr>
              <a:lnSpc>
                <a:spcPct val="100000"/>
              </a:lnSpc>
              <a:spcBef>
                <a:spcPts val="600"/>
              </a:spcBef>
              <a:buFont typeface="Arial" panose="020B0604020202020204" pitchFamily="34" charset="0"/>
              <a:buChar char="•"/>
            </a:pPr>
            <a:r>
              <a:rPr lang="en-GB" sz="1600" dirty="0"/>
              <a:t>It is the first time for them to learn about ‘on-farm hatching’, and they are interested</a:t>
            </a:r>
          </a:p>
          <a:p>
            <a:pPr>
              <a:lnSpc>
                <a:spcPct val="100000"/>
              </a:lnSpc>
              <a:spcBef>
                <a:spcPts val="600"/>
              </a:spcBef>
              <a:buFont typeface="Arial" panose="020B0604020202020204" pitchFamily="34" charset="0"/>
              <a:buChar char="•"/>
            </a:pPr>
            <a:r>
              <a:rPr lang="en-GB" sz="1600" dirty="0"/>
              <a:t>But they questioned a lot about how vaccination (which is a must in China) could be done by on-farm hatching and the feasibility of ‘no antibiotics use’</a:t>
            </a:r>
          </a:p>
          <a:p>
            <a:pPr>
              <a:lnSpc>
                <a:spcPct val="100000"/>
              </a:lnSpc>
              <a:spcBef>
                <a:spcPts val="600"/>
              </a:spcBef>
              <a:buFont typeface="Arial" panose="020B0604020202020204" pitchFamily="34" charset="0"/>
              <a:buChar char="•"/>
            </a:pPr>
            <a:r>
              <a:rPr lang="en-GB" sz="1600" dirty="0"/>
              <a:t>Everybody agrees that food safety is the first thing they care as consumer</a:t>
            </a:r>
          </a:p>
          <a:p>
            <a:pPr>
              <a:lnSpc>
                <a:spcPct val="100000"/>
              </a:lnSpc>
              <a:spcBef>
                <a:spcPts val="600"/>
              </a:spcBef>
              <a:buFont typeface="Arial" panose="020B0604020202020204" pitchFamily="34" charset="0"/>
              <a:buChar char="•"/>
            </a:pPr>
            <a:r>
              <a:rPr lang="en-GB" sz="1600" dirty="0"/>
              <a:t>They can consider setting up one Patio pilot there to compare performance</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14</a:t>
            </a:fld>
            <a:endParaRPr lang="en-GB" dirty="0"/>
          </a:p>
        </p:txBody>
      </p:sp>
      <p:sp>
        <p:nvSpPr>
          <p:cNvPr id="6"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Tree>
    <p:extLst>
      <p:ext uri="{BB962C8B-B14F-4D97-AF65-F5344CB8AC3E}">
        <p14:creationId xmlns:p14="http://schemas.microsoft.com/office/powerpoint/2010/main" val="296569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90573" y="1024773"/>
            <a:ext cx="8521188" cy="4089600"/>
          </a:xfrm>
        </p:spPr>
        <p:txBody>
          <a:bodyPr/>
          <a:lstStyle/>
          <a:p>
            <a:r>
              <a:rPr lang="en-GB" sz="2000" dirty="0"/>
              <a:t>6. Visited Jiangsu </a:t>
            </a:r>
            <a:r>
              <a:rPr lang="en-GB" sz="2000" dirty="0" err="1"/>
              <a:t>Huashi’s</a:t>
            </a:r>
            <a:r>
              <a:rPr lang="en-GB" sz="2000" dirty="0"/>
              <a:t> best performance broiler farm, some data:</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15</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971530972"/>
              </p:ext>
            </p:extLst>
          </p:nvPr>
        </p:nvGraphicFramePr>
        <p:xfrm>
          <a:off x="2151018" y="1480806"/>
          <a:ext cx="6483530" cy="5285754"/>
        </p:xfrm>
        <a:graphic>
          <a:graphicData uri="http://schemas.openxmlformats.org/drawingml/2006/table">
            <a:tbl>
              <a:tblPr firstRow="1" bandRow="1">
                <a:tableStyleId>{1E171933-4619-4E11-9A3F-F7608DF75F80}</a:tableStyleId>
              </a:tblPr>
              <a:tblGrid>
                <a:gridCol w="2211977">
                  <a:extLst>
                    <a:ext uri="{9D8B030D-6E8A-4147-A177-3AD203B41FA5}">
                      <a16:colId xmlns:a16="http://schemas.microsoft.com/office/drawing/2014/main" xmlns="" val="20000"/>
                    </a:ext>
                  </a:extLst>
                </a:gridCol>
                <a:gridCol w="2220686">
                  <a:extLst>
                    <a:ext uri="{9D8B030D-6E8A-4147-A177-3AD203B41FA5}">
                      <a16:colId xmlns:a16="http://schemas.microsoft.com/office/drawing/2014/main" xmlns="" val="20001"/>
                    </a:ext>
                  </a:extLst>
                </a:gridCol>
                <a:gridCol w="2050867">
                  <a:extLst>
                    <a:ext uri="{9D8B030D-6E8A-4147-A177-3AD203B41FA5}">
                      <a16:colId xmlns:a16="http://schemas.microsoft.com/office/drawing/2014/main" xmlns="" val="20002"/>
                    </a:ext>
                  </a:extLst>
                </a:gridCol>
              </a:tblGrid>
              <a:tr h="0">
                <a:tc>
                  <a:txBody>
                    <a:bodyPr/>
                    <a:lstStyle/>
                    <a:p>
                      <a:endParaRPr lang="en-GB" sz="1100" dirty="0"/>
                    </a:p>
                  </a:txBody>
                  <a:tcPr/>
                </a:tc>
                <a:tc>
                  <a:txBody>
                    <a:bodyPr/>
                    <a:lstStyle/>
                    <a:p>
                      <a:r>
                        <a:rPr lang="en-GB" sz="1100" dirty="0"/>
                        <a:t>Integrator</a:t>
                      </a:r>
                      <a:r>
                        <a:rPr lang="en-GB" sz="1100" baseline="0" dirty="0"/>
                        <a:t>’s best farm</a:t>
                      </a:r>
                      <a:endParaRPr lang="en-GB" sz="1100" dirty="0"/>
                    </a:p>
                  </a:txBody>
                  <a:tcPr/>
                </a:tc>
                <a:tc>
                  <a:txBody>
                    <a:bodyPr/>
                    <a:lstStyle/>
                    <a:p>
                      <a:r>
                        <a:rPr lang="en-GB" sz="1100" dirty="0"/>
                        <a:t>remarks</a:t>
                      </a:r>
                    </a:p>
                  </a:txBody>
                  <a:tcPr/>
                </a:tc>
                <a:extLst>
                  <a:ext uri="{0D108BD9-81ED-4DB2-BD59-A6C34878D82A}">
                    <a16:rowId xmlns:a16="http://schemas.microsoft.com/office/drawing/2014/main" xmlns="" val="10000"/>
                  </a:ext>
                </a:extLst>
              </a:tr>
              <a:tr h="276242">
                <a:tc>
                  <a:txBody>
                    <a:bodyPr/>
                    <a:lstStyle/>
                    <a:p>
                      <a:r>
                        <a:rPr lang="en-GB" sz="1100" dirty="0"/>
                        <a:t>Days for meat (per round)</a:t>
                      </a:r>
                    </a:p>
                  </a:txBody>
                  <a:tcPr/>
                </a:tc>
                <a:tc>
                  <a:txBody>
                    <a:bodyPr/>
                    <a:lstStyle/>
                    <a:p>
                      <a:r>
                        <a:rPr lang="en-GB" sz="1100" dirty="0"/>
                        <a:t>37 days</a:t>
                      </a:r>
                    </a:p>
                  </a:txBody>
                  <a:tcPr/>
                </a:tc>
                <a:tc>
                  <a:txBody>
                    <a:bodyPr/>
                    <a:lstStyle/>
                    <a:p>
                      <a:r>
                        <a:rPr lang="en-GB" sz="1100" dirty="0"/>
                        <a:t>To 2.5kg, 9 rounds/ year</a:t>
                      </a:r>
                    </a:p>
                  </a:txBody>
                  <a:tcPr/>
                </a:tc>
                <a:extLst>
                  <a:ext uri="{0D108BD9-81ED-4DB2-BD59-A6C34878D82A}">
                    <a16:rowId xmlns:a16="http://schemas.microsoft.com/office/drawing/2014/main" xmlns="" val="10001"/>
                  </a:ext>
                </a:extLst>
              </a:tr>
              <a:tr h="276242">
                <a:tc>
                  <a:txBody>
                    <a:bodyPr/>
                    <a:lstStyle/>
                    <a:p>
                      <a:r>
                        <a:rPr lang="en-GB" sz="1100" dirty="0"/>
                        <a:t>FCR</a:t>
                      </a:r>
                    </a:p>
                  </a:txBody>
                  <a:tcPr/>
                </a:tc>
                <a:tc>
                  <a:txBody>
                    <a:bodyPr/>
                    <a:lstStyle/>
                    <a:p>
                      <a:r>
                        <a:rPr lang="en-GB" sz="1100" dirty="0"/>
                        <a:t>1.55</a:t>
                      </a:r>
                    </a:p>
                  </a:txBody>
                  <a:tcPr/>
                </a:tc>
                <a:tc>
                  <a:txBody>
                    <a:bodyPr/>
                    <a:lstStyle/>
                    <a:p>
                      <a:endParaRPr lang="en-GB" sz="1100" dirty="0"/>
                    </a:p>
                  </a:txBody>
                  <a:tcPr/>
                </a:tc>
                <a:extLst>
                  <a:ext uri="{0D108BD9-81ED-4DB2-BD59-A6C34878D82A}">
                    <a16:rowId xmlns:a16="http://schemas.microsoft.com/office/drawing/2014/main" xmlns="" val="10002"/>
                  </a:ext>
                </a:extLst>
              </a:tr>
              <a:tr h="305874">
                <a:tc>
                  <a:txBody>
                    <a:bodyPr/>
                    <a:lstStyle/>
                    <a:p>
                      <a:r>
                        <a:rPr lang="en-GB" sz="1100" dirty="0"/>
                        <a:t>Stall size</a:t>
                      </a:r>
                    </a:p>
                  </a:txBody>
                  <a:tcPr/>
                </a:tc>
                <a:tc>
                  <a:txBody>
                    <a:bodyPr/>
                    <a:lstStyle/>
                    <a:p>
                      <a:r>
                        <a:rPr lang="en-GB" sz="1100" dirty="0"/>
                        <a:t>115m*13.5m</a:t>
                      </a:r>
                    </a:p>
                  </a:txBody>
                  <a:tcPr/>
                </a:tc>
                <a:tc>
                  <a:txBody>
                    <a:bodyPr/>
                    <a:lstStyle/>
                    <a:p>
                      <a:r>
                        <a:rPr lang="en-GB" sz="1100" dirty="0"/>
                        <a:t>7 stalls in total</a:t>
                      </a:r>
                    </a:p>
                  </a:txBody>
                  <a:tcPr/>
                </a:tc>
                <a:extLst>
                  <a:ext uri="{0D108BD9-81ED-4DB2-BD59-A6C34878D82A}">
                    <a16:rowId xmlns:a16="http://schemas.microsoft.com/office/drawing/2014/main" xmlns="" val="10003"/>
                  </a:ext>
                </a:extLst>
              </a:tr>
              <a:tr h="276242">
                <a:tc>
                  <a:txBody>
                    <a:bodyPr/>
                    <a:lstStyle/>
                    <a:p>
                      <a:r>
                        <a:rPr lang="en-GB" sz="1100" dirty="0"/>
                        <a:t>Birds/stall</a:t>
                      </a:r>
                    </a:p>
                  </a:txBody>
                  <a:tcPr/>
                </a:tc>
                <a:tc>
                  <a:txBody>
                    <a:bodyPr/>
                    <a:lstStyle/>
                    <a:p>
                      <a:r>
                        <a:rPr lang="en-GB" sz="1100" dirty="0"/>
                        <a:t>15,000</a:t>
                      </a:r>
                    </a:p>
                  </a:txBody>
                  <a:tcPr/>
                </a:tc>
                <a:tc>
                  <a:txBody>
                    <a:bodyPr/>
                    <a:lstStyle/>
                    <a:p>
                      <a:endParaRPr lang="en-GB" sz="1100" dirty="0"/>
                    </a:p>
                  </a:txBody>
                  <a:tcPr/>
                </a:tc>
                <a:extLst>
                  <a:ext uri="{0D108BD9-81ED-4DB2-BD59-A6C34878D82A}">
                    <a16:rowId xmlns:a16="http://schemas.microsoft.com/office/drawing/2014/main" xmlns="" val="10004"/>
                  </a:ext>
                </a:extLst>
              </a:tr>
              <a:tr h="276242">
                <a:tc>
                  <a:txBody>
                    <a:bodyPr/>
                    <a:lstStyle/>
                    <a:p>
                      <a:r>
                        <a:rPr lang="en-GB" sz="1100" dirty="0"/>
                        <a:t>Rejection rate</a:t>
                      </a:r>
                    </a:p>
                  </a:txBody>
                  <a:tcPr/>
                </a:tc>
                <a:tc>
                  <a:txBody>
                    <a:bodyPr/>
                    <a:lstStyle/>
                    <a:p>
                      <a:r>
                        <a:rPr lang="en-GB" sz="1100" dirty="0"/>
                        <a:t>0</a:t>
                      </a:r>
                    </a:p>
                  </a:txBody>
                  <a:tcPr/>
                </a:tc>
                <a:tc>
                  <a:txBody>
                    <a:bodyPr/>
                    <a:lstStyle/>
                    <a:p>
                      <a:r>
                        <a:rPr lang="en-GB" sz="1100" dirty="0"/>
                        <a:t>as it’s their own farm</a:t>
                      </a:r>
                    </a:p>
                  </a:txBody>
                  <a:tcPr/>
                </a:tc>
                <a:extLst>
                  <a:ext uri="{0D108BD9-81ED-4DB2-BD59-A6C34878D82A}">
                    <a16:rowId xmlns:a16="http://schemas.microsoft.com/office/drawing/2014/main" xmlns="" val="10005"/>
                  </a:ext>
                </a:extLst>
              </a:tr>
              <a:tr h="276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Flock density </a:t>
                      </a:r>
                      <a:r>
                        <a:rPr lang="en-GB" sz="1100" baseline="0" dirty="0"/>
                        <a:t>(bird/</a:t>
                      </a:r>
                      <a:r>
                        <a:rPr lang="en-GB" sz="1100" dirty="0"/>
                        <a:t>m</a:t>
                      </a:r>
                      <a:r>
                        <a:rPr lang="en-GB" sz="1100" baseline="30000" dirty="0"/>
                        <a:t>2</a:t>
                      </a:r>
                      <a:r>
                        <a:rPr lang="en-GB" sz="1100" baseline="0" dirty="0"/>
                        <a:t>)</a:t>
                      </a:r>
                      <a:endParaRPr lang="en-GB" sz="1100" dirty="0"/>
                    </a:p>
                  </a:txBody>
                  <a:tcPr/>
                </a:tc>
                <a:tc>
                  <a:txBody>
                    <a:bodyPr/>
                    <a:lstStyle/>
                    <a:p>
                      <a:r>
                        <a:rPr lang="en-GB" sz="1100" dirty="0"/>
                        <a:t>10-11</a:t>
                      </a:r>
                    </a:p>
                  </a:txBody>
                  <a:tcPr/>
                </a:tc>
                <a:tc>
                  <a:txBody>
                    <a:bodyPr/>
                    <a:lstStyle/>
                    <a:p>
                      <a:endParaRPr lang="en-GB" sz="1100" dirty="0"/>
                    </a:p>
                  </a:txBody>
                  <a:tcPr/>
                </a:tc>
                <a:extLst>
                  <a:ext uri="{0D108BD9-81ED-4DB2-BD59-A6C34878D82A}">
                    <a16:rowId xmlns:a16="http://schemas.microsoft.com/office/drawing/2014/main" xmlns="" val="10006"/>
                  </a:ext>
                </a:extLst>
              </a:tr>
              <a:tr h="276242">
                <a:tc>
                  <a:txBody>
                    <a:bodyPr/>
                    <a:lstStyle/>
                    <a:p>
                      <a:r>
                        <a:rPr lang="en-GB" sz="1100" dirty="0"/>
                        <a:t>Death</a:t>
                      </a:r>
                      <a:r>
                        <a:rPr lang="en-GB" sz="1100" baseline="0" dirty="0"/>
                        <a:t> rate</a:t>
                      </a:r>
                      <a:endParaRPr lang="en-GB" sz="1100" dirty="0"/>
                    </a:p>
                  </a:txBody>
                  <a:tcPr/>
                </a:tc>
                <a:tc>
                  <a:txBody>
                    <a:bodyPr/>
                    <a:lstStyle/>
                    <a:p>
                      <a:r>
                        <a:rPr lang="en-GB" sz="1100" dirty="0"/>
                        <a:t>&lt;1%</a:t>
                      </a:r>
                    </a:p>
                  </a:txBody>
                  <a:tcPr/>
                </a:tc>
                <a:tc>
                  <a:txBody>
                    <a:bodyPr/>
                    <a:lstStyle/>
                    <a:p>
                      <a:endParaRPr lang="en-GB" sz="1100" dirty="0"/>
                    </a:p>
                  </a:txBody>
                  <a:tcPr/>
                </a:tc>
                <a:extLst>
                  <a:ext uri="{0D108BD9-81ED-4DB2-BD59-A6C34878D82A}">
                    <a16:rowId xmlns:a16="http://schemas.microsoft.com/office/drawing/2014/main" xmlns="" val="10007"/>
                  </a:ext>
                </a:extLst>
              </a:tr>
              <a:tr h="306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Costs</a:t>
                      </a:r>
                      <a:r>
                        <a:rPr lang="en-GB" sz="1100" baseline="0" dirty="0"/>
                        <a:t> (default, per bird)</a:t>
                      </a:r>
                      <a:endParaRPr lang="en-GB" sz="1100" dirty="0"/>
                    </a:p>
                  </a:txBody>
                  <a:tcPr/>
                </a:tc>
                <a:tc>
                  <a:txBody>
                    <a:bodyPr/>
                    <a:lstStyle/>
                    <a:p>
                      <a:r>
                        <a:rPr lang="en-GB" sz="1100" dirty="0"/>
                        <a:t>RMB</a:t>
                      </a:r>
                    </a:p>
                  </a:txBody>
                  <a:tcPr/>
                </a:tc>
                <a:tc>
                  <a:txBody>
                    <a:bodyPr/>
                    <a:lstStyle/>
                    <a:p>
                      <a:endParaRPr lang="en-GB" sz="1100" dirty="0"/>
                    </a:p>
                  </a:txBody>
                  <a:tcPr/>
                </a:tc>
                <a:extLst>
                  <a:ext uri="{0D108BD9-81ED-4DB2-BD59-A6C34878D82A}">
                    <a16:rowId xmlns:a16="http://schemas.microsoft.com/office/drawing/2014/main" xmlns="" val="10008"/>
                  </a:ext>
                </a:extLst>
              </a:tr>
              <a:tr h="276242">
                <a:tc>
                  <a:txBody>
                    <a:bodyPr/>
                    <a:lstStyle/>
                    <a:p>
                      <a:pPr algn="r"/>
                      <a:r>
                        <a:rPr lang="en-GB" sz="1100" baseline="0" dirty="0"/>
                        <a:t>bird</a:t>
                      </a:r>
                      <a:endParaRPr lang="en-GB" sz="1100" dirty="0"/>
                    </a:p>
                  </a:txBody>
                  <a:tcPr/>
                </a:tc>
                <a:tc>
                  <a:txBody>
                    <a:bodyPr/>
                    <a:lstStyle/>
                    <a:p>
                      <a:r>
                        <a:rPr lang="en-GB" sz="1100" dirty="0"/>
                        <a:t>20</a:t>
                      </a:r>
                      <a:r>
                        <a:rPr lang="en-GB" sz="1100" baseline="0" dirty="0"/>
                        <a:t> RMB</a:t>
                      </a:r>
                      <a:endParaRPr lang="en-GB" sz="1100" dirty="0"/>
                    </a:p>
                  </a:txBody>
                  <a:tcPr/>
                </a:tc>
                <a:tc>
                  <a:txBody>
                    <a:bodyPr/>
                    <a:lstStyle/>
                    <a:p>
                      <a:endParaRPr lang="en-GB" sz="1100" dirty="0"/>
                    </a:p>
                  </a:txBody>
                  <a:tcPr/>
                </a:tc>
                <a:extLst>
                  <a:ext uri="{0D108BD9-81ED-4DB2-BD59-A6C34878D82A}">
                    <a16:rowId xmlns:a16="http://schemas.microsoft.com/office/drawing/2014/main" xmlns="" val="10009"/>
                  </a:ext>
                </a:extLst>
              </a:tr>
              <a:tr h="293398">
                <a:tc>
                  <a:txBody>
                    <a:bodyPr/>
                    <a:lstStyle/>
                    <a:p>
                      <a:pPr algn="r"/>
                      <a:r>
                        <a:rPr lang="en-GB" sz="1100" dirty="0"/>
                        <a:t>Feed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16</a:t>
                      </a:r>
                      <a:r>
                        <a:rPr lang="en-GB" sz="1100" baseline="0" dirty="0"/>
                        <a:t> RMB</a:t>
                      </a:r>
                      <a:endParaRPr lang="en-GB" sz="1100" dirty="0"/>
                    </a:p>
                  </a:txBody>
                  <a:tcPr/>
                </a:tc>
                <a:tc>
                  <a:txBody>
                    <a:bodyPr/>
                    <a:lstStyle/>
                    <a:p>
                      <a:endParaRPr lang="en-GB" sz="1100" dirty="0"/>
                    </a:p>
                  </a:txBody>
                  <a:tcPr/>
                </a:tc>
                <a:extLst>
                  <a:ext uri="{0D108BD9-81ED-4DB2-BD59-A6C34878D82A}">
                    <a16:rowId xmlns:a16="http://schemas.microsoft.com/office/drawing/2014/main" xmlns="" val="10010"/>
                  </a:ext>
                </a:extLst>
              </a:tr>
              <a:tr h="293398">
                <a:tc>
                  <a:txBody>
                    <a:bodyPr/>
                    <a:lstStyle/>
                    <a:p>
                      <a:pPr algn="r"/>
                      <a:r>
                        <a:rPr lang="en-GB" sz="1100" dirty="0"/>
                        <a:t>Per stall</a:t>
                      </a:r>
                    </a:p>
                  </a:txBody>
                  <a:tcPr/>
                </a:tc>
                <a:tc>
                  <a:txBody>
                    <a:bodyPr/>
                    <a:lstStyle/>
                    <a:p>
                      <a:r>
                        <a:rPr lang="en-GB" sz="1100" dirty="0"/>
                        <a:t>300,000</a:t>
                      </a:r>
                      <a:r>
                        <a:rPr lang="en-GB" sz="1100" baseline="0" dirty="0"/>
                        <a:t> RMB</a:t>
                      </a:r>
                      <a:endParaRPr lang="en-GB" sz="1100" dirty="0"/>
                    </a:p>
                  </a:txBody>
                  <a:tcPr/>
                </a:tc>
                <a:tc>
                  <a:txBody>
                    <a:bodyPr/>
                    <a:lstStyle/>
                    <a:p>
                      <a:endParaRPr lang="en-GB" sz="1100" dirty="0"/>
                    </a:p>
                  </a:txBody>
                  <a:tcPr/>
                </a:tc>
                <a:extLst>
                  <a:ext uri="{0D108BD9-81ED-4DB2-BD59-A6C34878D82A}">
                    <a16:rowId xmlns:a16="http://schemas.microsoft.com/office/drawing/2014/main" xmlns="" val="10011"/>
                  </a:ext>
                </a:extLst>
              </a:tr>
              <a:tr h="293398">
                <a:tc>
                  <a:txBody>
                    <a:bodyPr/>
                    <a:lstStyle/>
                    <a:p>
                      <a:pPr algn="r"/>
                      <a:r>
                        <a:rPr lang="en-GB" sz="1100" dirty="0"/>
                        <a:t>Electricity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a:t>10,000 RMB/round of production, 7 stalls together</a:t>
                      </a:r>
                    </a:p>
                  </a:txBody>
                  <a:tcPr/>
                </a:tc>
                <a:tc>
                  <a:txBody>
                    <a:bodyPr/>
                    <a:lstStyle/>
                    <a:p>
                      <a:endParaRPr lang="en-GB" sz="1100" dirty="0"/>
                    </a:p>
                  </a:txBody>
                  <a:tcPr/>
                </a:tc>
                <a:extLst>
                  <a:ext uri="{0D108BD9-81ED-4DB2-BD59-A6C34878D82A}">
                    <a16:rowId xmlns:a16="http://schemas.microsoft.com/office/drawing/2014/main" xmlns="" val="10012"/>
                  </a:ext>
                </a:extLst>
              </a:tr>
              <a:tr h="293398">
                <a:tc>
                  <a:txBody>
                    <a:bodyPr/>
                    <a:lstStyle/>
                    <a:p>
                      <a:pPr algn="r"/>
                      <a:r>
                        <a:rPr lang="en-GB" sz="1100" dirty="0"/>
                        <a:t>Water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a:p>
                  </a:txBody>
                  <a:tcPr/>
                </a:tc>
                <a:tc>
                  <a:txBody>
                    <a:bodyPr/>
                    <a:lstStyle/>
                    <a:p>
                      <a:endParaRPr lang="en-GB" sz="1100" dirty="0"/>
                    </a:p>
                  </a:txBody>
                  <a:tcPr/>
                </a:tc>
                <a:extLst>
                  <a:ext uri="{0D108BD9-81ED-4DB2-BD59-A6C34878D82A}">
                    <a16:rowId xmlns:a16="http://schemas.microsoft.com/office/drawing/2014/main" xmlns="" val="10013"/>
                  </a:ext>
                </a:extLst>
              </a:tr>
              <a:tr h="293398">
                <a:tc>
                  <a:txBody>
                    <a:bodyPr/>
                    <a:lstStyle/>
                    <a:p>
                      <a:pPr algn="r"/>
                      <a:r>
                        <a:rPr lang="en-GB" sz="1100" dirty="0"/>
                        <a:t>Labour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a:p>
                  </a:txBody>
                  <a:tcPr/>
                </a:tc>
                <a:tc>
                  <a:txBody>
                    <a:bodyPr/>
                    <a:lstStyle/>
                    <a:p>
                      <a:endParaRPr lang="en-GB" sz="1100" dirty="0"/>
                    </a:p>
                  </a:txBody>
                  <a:tcPr/>
                </a:tc>
                <a:extLst>
                  <a:ext uri="{0D108BD9-81ED-4DB2-BD59-A6C34878D82A}">
                    <a16:rowId xmlns:a16="http://schemas.microsoft.com/office/drawing/2014/main" xmlns="" val="10014"/>
                  </a:ext>
                </a:extLst>
              </a:tr>
              <a:tr h="293398">
                <a:tc>
                  <a:txBody>
                    <a:bodyPr/>
                    <a:lstStyle/>
                    <a:p>
                      <a:pPr algn="r"/>
                      <a:r>
                        <a:rPr lang="en-GB" sz="1100" dirty="0"/>
                        <a:t>Coal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a:t>0.3 RMB / bird</a:t>
                      </a:r>
                    </a:p>
                  </a:txBody>
                  <a:tcPr/>
                </a:tc>
                <a:tc>
                  <a:txBody>
                    <a:bodyPr/>
                    <a:lstStyle/>
                    <a:p>
                      <a:endParaRPr lang="en-GB" sz="1100" dirty="0"/>
                    </a:p>
                  </a:txBody>
                  <a:tcPr/>
                </a:tc>
                <a:extLst>
                  <a:ext uri="{0D108BD9-81ED-4DB2-BD59-A6C34878D82A}">
                    <a16:rowId xmlns:a16="http://schemas.microsoft.com/office/drawing/2014/main" xmlns="" val="10015"/>
                  </a:ext>
                </a:extLst>
              </a:tr>
              <a:tr h="293398">
                <a:tc>
                  <a:txBody>
                    <a:bodyPr/>
                    <a:lstStyle/>
                    <a:p>
                      <a:pPr algn="r"/>
                      <a:r>
                        <a:rPr lang="en-GB" sz="1100" dirty="0"/>
                        <a:t>profit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a:t>3-4 RMB/ bird</a:t>
                      </a:r>
                    </a:p>
                  </a:txBody>
                  <a:tcPr/>
                </a:tc>
                <a:tc>
                  <a:txBody>
                    <a:bodyPr/>
                    <a:lstStyle/>
                    <a:p>
                      <a:endParaRPr lang="en-GB" sz="1100" dirty="0"/>
                    </a:p>
                  </a:txBody>
                  <a:tcPr/>
                </a:tc>
                <a:extLst>
                  <a:ext uri="{0D108BD9-81ED-4DB2-BD59-A6C34878D82A}">
                    <a16:rowId xmlns:a16="http://schemas.microsoft.com/office/drawing/2014/main" xmlns="" val="10016"/>
                  </a:ext>
                </a:extLst>
              </a:tr>
              <a:tr h="293398">
                <a:tc>
                  <a:txBody>
                    <a:bodyPr/>
                    <a:lstStyle/>
                    <a:p>
                      <a:pPr algn="r"/>
                      <a:r>
                        <a:rPr lang="en-GB" sz="1100" dirty="0"/>
                        <a:t>Manure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a:t>20 RMB / truck</a:t>
                      </a:r>
                    </a:p>
                  </a:txBody>
                  <a:tcPr/>
                </a:tc>
                <a:tc>
                  <a:txBody>
                    <a:bodyPr/>
                    <a:lstStyle/>
                    <a:p>
                      <a:r>
                        <a:rPr lang="en-GB" sz="1100" dirty="0"/>
                        <a:t>Bringing</a:t>
                      </a:r>
                      <a:r>
                        <a:rPr lang="en-GB" sz="1100" baseline="0" dirty="0"/>
                        <a:t> away</a:t>
                      </a:r>
                      <a:endParaRPr lang="en-GB" sz="1100" dirty="0"/>
                    </a:p>
                  </a:txBody>
                  <a:tcPr/>
                </a:tc>
                <a:extLst>
                  <a:ext uri="{0D108BD9-81ED-4DB2-BD59-A6C34878D82A}">
                    <a16:rowId xmlns:a16="http://schemas.microsoft.com/office/drawing/2014/main" xmlns="" val="10017"/>
                  </a:ext>
                </a:extLst>
              </a:tr>
            </a:tbl>
          </a:graphicData>
        </a:graphic>
      </p:graphicFrame>
      <p:sp>
        <p:nvSpPr>
          <p:cNvPr id="9"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Tree>
    <p:extLst>
      <p:ext uri="{BB962C8B-B14F-4D97-AF65-F5344CB8AC3E}">
        <p14:creationId xmlns:p14="http://schemas.microsoft.com/office/powerpoint/2010/main" val="134401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16</a:t>
            </a:fld>
            <a:endParaRPr lang="en-GB" dirty="0"/>
          </a:p>
        </p:txBody>
      </p:sp>
      <p:pic>
        <p:nvPicPr>
          <p:cNvPr id="6146" name="Picture 2" descr="D:\Personal\pictures\fromHuaweiPhone\IMG_20160910_161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36" y="1489167"/>
            <a:ext cx="8550605" cy="48201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
        <p:nvSpPr>
          <p:cNvPr id="11" name="Tijdelijke aanduiding voor tekst 4"/>
          <p:cNvSpPr>
            <a:spLocks noGrp="1"/>
          </p:cNvSpPr>
          <p:nvPr>
            <p:ph type="body" sz="quarter" idx="10"/>
          </p:nvPr>
        </p:nvSpPr>
        <p:spPr>
          <a:xfrm>
            <a:off x="290573" y="1024773"/>
            <a:ext cx="8521188" cy="4089600"/>
          </a:xfrm>
        </p:spPr>
        <p:txBody>
          <a:bodyPr/>
          <a:lstStyle/>
          <a:p>
            <a:r>
              <a:rPr lang="en-GB" sz="2400" dirty="0"/>
              <a:t>7. Visited Jiangsu </a:t>
            </a:r>
            <a:r>
              <a:rPr lang="en-GB" sz="2400" dirty="0" err="1"/>
              <a:t>Huashi’s</a:t>
            </a:r>
            <a:r>
              <a:rPr lang="en-GB" sz="2400" dirty="0"/>
              <a:t> slaughter house</a:t>
            </a:r>
          </a:p>
        </p:txBody>
      </p:sp>
    </p:spTree>
    <p:extLst>
      <p:ext uri="{BB962C8B-B14F-4D97-AF65-F5344CB8AC3E}">
        <p14:creationId xmlns:p14="http://schemas.microsoft.com/office/powerpoint/2010/main" val="2725370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17</a:t>
            </a:fld>
            <a:endParaRPr lang="en-GB" dirty="0"/>
          </a:p>
        </p:txBody>
      </p:sp>
      <p:sp>
        <p:nvSpPr>
          <p:cNvPr id="5" name="Tijdelijke aanduiding voor tekst 4"/>
          <p:cNvSpPr>
            <a:spLocks noGrp="1"/>
          </p:cNvSpPr>
          <p:nvPr>
            <p:ph type="body" sz="quarter" idx="10"/>
          </p:nvPr>
        </p:nvSpPr>
        <p:spPr>
          <a:xfrm>
            <a:off x="295684" y="1021838"/>
            <a:ext cx="8521188" cy="4089600"/>
          </a:xfrm>
        </p:spPr>
        <p:txBody>
          <a:bodyPr/>
          <a:lstStyle/>
          <a:p>
            <a:r>
              <a:rPr lang="en-GB" sz="2400" dirty="0"/>
              <a:t>8. Wens Group visited </a:t>
            </a:r>
            <a:r>
              <a:rPr lang="en-GB" sz="2400" dirty="0" err="1"/>
              <a:t>Vencomatic</a:t>
            </a:r>
            <a:r>
              <a:rPr lang="en-GB" sz="2400" dirty="0"/>
              <a:t> Group</a:t>
            </a:r>
          </a:p>
          <a:p>
            <a:pPr lvl="1">
              <a:lnSpc>
                <a:spcPct val="100000"/>
              </a:lnSpc>
              <a:spcBef>
                <a:spcPts val="0"/>
              </a:spcBef>
            </a:pPr>
            <a:r>
              <a:rPr lang="en-GB" sz="2000" dirty="0"/>
              <a:t>48 billion RMB sales</a:t>
            </a:r>
          </a:p>
          <a:p>
            <a:pPr lvl="1">
              <a:lnSpc>
                <a:spcPct val="100000"/>
              </a:lnSpc>
              <a:spcBef>
                <a:spcPts val="0"/>
              </a:spcBef>
            </a:pPr>
            <a:r>
              <a:rPr lang="en-GB" sz="2000" dirty="0"/>
              <a:t>Yellow bird, account for 25% of China production</a:t>
            </a:r>
          </a:p>
          <a:p>
            <a:pPr lvl="1">
              <a:lnSpc>
                <a:spcPct val="100000"/>
              </a:lnSpc>
              <a:spcBef>
                <a:spcPts val="0"/>
              </a:spcBef>
            </a:pPr>
            <a:r>
              <a:rPr lang="en-GB" sz="2000" dirty="0"/>
              <a:t>Interested in </a:t>
            </a:r>
            <a:r>
              <a:rPr lang="en-GB" sz="2000" dirty="0" err="1"/>
              <a:t>Rondeel</a:t>
            </a:r>
            <a:r>
              <a:rPr lang="en-GB" sz="2000" dirty="0"/>
              <a:t> &amp; Patio systems, could be the next PPS or contract research partner in China</a:t>
            </a:r>
          </a:p>
        </p:txBody>
      </p:sp>
      <p:sp>
        <p:nvSpPr>
          <p:cNvPr id="7"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pic>
        <p:nvPicPr>
          <p:cNvPr id="9" name="Picture 2" descr="D:\WLR\SMP2016\Venco_kip-kennis-centrum\WensGroup-visit-Vencomat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4" y="2756327"/>
            <a:ext cx="7276011" cy="410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GB" dirty="0"/>
              <a:t>Project summary &amp; follow up</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18</a:t>
            </a:fld>
            <a:endParaRPr lang="en-GB" dirty="0"/>
          </a:p>
        </p:txBody>
      </p:sp>
      <p:sp>
        <p:nvSpPr>
          <p:cNvPr id="5" name="Tijdelijke aanduiding voor tekst 4"/>
          <p:cNvSpPr>
            <a:spLocks noGrp="1"/>
          </p:cNvSpPr>
          <p:nvPr>
            <p:ph type="body" sz="quarter" idx="10"/>
          </p:nvPr>
        </p:nvSpPr>
        <p:spPr>
          <a:xfrm>
            <a:off x="382012" y="1560930"/>
            <a:ext cx="8761987" cy="2893504"/>
          </a:xfrm>
        </p:spPr>
        <p:txBody>
          <a:bodyPr/>
          <a:lstStyle/>
          <a:p>
            <a:r>
              <a:rPr lang="en-GB" dirty="0"/>
              <a:t>Discussion</a:t>
            </a:r>
          </a:p>
          <a:p>
            <a:pPr marL="696913" lvl="1" indent="0">
              <a:buNone/>
            </a:pPr>
            <a:endParaRPr lang="en-GB" dirty="0"/>
          </a:p>
          <a:p>
            <a:pPr>
              <a:lnSpc>
                <a:spcPct val="100000"/>
              </a:lnSpc>
              <a:spcBef>
                <a:spcPts val="600"/>
              </a:spcBef>
              <a:buFont typeface="Arial" panose="020B0604020202020204" pitchFamily="34" charset="0"/>
              <a:buChar char="•"/>
            </a:pPr>
            <a:r>
              <a:rPr lang="en-GB" sz="1600" dirty="0"/>
              <a:t>From the beginning all Chinese partners were enthusiastic and collaborative</a:t>
            </a:r>
          </a:p>
          <a:p>
            <a:pPr>
              <a:lnSpc>
                <a:spcPct val="100000"/>
              </a:lnSpc>
              <a:spcBef>
                <a:spcPts val="600"/>
              </a:spcBef>
              <a:buFont typeface="Arial" panose="020B0604020202020204" pitchFamily="34" charset="0"/>
              <a:buChar char="•"/>
            </a:pPr>
            <a:r>
              <a:rPr lang="en-GB" sz="1600" dirty="0"/>
              <a:t>Completed questionnaire survey but no concrete pilot project was discussed;</a:t>
            </a:r>
          </a:p>
          <a:p>
            <a:pPr>
              <a:lnSpc>
                <a:spcPct val="100000"/>
              </a:lnSpc>
              <a:spcBef>
                <a:spcPts val="600"/>
              </a:spcBef>
              <a:buFont typeface="Arial" panose="020B0604020202020204" pitchFamily="34" charset="0"/>
              <a:buChar char="•"/>
            </a:pPr>
            <a:r>
              <a:rPr lang="en-GB" sz="1600" dirty="0"/>
              <a:t>On a later stage, New Hope-</a:t>
            </a:r>
            <a:r>
              <a:rPr lang="en-GB" sz="1600" dirty="0" err="1"/>
              <a:t>Liuhe</a:t>
            </a:r>
            <a:r>
              <a:rPr lang="en-GB" sz="1600" dirty="0"/>
              <a:t> dropped off due to intern reorganization of their Poultry Academy; and academics don’t have commercial goals. Their questionnaire was poorly answered and it seems defensive reasons were main reasons to join in.</a:t>
            </a:r>
          </a:p>
          <a:p>
            <a:pPr>
              <a:lnSpc>
                <a:spcPct val="100000"/>
              </a:lnSpc>
              <a:spcBef>
                <a:spcPts val="600"/>
              </a:spcBef>
              <a:buFont typeface="Arial" panose="020B0604020202020204" pitchFamily="34" charset="0"/>
              <a:buChar char="•"/>
            </a:pPr>
            <a:r>
              <a:rPr lang="en-GB" sz="1600" dirty="0"/>
              <a:t>The best biggest poultry integrator partner in China seem to be Wens Group, they seem also to be interested to collaborate further. But they are basically exploring yellow </a:t>
            </a:r>
            <a:r>
              <a:rPr lang="en-GB" sz="1600" dirty="0" err="1"/>
              <a:t>featherd</a:t>
            </a:r>
            <a:r>
              <a:rPr lang="en-GB" sz="1600" dirty="0"/>
              <a:t> (slow growing) birds and patio needs white feathered birds.</a:t>
            </a:r>
          </a:p>
          <a:p>
            <a:pPr>
              <a:lnSpc>
                <a:spcPct val="100000"/>
              </a:lnSpc>
              <a:spcBef>
                <a:spcPts val="600"/>
              </a:spcBef>
              <a:buFont typeface="Arial" panose="020B0604020202020204" pitchFamily="34" charset="0"/>
              <a:buChar char="•"/>
            </a:pPr>
            <a:r>
              <a:rPr lang="en-GB" sz="1600" dirty="0"/>
              <a:t>Role of Chinese local authorities still not clear. Possible subsidies are mentioned but how they can be obtained and conditions etc. still not clear</a:t>
            </a:r>
          </a:p>
        </p:txBody>
      </p:sp>
    </p:spTree>
    <p:extLst>
      <p:ext uri="{BB962C8B-B14F-4D97-AF65-F5344CB8AC3E}">
        <p14:creationId xmlns:p14="http://schemas.microsoft.com/office/powerpoint/2010/main" val="3420484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GB" dirty="0"/>
              <a:t>Project summary &amp; follow up</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19</a:t>
            </a:fld>
            <a:endParaRPr lang="en-GB" dirty="0"/>
          </a:p>
        </p:txBody>
      </p:sp>
      <p:sp>
        <p:nvSpPr>
          <p:cNvPr id="5" name="Tijdelijke aanduiding voor tekst 4"/>
          <p:cNvSpPr>
            <a:spLocks noGrp="1"/>
          </p:cNvSpPr>
          <p:nvPr>
            <p:ph type="body" sz="quarter" idx="10"/>
          </p:nvPr>
        </p:nvSpPr>
        <p:spPr>
          <a:xfrm>
            <a:off x="382012" y="1560929"/>
            <a:ext cx="8761987" cy="4474111"/>
          </a:xfrm>
        </p:spPr>
        <p:txBody>
          <a:bodyPr/>
          <a:lstStyle/>
          <a:p>
            <a:r>
              <a:rPr lang="en-GB" dirty="0"/>
              <a:t>Discussion</a:t>
            </a:r>
          </a:p>
          <a:p>
            <a:pPr marL="696913" lvl="1" indent="0">
              <a:buNone/>
            </a:pPr>
            <a:r>
              <a:rPr lang="en-GB" dirty="0"/>
              <a:t>-</a:t>
            </a:r>
            <a:r>
              <a:rPr lang="en-GB" sz="1600" dirty="0"/>
              <a:t>The use of growth hormones and antibiotics hinders the discussion on ROI</a:t>
            </a:r>
          </a:p>
          <a:p>
            <a:pPr marL="696913" lvl="1" indent="0">
              <a:buNone/>
            </a:pPr>
            <a:r>
              <a:rPr lang="en-GB" sz="1600" dirty="0"/>
              <a:t>-The vaccination in Patio is discussed various times but partners doesn’t                 seem to accept the fact that this can be done in OVO</a:t>
            </a:r>
          </a:p>
          <a:p>
            <a:pPr lvl="1">
              <a:buFontTx/>
              <a:buChar char="-"/>
            </a:pPr>
            <a:r>
              <a:rPr lang="en-GB" sz="1600" dirty="0"/>
              <a:t>Low stocking densities, poor housing conditions and traditional cage management experiences hinder the discussion to use Patio as an alternative</a:t>
            </a:r>
          </a:p>
          <a:p>
            <a:pPr lvl="1">
              <a:buFontTx/>
              <a:buChar char="-"/>
            </a:pPr>
            <a:r>
              <a:rPr lang="en-GB" sz="1600" dirty="0"/>
              <a:t>Walmart can play a positive role in setting up a demo project</a:t>
            </a:r>
          </a:p>
          <a:p>
            <a:pPr lvl="1">
              <a:buFontTx/>
              <a:buChar char="-"/>
            </a:pPr>
            <a:r>
              <a:rPr lang="en-GB" sz="1600" dirty="0"/>
              <a:t>With a single exception Dutch partners were not very interested in progress and were too busy to join on field trip</a:t>
            </a:r>
          </a:p>
          <a:p>
            <a:pPr lvl="1">
              <a:buFontTx/>
              <a:buChar char="-"/>
            </a:pPr>
            <a:endParaRPr lang="en-GB" sz="1600" dirty="0"/>
          </a:p>
          <a:p>
            <a:pPr lvl="1">
              <a:buFontTx/>
              <a:buChar char="-"/>
            </a:pPr>
            <a:endParaRPr lang="en-GB" sz="1600" dirty="0"/>
          </a:p>
        </p:txBody>
      </p:sp>
    </p:spTree>
    <p:extLst>
      <p:ext uri="{BB962C8B-B14F-4D97-AF65-F5344CB8AC3E}">
        <p14:creationId xmlns:p14="http://schemas.microsoft.com/office/powerpoint/2010/main" val="190930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GB" dirty="0"/>
              <a:t>Report setup</a:t>
            </a:r>
          </a:p>
        </p:txBody>
      </p:sp>
      <p:sp>
        <p:nvSpPr>
          <p:cNvPr id="3" name="Text Placeholder 2"/>
          <p:cNvSpPr>
            <a:spLocks noGrp="1"/>
          </p:cNvSpPr>
          <p:nvPr>
            <p:ph type="body" sz="quarter" idx="10"/>
          </p:nvPr>
        </p:nvSpPr>
        <p:spPr/>
        <p:txBody>
          <a:bodyPr/>
          <a:lstStyle/>
          <a:p>
            <a:r>
              <a:rPr lang="en-GB" dirty="0"/>
              <a:t>Consortium</a:t>
            </a:r>
          </a:p>
          <a:p>
            <a:r>
              <a:rPr lang="en-GB" dirty="0"/>
              <a:t>Kick-off and progress</a:t>
            </a:r>
          </a:p>
          <a:p>
            <a:r>
              <a:rPr lang="en-GB" dirty="0"/>
              <a:t>Feasibility study field trip</a:t>
            </a:r>
          </a:p>
          <a:p>
            <a:r>
              <a:rPr lang="en-GB" dirty="0"/>
              <a:t>Conclusion &amp; follow up</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a:t>
            </a:fld>
            <a:endParaRPr lang="en-GB" dirty="0"/>
          </a:p>
        </p:txBody>
      </p:sp>
    </p:spTree>
    <p:extLst>
      <p:ext uri="{BB962C8B-B14F-4D97-AF65-F5344CB8AC3E}">
        <p14:creationId xmlns:p14="http://schemas.microsoft.com/office/powerpoint/2010/main" val="228228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nl-NL" dirty="0" err="1"/>
              <a:t>conclusions</a:t>
            </a:r>
            <a:endParaRPr lang="nl-NL" dirty="0"/>
          </a:p>
        </p:txBody>
      </p:sp>
      <p:sp>
        <p:nvSpPr>
          <p:cNvPr id="3" name="Tijdelijke aanduiding voor tekst 2"/>
          <p:cNvSpPr>
            <a:spLocks noGrp="1"/>
          </p:cNvSpPr>
          <p:nvPr>
            <p:ph type="body" sz="quarter" idx="10"/>
          </p:nvPr>
        </p:nvSpPr>
        <p:spPr/>
        <p:txBody>
          <a:bodyPr/>
          <a:lstStyle/>
          <a:p>
            <a:r>
              <a:rPr lang="nl-NL" dirty="0"/>
              <a:t>Most </a:t>
            </a:r>
            <a:r>
              <a:rPr lang="nl-NL" dirty="0" err="1"/>
              <a:t>Chines</a:t>
            </a:r>
            <a:r>
              <a:rPr lang="nl-NL" dirty="0"/>
              <a:t> companies are </a:t>
            </a:r>
            <a:r>
              <a:rPr lang="nl-NL" dirty="0" err="1"/>
              <a:t>investigating</a:t>
            </a:r>
            <a:r>
              <a:rPr lang="nl-NL" dirty="0"/>
              <a:t> new </a:t>
            </a:r>
            <a:r>
              <a:rPr lang="nl-NL" dirty="0" err="1"/>
              <a:t>production</a:t>
            </a:r>
            <a:r>
              <a:rPr lang="nl-NL" dirty="0"/>
              <a:t> </a:t>
            </a:r>
            <a:r>
              <a:rPr lang="nl-NL" dirty="0" err="1"/>
              <a:t>methods</a:t>
            </a:r>
            <a:r>
              <a:rPr lang="nl-NL" dirty="0"/>
              <a:t>, </a:t>
            </a:r>
            <a:r>
              <a:rPr lang="nl-NL" dirty="0" err="1"/>
              <a:t>mainly</a:t>
            </a:r>
            <a:r>
              <a:rPr lang="nl-NL" dirty="0"/>
              <a:t> in order </a:t>
            </a:r>
            <a:r>
              <a:rPr lang="nl-NL" dirty="0" err="1"/>
              <a:t>to</a:t>
            </a:r>
            <a:r>
              <a:rPr lang="nl-NL" dirty="0"/>
              <a:t> </a:t>
            </a:r>
            <a:r>
              <a:rPr lang="nl-NL" dirty="0" err="1"/>
              <a:t>reduce</a:t>
            </a:r>
            <a:r>
              <a:rPr lang="nl-NL" dirty="0"/>
              <a:t> </a:t>
            </a:r>
            <a:r>
              <a:rPr lang="nl-NL" dirty="0" err="1"/>
              <a:t>use</a:t>
            </a:r>
            <a:r>
              <a:rPr lang="nl-NL" dirty="0"/>
              <a:t> of </a:t>
            </a:r>
            <a:r>
              <a:rPr lang="nl-NL" dirty="0" err="1"/>
              <a:t>antibiotics</a:t>
            </a:r>
            <a:endParaRPr lang="nl-NL" dirty="0"/>
          </a:p>
          <a:p>
            <a:r>
              <a:rPr lang="nl-NL" dirty="0" err="1"/>
              <a:t>Coming</a:t>
            </a:r>
            <a:r>
              <a:rPr lang="nl-NL" dirty="0"/>
              <a:t> </a:t>
            </a:r>
            <a:r>
              <a:rPr lang="nl-NL" dirty="0" err="1"/>
              <a:t>months</a:t>
            </a:r>
            <a:r>
              <a:rPr lang="nl-NL" dirty="0"/>
              <a:t> </a:t>
            </a:r>
            <a:r>
              <a:rPr lang="nl-NL" dirty="0" err="1"/>
              <a:t>all</a:t>
            </a:r>
            <a:r>
              <a:rPr lang="nl-NL" dirty="0"/>
              <a:t> </a:t>
            </a:r>
            <a:r>
              <a:rPr lang="nl-NL" dirty="0" err="1"/>
              <a:t>visited</a:t>
            </a:r>
            <a:r>
              <a:rPr lang="nl-NL" dirty="0"/>
              <a:t> </a:t>
            </a:r>
            <a:r>
              <a:rPr lang="nl-NL" dirty="0" err="1"/>
              <a:t>organisations</a:t>
            </a:r>
            <a:r>
              <a:rPr lang="nl-NL" dirty="0"/>
              <a:t> </a:t>
            </a:r>
            <a:r>
              <a:rPr lang="nl-NL" dirty="0" err="1"/>
              <a:t>will</a:t>
            </a:r>
            <a:r>
              <a:rPr lang="nl-NL" dirty="0"/>
              <a:t> </a:t>
            </a:r>
            <a:r>
              <a:rPr lang="nl-NL" dirty="0" err="1"/>
              <a:t>be</a:t>
            </a:r>
            <a:r>
              <a:rPr lang="nl-NL" dirty="0"/>
              <a:t> </a:t>
            </a:r>
            <a:r>
              <a:rPr lang="nl-NL" dirty="0" err="1"/>
              <a:t>invited</a:t>
            </a:r>
            <a:r>
              <a:rPr lang="nl-NL" dirty="0"/>
              <a:t> </a:t>
            </a:r>
            <a:r>
              <a:rPr lang="nl-NL" dirty="0" err="1"/>
              <a:t>to</a:t>
            </a:r>
            <a:r>
              <a:rPr lang="nl-NL" dirty="0"/>
              <a:t> </a:t>
            </a:r>
            <a:r>
              <a:rPr lang="nl-NL" dirty="0" err="1"/>
              <a:t>come</a:t>
            </a:r>
            <a:r>
              <a:rPr lang="nl-NL" dirty="0"/>
              <a:t> over </a:t>
            </a:r>
            <a:r>
              <a:rPr lang="nl-NL" dirty="0" err="1"/>
              <a:t>to</a:t>
            </a:r>
            <a:r>
              <a:rPr lang="nl-NL" dirty="0"/>
              <a:t> Holland </a:t>
            </a:r>
            <a:r>
              <a:rPr lang="nl-NL" dirty="0" err="1"/>
              <a:t>and</a:t>
            </a:r>
            <a:r>
              <a:rPr lang="nl-NL" dirty="0"/>
              <a:t> </a:t>
            </a:r>
            <a:r>
              <a:rPr lang="nl-NL" dirty="0" err="1"/>
              <a:t>to</a:t>
            </a:r>
            <a:r>
              <a:rPr lang="nl-NL" dirty="0"/>
              <a:t> </a:t>
            </a:r>
            <a:r>
              <a:rPr lang="nl-NL" dirty="0" err="1"/>
              <a:t>discuss</a:t>
            </a:r>
            <a:r>
              <a:rPr lang="nl-NL" dirty="0"/>
              <a:t> </a:t>
            </a:r>
            <a:r>
              <a:rPr lang="nl-NL" dirty="0" err="1"/>
              <a:t>the</a:t>
            </a:r>
            <a:r>
              <a:rPr lang="nl-NL" dirty="0"/>
              <a:t> </a:t>
            </a:r>
            <a:r>
              <a:rPr lang="nl-NL" dirty="0" err="1"/>
              <a:t>possibilities</a:t>
            </a:r>
            <a:r>
              <a:rPr lang="nl-NL" dirty="0"/>
              <a:t> of a demo project </a:t>
            </a:r>
            <a:r>
              <a:rPr lang="nl-NL" dirty="0" err="1"/>
              <a:t>for</a:t>
            </a:r>
            <a:r>
              <a:rPr lang="nl-NL" dirty="0"/>
              <a:t> China</a:t>
            </a:r>
          </a:p>
          <a:p>
            <a:r>
              <a:rPr lang="nl-NL" dirty="0"/>
              <a:t>It is </a:t>
            </a:r>
            <a:r>
              <a:rPr lang="nl-NL" dirty="0" err="1"/>
              <a:t>not</a:t>
            </a:r>
            <a:r>
              <a:rPr lang="nl-NL" dirty="0"/>
              <a:t> </a:t>
            </a:r>
            <a:r>
              <a:rPr lang="nl-NL" dirty="0" err="1"/>
              <a:t>usefull</a:t>
            </a:r>
            <a:r>
              <a:rPr lang="nl-NL" dirty="0"/>
              <a:t> </a:t>
            </a:r>
            <a:r>
              <a:rPr lang="nl-NL" dirty="0" err="1"/>
              <a:t>to</a:t>
            </a:r>
            <a:r>
              <a:rPr lang="nl-NL" dirty="0"/>
              <a:t> </a:t>
            </a:r>
            <a:r>
              <a:rPr lang="nl-NL" dirty="0" err="1"/>
              <a:t>think</a:t>
            </a:r>
            <a:r>
              <a:rPr lang="nl-NL" dirty="0"/>
              <a:t> of a </a:t>
            </a:r>
            <a:r>
              <a:rPr lang="nl-NL"/>
              <a:t>PPS as </a:t>
            </a:r>
            <a:r>
              <a:rPr lang="nl-NL" dirty="0"/>
              <a:t>long as no </a:t>
            </a:r>
            <a:r>
              <a:rPr lang="nl-NL" dirty="0" err="1"/>
              <a:t>clear</a:t>
            </a:r>
            <a:r>
              <a:rPr lang="nl-NL" dirty="0"/>
              <a:t> commitment is </a:t>
            </a:r>
            <a:r>
              <a:rPr lang="nl-NL" dirty="0" err="1"/>
              <a:t>received</a:t>
            </a:r>
            <a:r>
              <a:rPr lang="nl-NL" dirty="0"/>
              <a:t> </a:t>
            </a:r>
            <a:r>
              <a:rPr lang="nl-NL" dirty="0" err="1"/>
              <a:t>from</a:t>
            </a:r>
            <a:r>
              <a:rPr lang="nl-NL" dirty="0"/>
              <a:t> a Chinese company</a:t>
            </a:r>
          </a:p>
          <a:p>
            <a:r>
              <a:rPr lang="nl-NL" dirty="0"/>
              <a:t>The help of Dutch </a:t>
            </a:r>
            <a:r>
              <a:rPr lang="nl-NL" dirty="0" err="1"/>
              <a:t>agriculture</a:t>
            </a:r>
            <a:r>
              <a:rPr lang="nl-NL" dirty="0"/>
              <a:t> </a:t>
            </a:r>
            <a:r>
              <a:rPr lang="nl-NL" dirty="0" err="1"/>
              <a:t>attaché’s</a:t>
            </a:r>
            <a:r>
              <a:rPr lang="nl-NL" dirty="0"/>
              <a:t> </a:t>
            </a:r>
            <a:r>
              <a:rPr lang="nl-NL" dirty="0" err="1"/>
              <a:t>will</a:t>
            </a:r>
            <a:r>
              <a:rPr lang="nl-NL" dirty="0"/>
              <a:t> </a:t>
            </a:r>
            <a:r>
              <a:rPr lang="nl-NL" dirty="0" err="1"/>
              <a:t>be</a:t>
            </a:r>
            <a:r>
              <a:rPr lang="nl-NL" dirty="0"/>
              <a:t> </a:t>
            </a:r>
            <a:r>
              <a:rPr lang="nl-NL" dirty="0" err="1"/>
              <a:t>asked</a:t>
            </a:r>
            <a:r>
              <a:rPr lang="nl-NL" dirty="0"/>
              <a:t> in order </a:t>
            </a:r>
            <a:r>
              <a:rPr lang="nl-NL" dirty="0" err="1"/>
              <a:t>to</a:t>
            </a:r>
            <a:r>
              <a:rPr lang="nl-NL" dirty="0"/>
              <a:t> get a more </a:t>
            </a:r>
            <a:r>
              <a:rPr lang="nl-NL" dirty="0" err="1"/>
              <a:t>clear</a:t>
            </a:r>
            <a:r>
              <a:rPr lang="nl-NL" dirty="0"/>
              <a:t> picture of </a:t>
            </a:r>
            <a:r>
              <a:rPr lang="nl-NL" dirty="0" err="1"/>
              <a:t>the</a:t>
            </a:r>
            <a:r>
              <a:rPr lang="nl-NL" dirty="0"/>
              <a:t> </a:t>
            </a:r>
            <a:r>
              <a:rPr lang="nl-NL" dirty="0" err="1"/>
              <a:t>willingness</a:t>
            </a:r>
            <a:r>
              <a:rPr lang="nl-NL" dirty="0"/>
              <a:t> of </a:t>
            </a:r>
            <a:r>
              <a:rPr lang="nl-NL" dirty="0" err="1"/>
              <a:t>the</a:t>
            </a:r>
            <a:r>
              <a:rPr lang="nl-NL" dirty="0"/>
              <a:t> Chinese (</a:t>
            </a:r>
            <a:r>
              <a:rPr lang="nl-NL" dirty="0" err="1"/>
              <a:t>local</a:t>
            </a:r>
            <a:r>
              <a:rPr lang="nl-NL" dirty="0"/>
              <a:t>) </a:t>
            </a:r>
            <a:r>
              <a:rPr lang="nl-NL" dirty="0" err="1"/>
              <a:t>government</a:t>
            </a:r>
            <a:r>
              <a:rPr lang="nl-NL" dirty="0"/>
              <a:t> </a:t>
            </a:r>
            <a:r>
              <a:rPr lang="nl-NL" dirty="0" err="1"/>
              <a:t>to</a:t>
            </a:r>
            <a:r>
              <a:rPr lang="nl-NL" dirty="0"/>
              <a:t> </a:t>
            </a:r>
            <a:r>
              <a:rPr lang="nl-NL" dirty="0" err="1"/>
              <a:t>invest</a:t>
            </a:r>
            <a:r>
              <a:rPr lang="nl-NL" dirty="0"/>
              <a:t> in a demo project</a:t>
            </a:r>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20</a:t>
            </a:fld>
            <a:endParaRPr lang="en-GB" dirty="0"/>
          </a:p>
        </p:txBody>
      </p:sp>
    </p:spTree>
    <p:extLst>
      <p:ext uri="{BB962C8B-B14F-4D97-AF65-F5344CB8AC3E}">
        <p14:creationId xmlns:p14="http://schemas.microsoft.com/office/powerpoint/2010/main" val="186350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3200" y="230188"/>
            <a:ext cx="3276000" cy="791650"/>
          </a:xfrm>
        </p:spPr>
        <p:txBody>
          <a:bodyPr/>
          <a:lstStyle/>
          <a:p>
            <a:r>
              <a:rPr lang="en-GB" dirty="0"/>
              <a:t>Thanks!</a:t>
            </a:r>
          </a:p>
        </p:txBody>
      </p:sp>
      <p:sp>
        <p:nvSpPr>
          <p:cNvPr id="6" name="Tijdelijke aanduiding voor tekst 5"/>
          <p:cNvSpPr>
            <a:spLocks noGrp="1"/>
          </p:cNvSpPr>
          <p:nvPr>
            <p:ph type="body" sz="quarter" idx="17"/>
          </p:nvPr>
        </p:nvSpPr>
        <p:spPr/>
        <p:txBody>
          <a:bodyPr/>
          <a:lstStyle/>
          <a:p>
            <a:r>
              <a:rPr lang="en-GB" dirty="0"/>
              <a:t>Text</a:t>
            </a:r>
          </a:p>
        </p:txBody>
      </p:sp>
      <p:sp>
        <p:nvSpPr>
          <p:cNvPr id="2" name="Tijdelijke aanduiding voor afbeelding 1"/>
          <p:cNvSpPr>
            <a:spLocks noGrp="1"/>
          </p:cNvSpPr>
          <p:nvPr>
            <p:ph type="pic" sz="quarter" idx="16"/>
          </p:nvPr>
        </p:nvSpPr>
        <p:spPr/>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21</a:t>
            </a:fld>
            <a:endParaRPr lang="en-GB" dirty="0"/>
          </a:p>
        </p:txBody>
      </p:sp>
    </p:spTree>
    <p:extLst>
      <p:ext uri="{BB962C8B-B14F-4D97-AF65-F5344CB8AC3E}">
        <p14:creationId xmlns:p14="http://schemas.microsoft.com/office/powerpoint/2010/main" val="48343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Project Consortium</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63" y="1658984"/>
            <a:ext cx="8791300" cy="3520438"/>
          </a:xfrm>
          <a:prstGeom prst="rect">
            <a:avLst/>
          </a:prstGeom>
          <a:noFill/>
        </p:spPr>
      </p:pic>
    </p:spTree>
    <p:extLst>
      <p:ext uri="{BB962C8B-B14F-4D97-AF65-F5344CB8AC3E}">
        <p14:creationId xmlns:p14="http://schemas.microsoft.com/office/powerpoint/2010/main" val="279035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GB" dirty="0"/>
              <a:t>Project kick-off &amp; progress</a:t>
            </a:r>
          </a:p>
        </p:txBody>
      </p:sp>
      <p:sp>
        <p:nvSpPr>
          <p:cNvPr id="3" name="Text Placeholder 2"/>
          <p:cNvSpPr>
            <a:spLocks noGrp="1"/>
          </p:cNvSpPr>
          <p:nvPr>
            <p:ph type="body" sz="quarter" idx="10"/>
          </p:nvPr>
        </p:nvSpPr>
        <p:spPr>
          <a:xfrm>
            <a:off x="395074" y="1221297"/>
            <a:ext cx="8521188" cy="5231756"/>
          </a:xfrm>
        </p:spPr>
        <p:txBody>
          <a:bodyPr/>
          <a:lstStyle/>
          <a:p>
            <a:r>
              <a:rPr lang="en-GB" dirty="0">
                <a:solidFill>
                  <a:schemeClr val="tx1"/>
                </a:solidFill>
              </a:rPr>
              <a:t>Kick-off and progress</a:t>
            </a:r>
          </a:p>
          <a:p>
            <a:pPr lvl="1">
              <a:lnSpc>
                <a:spcPct val="100000"/>
              </a:lnSpc>
              <a:spcBef>
                <a:spcPts val="0"/>
              </a:spcBef>
            </a:pPr>
            <a:r>
              <a:rPr lang="en-GB" sz="1800" dirty="0">
                <a:solidFill>
                  <a:schemeClr val="tx1"/>
                </a:solidFill>
              </a:rPr>
              <a:t>31 March granted</a:t>
            </a:r>
          </a:p>
          <a:p>
            <a:pPr lvl="1">
              <a:lnSpc>
                <a:spcPct val="100000"/>
              </a:lnSpc>
              <a:spcBef>
                <a:spcPts val="0"/>
              </a:spcBef>
            </a:pPr>
            <a:r>
              <a:rPr lang="en-GB" sz="1800" dirty="0">
                <a:solidFill>
                  <a:schemeClr val="tx1"/>
                </a:solidFill>
              </a:rPr>
              <a:t>12 April inform consortium for kick-off</a:t>
            </a:r>
          </a:p>
          <a:p>
            <a:pPr lvl="1">
              <a:lnSpc>
                <a:spcPct val="100000"/>
              </a:lnSpc>
              <a:spcBef>
                <a:spcPts val="0"/>
              </a:spcBef>
            </a:pPr>
            <a:r>
              <a:rPr lang="en-GB" sz="1800" dirty="0">
                <a:solidFill>
                  <a:schemeClr val="tx1"/>
                </a:solidFill>
              </a:rPr>
              <a:t>28 April CAAS (Chinese Academy of Agri. Sci.) joined</a:t>
            </a:r>
          </a:p>
          <a:p>
            <a:pPr lvl="1">
              <a:lnSpc>
                <a:spcPct val="100000"/>
              </a:lnSpc>
              <a:spcBef>
                <a:spcPts val="0"/>
              </a:spcBef>
            </a:pPr>
            <a:r>
              <a:rPr lang="en-GB" sz="1800" dirty="0">
                <a:solidFill>
                  <a:schemeClr val="tx1"/>
                </a:solidFill>
              </a:rPr>
              <a:t>9 June CAAS visit </a:t>
            </a:r>
            <a:r>
              <a:rPr lang="en-GB" sz="1800" dirty="0" err="1">
                <a:solidFill>
                  <a:schemeClr val="tx1"/>
                </a:solidFill>
              </a:rPr>
              <a:t>Vencomatic</a:t>
            </a:r>
            <a:endParaRPr lang="en-GB" sz="1800" dirty="0">
              <a:solidFill>
                <a:schemeClr val="tx1"/>
              </a:solidFill>
            </a:endParaRPr>
          </a:p>
          <a:p>
            <a:pPr lvl="1">
              <a:lnSpc>
                <a:spcPct val="100000"/>
              </a:lnSpc>
              <a:spcBef>
                <a:spcPts val="0"/>
              </a:spcBef>
            </a:pPr>
            <a:r>
              <a:rPr lang="en-GB" sz="1800" dirty="0">
                <a:solidFill>
                  <a:schemeClr val="tx1"/>
                </a:solidFill>
              </a:rPr>
              <a:t>10 June kick-off </a:t>
            </a:r>
            <a:r>
              <a:rPr lang="en-GB" sz="1800" dirty="0" err="1">
                <a:solidFill>
                  <a:schemeClr val="tx1"/>
                </a:solidFill>
              </a:rPr>
              <a:t>tel</a:t>
            </a:r>
            <a:r>
              <a:rPr lang="en-GB" sz="1800" dirty="0">
                <a:solidFill>
                  <a:schemeClr val="tx1"/>
                </a:solidFill>
              </a:rPr>
              <a:t>-con with consortium, follow up by sending questionnaire to partners, who were very supportive by then</a:t>
            </a:r>
          </a:p>
          <a:p>
            <a:pPr lvl="1">
              <a:lnSpc>
                <a:spcPct val="100000"/>
              </a:lnSpc>
              <a:spcBef>
                <a:spcPts val="0"/>
              </a:spcBef>
            </a:pPr>
            <a:r>
              <a:rPr lang="en-GB" sz="1800" dirty="0">
                <a:solidFill>
                  <a:schemeClr val="tx1"/>
                </a:solidFill>
              </a:rPr>
              <a:t>15 July discussion of questionnaire results and prepare Sept field visits; NHLH (New Hope-</a:t>
            </a:r>
            <a:r>
              <a:rPr lang="en-GB" sz="1800" dirty="0" err="1">
                <a:solidFill>
                  <a:schemeClr val="tx1"/>
                </a:solidFill>
              </a:rPr>
              <a:t>Liuhe</a:t>
            </a:r>
            <a:r>
              <a:rPr lang="en-GB" sz="1800" dirty="0">
                <a:solidFill>
                  <a:schemeClr val="tx1"/>
                </a:solidFill>
              </a:rPr>
              <a:t>) dropped off due to intern re-organization</a:t>
            </a:r>
          </a:p>
          <a:p>
            <a:pPr lvl="1">
              <a:lnSpc>
                <a:spcPct val="100000"/>
              </a:lnSpc>
              <a:spcBef>
                <a:spcPts val="0"/>
              </a:spcBef>
            </a:pPr>
            <a:r>
              <a:rPr lang="en-GB" sz="1800" dirty="0">
                <a:solidFill>
                  <a:schemeClr val="tx1"/>
                </a:solidFill>
              </a:rPr>
              <a:t>5-11 Sept feasibility field trip to China, details in later slides</a:t>
            </a:r>
          </a:p>
          <a:p>
            <a:pPr lvl="1">
              <a:lnSpc>
                <a:spcPct val="100000"/>
              </a:lnSpc>
              <a:spcBef>
                <a:spcPts val="0"/>
              </a:spcBef>
            </a:pPr>
            <a:r>
              <a:rPr lang="en-GB" sz="1800" dirty="0">
                <a:solidFill>
                  <a:schemeClr val="tx1"/>
                </a:solidFill>
              </a:rPr>
              <a:t>2 Nov. midterm SMP review</a:t>
            </a:r>
          </a:p>
          <a:p>
            <a:pPr lvl="1">
              <a:lnSpc>
                <a:spcPct val="100000"/>
              </a:lnSpc>
              <a:spcBef>
                <a:spcPts val="0"/>
              </a:spcBef>
            </a:pPr>
            <a:r>
              <a:rPr lang="en-GB" sz="1800" dirty="0">
                <a:solidFill>
                  <a:schemeClr val="tx1"/>
                </a:solidFill>
              </a:rPr>
              <a:t>18 Nov. Wens Group (the biggest poultry &amp; pig production integrator in China) visited </a:t>
            </a:r>
            <a:r>
              <a:rPr lang="en-GB" sz="1800" dirty="0" err="1">
                <a:solidFill>
                  <a:schemeClr val="tx1"/>
                </a:solidFill>
              </a:rPr>
              <a:t>Vencomatic</a:t>
            </a:r>
            <a:r>
              <a:rPr lang="en-GB" sz="1800" dirty="0">
                <a:solidFill>
                  <a:schemeClr val="tx1"/>
                </a:solidFill>
              </a:rPr>
              <a:t>, potential partner for future steps</a:t>
            </a:r>
          </a:p>
          <a:p>
            <a:pPr lvl="1">
              <a:lnSpc>
                <a:spcPct val="100000"/>
              </a:lnSpc>
              <a:spcBef>
                <a:spcPts val="0"/>
              </a:spcBef>
            </a:pPr>
            <a:r>
              <a:rPr lang="en-GB" sz="1800" dirty="0">
                <a:solidFill>
                  <a:schemeClr val="tx1"/>
                </a:solidFill>
              </a:rPr>
              <a:t>13 Dec. final report</a:t>
            </a:r>
          </a:p>
          <a:p>
            <a:pPr lvl="1"/>
            <a:endParaRPr lang="en-GB" sz="1800" dirty="0">
              <a:solidFill>
                <a:schemeClr val="tx1"/>
              </a:solidFill>
            </a:endParaRPr>
          </a:p>
          <a:p>
            <a:pPr lvl="1"/>
            <a:endParaRPr lang="en-GB" sz="1800" dirty="0">
              <a:solidFill>
                <a:schemeClr val="tx1"/>
              </a:solidFill>
            </a:endParaRP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a:t>
            </a:fld>
            <a:endParaRPr lang="en-GB" dirty="0"/>
          </a:p>
        </p:txBody>
      </p:sp>
    </p:spTree>
    <p:extLst>
      <p:ext uri="{BB962C8B-B14F-4D97-AF65-F5344CB8AC3E}">
        <p14:creationId xmlns:p14="http://schemas.microsoft.com/office/powerpoint/2010/main" val="92494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413250" y="1587055"/>
            <a:ext cx="8730750" cy="4089600"/>
          </a:xfrm>
        </p:spPr>
        <p:txBody>
          <a:bodyPr/>
          <a:lstStyle/>
          <a:p>
            <a:r>
              <a:rPr lang="en-GB" sz="2400" dirty="0"/>
              <a:t>1. Meeting Walmart </a:t>
            </a:r>
            <a:r>
              <a:rPr lang="en-GB" sz="1200" dirty="0"/>
              <a:t>(with Will Watts, Director International Corporate Affairs)</a:t>
            </a:r>
          </a:p>
          <a:p>
            <a:pPr lvl="1"/>
            <a:r>
              <a:rPr lang="en-GB" sz="2000" dirty="0"/>
              <a:t>Food Safety Centre opening in October 2016</a:t>
            </a:r>
          </a:p>
          <a:p>
            <a:pPr lvl="1"/>
            <a:r>
              <a:rPr lang="en-GB" sz="2000" dirty="0"/>
              <a:t>Walmart is collaborating with </a:t>
            </a:r>
            <a:r>
              <a:rPr lang="en-GB" sz="2000" dirty="0" err="1"/>
              <a:t>Shengnong</a:t>
            </a:r>
            <a:r>
              <a:rPr lang="en-GB" sz="2000" dirty="0"/>
              <a:t> on Poultry Excellence project, can share the contacts</a:t>
            </a:r>
          </a:p>
          <a:p>
            <a:pPr lvl="1"/>
            <a:r>
              <a:rPr lang="en-GB" sz="2000" dirty="0"/>
              <a:t>Discussion on foodborne diseases</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5</a:t>
            </a:fld>
            <a:endParaRPr lang="en-GB" dirty="0"/>
          </a:p>
        </p:txBody>
      </p:sp>
      <p:sp>
        <p:nvSpPr>
          <p:cNvPr id="6"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Tree>
    <p:extLst>
      <p:ext uri="{BB962C8B-B14F-4D97-AF65-F5344CB8AC3E}">
        <p14:creationId xmlns:p14="http://schemas.microsoft.com/office/powerpoint/2010/main" val="296569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11192" y="1232079"/>
            <a:ext cx="7899840" cy="1040858"/>
          </a:xfrm>
        </p:spPr>
        <p:txBody>
          <a:bodyPr/>
          <a:lstStyle/>
          <a:p>
            <a:r>
              <a:rPr lang="en-GB" sz="2400" dirty="0"/>
              <a:t>2. Visit CAHG  </a:t>
            </a:r>
            <a:r>
              <a:rPr lang="en-GB" sz="1600" dirty="0"/>
              <a:t>largest state-owned enterprises (SOEs) in animal husbandry &amp; biggest producer of veterinary drugs and vaccines</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6</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289628401"/>
              </p:ext>
            </p:extLst>
          </p:nvPr>
        </p:nvGraphicFramePr>
        <p:xfrm>
          <a:off x="5123612" y="2718122"/>
          <a:ext cx="3831770" cy="1920240"/>
        </p:xfrm>
        <a:graphic>
          <a:graphicData uri="http://schemas.openxmlformats.org/drawingml/2006/table">
            <a:tbl>
              <a:tblPr firstRow="1" bandRow="1">
                <a:tableStyleId>{1E171933-4619-4E11-9A3F-F7608DF75F80}</a:tableStyleId>
              </a:tblPr>
              <a:tblGrid>
                <a:gridCol w="1711775">
                  <a:extLst>
                    <a:ext uri="{9D8B030D-6E8A-4147-A177-3AD203B41FA5}">
                      <a16:colId xmlns:a16="http://schemas.microsoft.com/office/drawing/2014/main" xmlns="" val="20000"/>
                    </a:ext>
                  </a:extLst>
                </a:gridCol>
                <a:gridCol w="1101162">
                  <a:extLst>
                    <a:ext uri="{9D8B030D-6E8A-4147-A177-3AD203B41FA5}">
                      <a16:colId xmlns:a16="http://schemas.microsoft.com/office/drawing/2014/main" xmlns="" val="20001"/>
                    </a:ext>
                  </a:extLst>
                </a:gridCol>
                <a:gridCol w="1018833">
                  <a:extLst>
                    <a:ext uri="{9D8B030D-6E8A-4147-A177-3AD203B41FA5}">
                      <a16:colId xmlns:a16="http://schemas.microsoft.com/office/drawing/2014/main" xmlns="" val="20002"/>
                    </a:ext>
                  </a:extLst>
                </a:gridCol>
              </a:tblGrid>
              <a:tr h="210976">
                <a:tc>
                  <a:txBody>
                    <a:bodyPr/>
                    <a:lstStyle/>
                    <a:p>
                      <a:r>
                        <a:rPr lang="en-GB" sz="1200" dirty="0"/>
                        <a:t>comparison</a:t>
                      </a:r>
                    </a:p>
                  </a:txBody>
                  <a:tcPr/>
                </a:tc>
                <a:tc>
                  <a:txBody>
                    <a:bodyPr/>
                    <a:lstStyle/>
                    <a:p>
                      <a:r>
                        <a:rPr lang="en-GB" sz="1200" dirty="0"/>
                        <a:t>NL</a:t>
                      </a:r>
                    </a:p>
                  </a:txBody>
                  <a:tcPr/>
                </a:tc>
                <a:tc>
                  <a:txBody>
                    <a:bodyPr/>
                    <a:lstStyle/>
                    <a:p>
                      <a:r>
                        <a:rPr lang="en-GB" sz="1200" dirty="0"/>
                        <a:t>CN</a:t>
                      </a:r>
                    </a:p>
                  </a:txBody>
                  <a:tcPr/>
                </a:tc>
                <a:extLst>
                  <a:ext uri="{0D108BD9-81ED-4DB2-BD59-A6C34878D82A}">
                    <a16:rowId xmlns:a16="http://schemas.microsoft.com/office/drawing/2014/main" xmlns="" val="10000"/>
                  </a:ext>
                </a:extLst>
              </a:tr>
              <a:tr h="210976">
                <a:tc>
                  <a:txBody>
                    <a:bodyPr/>
                    <a:lstStyle/>
                    <a:p>
                      <a:r>
                        <a:rPr lang="en-GB" sz="1200" dirty="0"/>
                        <a:t>FCR</a:t>
                      </a:r>
                    </a:p>
                  </a:txBody>
                  <a:tcPr/>
                </a:tc>
                <a:tc>
                  <a:txBody>
                    <a:bodyPr/>
                    <a:lstStyle/>
                    <a:p>
                      <a:r>
                        <a:rPr lang="en-GB" sz="1200" dirty="0"/>
                        <a:t>1.56</a:t>
                      </a:r>
                    </a:p>
                  </a:txBody>
                  <a:tcPr/>
                </a:tc>
                <a:tc>
                  <a:txBody>
                    <a:bodyPr/>
                    <a:lstStyle/>
                    <a:p>
                      <a:r>
                        <a:rPr lang="en-GB" sz="1200" dirty="0"/>
                        <a:t>&lt;2</a:t>
                      </a:r>
                    </a:p>
                  </a:txBody>
                  <a:tcPr/>
                </a:tc>
                <a:extLst>
                  <a:ext uri="{0D108BD9-81ED-4DB2-BD59-A6C34878D82A}">
                    <a16:rowId xmlns:a16="http://schemas.microsoft.com/office/drawing/2014/main" xmlns="" val="10001"/>
                  </a:ext>
                </a:extLst>
              </a:tr>
              <a:tr h="210976">
                <a:tc>
                  <a:txBody>
                    <a:bodyPr/>
                    <a:lstStyle/>
                    <a:p>
                      <a:r>
                        <a:rPr lang="en-GB" sz="1200" dirty="0"/>
                        <a:t>Chick/m</a:t>
                      </a:r>
                      <a:r>
                        <a:rPr lang="en-GB" sz="1200" baseline="30000" dirty="0"/>
                        <a:t>2</a:t>
                      </a:r>
                    </a:p>
                  </a:txBody>
                  <a:tcPr/>
                </a:tc>
                <a:tc>
                  <a:txBody>
                    <a:bodyPr/>
                    <a:lstStyle/>
                    <a:p>
                      <a:r>
                        <a:rPr lang="en-GB" sz="1200" dirty="0"/>
                        <a:t>24</a:t>
                      </a:r>
                    </a:p>
                  </a:txBody>
                  <a:tcPr/>
                </a:tc>
                <a:tc>
                  <a:txBody>
                    <a:bodyPr/>
                    <a:lstStyle/>
                    <a:p>
                      <a:r>
                        <a:rPr lang="en-GB" sz="1200" dirty="0"/>
                        <a:t>&lt;20</a:t>
                      </a:r>
                    </a:p>
                  </a:txBody>
                  <a:tcPr/>
                </a:tc>
                <a:extLst>
                  <a:ext uri="{0D108BD9-81ED-4DB2-BD59-A6C34878D82A}">
                    <a16:rowId xmlns:a16="http://schemas.microsoft.com/office/drawing/2014/main" xmlns="" val="10002"/>
                  </a:ext>
                </a:extLst>
              </a:tr>
              <a:tr h="210976">
                <a:tc>
                  <a:txBody>
                    <a:bodyPr/>
                    <a:lstStyle/>
                    <a:p>
                      <a:r>
                        <a:rPr lang="en-GB" sz="1200" dirty="0"/>
                        <a:t>Costs</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xmlns="" val="10003"/>
                  </a:ext>
                </a:extLst>
              </a:tr>
              <a:tr h="210976">
                <a:tc>
                  <a:txBody>
                    <a:bodyPr/>
                    <a:lstStyle/>
                    <a:p>
                      <a:pPr algn="r"/>
                      <a:r>
                        <a:rPr lang="en-GB" sz="1200" dirty="0"/>
                        <a:t>Raw building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260€/m</a:t>
                      </a:r>
                      <a:r>
                        <a:rPr lang="en-GB" sz="1200" baseline="30000" dirty="0"/>
                        <a:t>2</a:t>
                      </a:r>
                    </a:p>
                  </a:txBody>
                  <a:tcPr/>
                </a:tc>
                <a:tc>
                  <a:txBody>
                    <a:bodyPr/>
                    <a:lstStyle/>
                    <a:p>
                      <a:endParaRPr lang="en-GB" sz="1200" dirty="0"/>
                    </a:p>
                  </a:txBody>
                  <a:tcPr/>
                </a:tc>
                <a:extLst>
                  <a:ext uri="{0D108BD9-81ED-4DB2-BD59-A6C34878D82A}">
                    <a16:rowId xmlns:a16="http://schemas.microsoft.com/office/drawing/2014/main" xmlns="" val="10004"/>
                  </a:ext>
                </a:extLst>
              </a:tr>
              <a:tr h="210976">
                <a:tc>
                  <a:txBody>
                    <a:bodyPr/>
                    <a:lstStyle/>
                    <a:p>
                      <a:pPr algn="r"/>
                      <a:r>
                        <a:rPr lang="en-GB" sz="1200" dirty="0"/>
                        <a:t>Building stall</a:t>
                      </a:r>
                    </a:p>
                  </a:txBody>
                  <a:tcPr/>
                </a:tc>
                <a:tc>
                  <a:txBody>
                    <a:bodyPr/>
                    <a:lstStyle/>
                    <a:p>
                      <a:r>
                        <a:rPr lang="en-GB" sz="1200" dirty="0"/>
                        <a:t>15€/h</a:t>
                      </a:r>
                    </a:p>
                  </a:txBody>
                  <a:tcPr/>
                </a:tc>
                <a:tc>
                  <a:txBody>
                    <a:bodyPr/>
                    <a:lstStyle/>
                    <a:p>
                      <a:endParaRPr lang="en-GB" sz="1200" dirty="0"/>
                    </a:p>
                  </a:txBody>
                  <a:tcPr/>
                </a:tc>
                <a:extLst>
                  <a:ext uri="{0D108BD9-81ED-4DB2-BD59-A6C34878D82A}">
                    <a16:rowId xmlns:a16="http://schemas.microsoft.com/office/drawing/2014/main" xmlns="" val="10005"/>
                  </a:ext>
                </a:extLst>
              </a:tr>
              <a:tr h="210976">
                <a:tc>
                  <a:txBody>
                    <a:bodyPr/>
                    <a:lstStyle/>
                    <a:p>
                      <a:pPr algn="r"/>
                      <a:r>
                        <a:rPr lang="en-GB" sz="1200" dirty="0"/>
                        <a:t>electrician</a:t>
                      </a:r>
                    </a:p>
                  </a:txBody>
                  <a:tcPr/>
                </a:tc>
                <a:tc>
                  <a:txBody>
                    <a:bodyPr/>
                    <a:lstStyle/>
                    <a:p>
                      <a:r>
                        <a:rPr lang="en-GB" sz="1200" dirty="0"/>
                        <a:t>40€/h</a:t>
                      </a:r>
                    </a:p>
                  </a:txBody>
                  <a:tcPr/>
                </a:tc>
                <a:tc>
                  <a:txBody>
                    <a:bodyPr/>
                    <a:lstStyle/>
                    <a:p>
                      <a:endParaRPr lang="en-GB" sz="1200" dirty="0"/>
                    </a:p>
                  </a:txBody>
                  <a:tcPr/>
                </a:tc>
                <a:extLst>
                  <a:ext uri="{0D108BD9-81ED-4DB2-BD59-A6C34878D82A}">
                    <a16:rowId xmlns:a16="http://schemas.microsoft.com/office/drawing/2014/main" xmlns="" val="10006"/>
                  </a:ext>
                </a:extLst>
              </a:tr>
            </a:tbl>
          </a:graphicData>
        </a:graphic>
      </p:graphicFrame>
      <p:sp>
        <p:nvSpPr>
          <p:cNvPr id="6" name="Tijdelijke aanduiding voor tekst 4"/>
          <p:cNvSpPr txBox="1">
            <a:spLocks/>
          </p:cNvSpPr>
          <p:nvPr/>
        </p:nvSpPr>
        <p:spPr bwMode="auto">
          <a:xfrm>
            <a:off x="318288" y="3367938"/>
            <a:ext cx="4925863" cy="279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GB" sz="2000" dirty="0"/>
              <a:t>Discussion points</a:t>
            </a:r>
            <a:endParaRPr lang="en-GB" sz="1600" dirty="0"/>
          </a:p>
          <a:p>
            <a:pPr>
              <a:spcBef>
                <a:spcPts val="0"/>
              </a:spcBef>
              <a:buFont typeface="Arial" panose="020B0604020202020204" pitchFamily="34" charset="0"/>
              <a:buChar char="•"/>
            </a:pPr>
            <a:r>
              <a:rPr lang="en-GB" sz="1600" dirty="0"/>
              <a:t>Can collaborate with CAHG enterprise-college alliance (&gt;60 members) to promote advanced NL knowledge &amp; technology</a:t>
            </a:r>
          </a:p>
          <a:p>
            <a:pPr marL="0" indent="0">
              <a:spcBef>
                <a:spcPts val="0"/>
              </a:spcBef>
              <a:buFont typeface="Wingdings" pitchFamily="2" charset="2"/>
              <a:buNone/>
            </a:pPr>
            <a:endParaRPr lang="en-GB" sz="2000" dirty="0"/>
          </a:p>
          <a:p>
            <a:pPr lvl="1">
              <a:spcBef>
                <a:spcPts val="0"/>
              </a:spcBef>
            </a:pPr>
            <a:endParaRPr lang="en-GB" sz="20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15" y="2050538"/>
            <a:ext cx="5948363"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jdelijke aanduiding voor tekst 4"/>
          <p:cNvSpPr txBox="1">
            <a:spLocks/>
          </p:cNvSpPr>
          <p:nvPr/>
        </p:nvSpPr>
        <p:spPr bwMode="auto">
          <a:xfrm>
            <a:off x="318288" y="4763438"/>
            <a:ext cx="8572574" cy="123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GB" sz="1600" dirty="0"/>
              <a:t>Recommend to visit Jiangsu </a:t>
            </a:r>
            <a:r>
              <a:rPr lang="en-GB" sz="1600" dirty="0" err="1"/>
              <a:t>Agri</a:t>
            </a:r>
            <a:r>
              <a:rPr lang="en-GB" sz="1600" dirty="0"/>
              <a:t>-Livestock College (a member of CAHG enterprise-college alliance), where Vice-President WANG Yang visited before and appointed it to be the national-level demo site for </a:t>
            </a:r>
            <a:r>
              <a:rPr lang="en-GB" sz="1600" dirty="0" err="1"/>
              <a:t>agri</a:t>
            </a:r>
            <a:r>
              <a:rPr lang="en-GB" sz="1600" dirty="0"/>
              <a:t>-livestock integration system</a:t>
            </a:r>
          </a:p>
          <a:p>
            <a:pPr marL="0" indent="0">
              <a:spcBef>
                <a:spcPts val="0"/>
              </a:spcBef>
              <a:buFont typeface="Wingdings" pitchFamily="2" charset="2"/>
              <a:buNone/>
            </a:pPr>
            <a:endParaRPr lang="en-GB" sz="2000" dirty="0"/>
          </a:p>
          <a:p>
            <a:pPr lvl="1">
              <a:spcBef>
                <a:spcPts val="0"/>
              </a:spcBef>
            </a:pPr>
            <a:endParaRPr lang="en-GB" sz="2000" dirty="0"/>
          </a:p>
        </p:txBody>
      </p:sp>
      <p:sp>
        <p:nvSpPr>
          <p:cNvPr id="11"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Tree>
    <p:extLst>
      <p:ext uri="{BB962C8B-B14F-4D97-AF65-F5344CB8AC3E}">
        <p14:creationId xmlns:p14="http://schemas.microsoft.com/office/powerpoint/2010/main" val="236701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7</a:t>
            </a:fld>
            <a:endParaRPr lang="en-GB" dirty="0"/>
          </a:p>
        </p:txBody>
      </p:sp>
      <p:pic>
        <p:nvPicPr>
          <p:cNvPr id="5122" name="Picture 2" descr="D:\Personal\pictures\fromHuaweiPhone\IMG_20160908_1043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93" y="1921200"/>
            <a:ext cx="8451668" cy="476442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
        <p:nvSpPr>
          <p:cNvPr id="9" name="Tijdelijke aanduiding voor tekst 4"/>
          <p:cNvSpPr txBox="1">
            <a:spLocks/>
          </p:cNvSpPr>
          <p:nvPr/>
        </p:nvSpPr>
        <p:spPr>
          <a:xfrm>
            <a:off x="524701" y="1153702"/>
            <a:ext cx="7899840" cy="520429"/>
          </a:xfrm>
          <a:prstGeom prst="rect">
            <a:avLst/>
          </a:prstGeom>
          <a:noFill/>
        </p:spPr>
        <p:txBody>
          <a:bodyPr wrap="square" tIns="0" rIns="36000" bIns="0" rtlCol="0">
            <a:noAutofit/>
          </a:bodyPr>
          <a:lstStyle>
            <a:defPPr>
              <a:defRPr lang="nl-NL"/>
            </a:defPPr>
            <a:lvl1pPr algn="l" rtl="0" fontAlgn="base">
              <a:spcBef>
                <a:spcPct val="0"/>
              </a:spcBef>
              <a:spcAft>
                <a:spcPct val="0"/>
              </a:spcAft>
              <a:defRPr lang="nl-NL" sz="900" kern="1200" smtClean="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GB" sz="2400" dirty="0"/>
              <a:t>2. Visit CAHG</a:t>
            </a:r>
            <a:endParaRPr lang="en-GB" sz="1200" dirty="0"/>
          </a:p>
        </p:txBody>
      </p:sp>
    </p:spTree>
    <p:extLst>
      <p:ext uri="{BB962C8B-B14F-4D97-AF65-F5344CB8AC3E}">
        <p14:creationId xmlns:p14="http://schemas.microsoft.com/office/powerpoint/2010/main" val="231062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329761" y="1299671"/>
            <a:ext cx="8683610" cy="4089600"/>
          </a:xfrm>
        </p:spPr>
        <p:txBody>
          <a:bodyPr/>
          <a:lstStyle/>
          <a:p>
            <a:r>
              <a:rPr lang="en-GB" sz="2400" dirty="0"/>
              <a:t>3. Visit CAAS </a:t>
            </a:r>
            <a:r>
              <a:rPr lang="en-GB" sz="1200" dirty="0"/>
              <a:t>with </a:t>
            </a:r>
            <a:r>
              <a:rPr lang="en-GB" sz="1200" dirty="0" err="1"/>
              <a:t>Dr.</a:t>
            </a:r>
            <a:r>
              <a:rPr lang="en-GB" sz="1200" dirty="0"/>
              <a:t> WU </a:t>
            </a:r>
            <a:r>
              <a:rPr lang="en-GB" sz="1200" dirty="0" err="1"/>
              <a:t>Shugeng</a:t>
            </a:r>
            <a:r>
              <a:rPr lang="en-GB" sz="1200" dirty="0"/>
              <a:t>,  Feed Research Institute </a:t>
            </a:r>
            <a:r>
              <a:rPr lang="en-GB" sz="2000" dirty="0"/>
              <a:t>		</a:t>
            </a:r>
          </a:p>
          <a:p>
            <a:pPr>
              <a:lnSpc>
                <a:spcPct val="100000"/>
              </a:lnSpc>
              <a:spcBef>
                <a:spcPts val="600"/>
              </a:spcBef>
              <a:buFont typeface="Arial" panose="020B0604020202020204" pitchFamily="34" charset="0"/>
              <a:buChar char="•"/>
            </a:pPr>
            <a:r>
              <a:rPr lang="en-GB" sz="1600" dirty="0"/>
              <a:t>What’s needed to bring new tech to China?</a:t>
            </a:r>
          </a:p>
          <a:p>
            <a:pPr lvl="1">
              <a:lnSpc>
                <a:spcPct val="100000"/>
              </a:lnSpc>
              <a:spcBef>
                <a:spcPts val="600"/>
              </a:spcBef>
              <a:buFont typeface="Arial" panose="020B0604020202020204" pitchFamily="34" charset="0"/>
              <a:buChar char="•"/>
            </a:pPr>
            <a:r>
              <a:rPr lang="en-GB" sz="1600" dirty="0"/>
              <a:t>Equipment/facilities for large-scale safety production	</a:t>
            </a:r>
          </a:p>
          <a:p>
            <a:pPr lvl="1">
              <a:lnSpc>
                <a:spcPct val="100000"/>
              </a:lnSpc>
              <a:spcBef>
                <a:spcPts val="600"/>
              </a:spcBef>
              <a:buFont typeface="Arial" panose="020B0604020202020204" pitchFamily="34" charset="0"/>
              <a:buChar char="•"/>
            </a:pPr>
            <a:r>
              <a:rPr lang="en-GB" sz="1600" dirty="0"/>
              <a:t>Increased food safety, reduced antibiotics use</a:t>
            </a:r>
          </a:p>
          <a:p>
            <a:pPr lvl="1">
              <a:lnSpc>
                <a:spcPct val="100000"/>
              </a:lnSpc>
              <a:spcBef>
                <a:spcPts val="600"/>
              </a:spcBef>
              <a:buFont typeface="Arial" panose="020B0604020202020204" pitchFamily="34" charset="0"/>
              <a:buChar char="•"/>
            </a:pPr>
            <a:r>
              <a:rPr lang="en-GB" sz="1600" dirty="0"/>
              <a:t>Reduced environment problems and increased biosecurity</a:t>
            </a:r>
          </a:p>
          <a:p>
            <a:pPr>
              <a:lnSpc>
                <a:spcPct val="100000"/>
              </a:lnSpc>
              <a:spcBef>
                <a:spcPts val="600"/>
              </a:spcBef>
              <a:buFont typeface="Arial" panose="020B0604020202020204" pitchFamily="34" charset="0"/>
              <a:buChar char="•"/>
            </a:pPr>
            <a:r>
              <a:rPr lang="en-GB" sz="1600" dirty="0"/>
              <a:t>Patio system could be adopted in China:</a:t>
            </a:r>
          </a:p>
          <a:p>
            <a:pPr lvl="1">
              <a:lnSpc>
                <a:spcPct val="100000"/>
              </a:lnSpc>
              <a:spcBef>
                <a:spcPts val="600"/>
              </a:spcBef>
              <a:buFont typeface="Arial" panose="020B0604020202020204" pitchFamily="34" charset="0"/>
              <a:buChar char="•"/>
            </a:pPr>
            <a:r>
              <a:rPr lang="en-GB" sz="1600" dirty="0"/>
              <a:t>Local government wanted such system with so many good features, could apply for local government funding support</a:t>
            </a:r>
          </a:p>
          <a:p>
            <a:pPr lvl="1">
              <a:lnSpc>
                <a:spcPct val="100000"/>
              </a:lnSpc>
              <a:spcBef>
                <a:spcPts val="600"/>
              </a:spcBef>
              <a:buFont typeface="Arial" panose="020B0604020202020204" pitchFamily="34" charset="0"/>
              <a:buChar char="•"/>
            </a:pPr>
            <a:r>
              <a:rPr lang="en-GB" sz="1600" dirty="0"/>
              <a:t>Local farmers wanted</a:t>
            </a:r>
          </a:p>
          <a:p>
            <a:pPr lvl="1">
              <a:lnSpc>
                <a:spcPct val="100000"/>
              </a:lnSpc>
              <a:spcBef>
                <a:spcPts val="600"/>
              </a:spcBef>
              <a:buFont typeface="Arial" panose="020B0604020202020204" pitchFamily="34" charset="0"/>
              <a:buChar char="•"/>
            </a:pPr>
            <a:r>
              <a:rPr lang="en-GB" sz="1600" dirty="0"/>
              <a:t>Need to have quality managers at the client company</a:t>
            </a:r>
          </a:p>
          <a:p>
            <a:pPr>
              <a:lnSpc>
                <a:spcPct val="100000"/>
              </a:lnSpc>
              <a:spcBef>
                <a:spcPts val="600"/>
              </a:spcBef>
              <a:buFont typeface="Arial" panose="020B0604020202020204" pitchFamily="34" charset="0"/>
              <a:buChar char="•"/>
            </a:pPr>
            <a:r>
              <a:rPr lang="en-GB" sz="1600" dirty="0"/>
              <a:t>The broiler expert in CAAS is </a:t>
            </a:r>
            <a:r>
              <a:rPr lang="en-GB" sz="1600" dirty="0" err="1"/>
              <a:t>Dr.</a:t>
            </a:r>
            <a:r>
              <a:rPr lang="en-GB" sz="1600" dirty="0"/>
              <a:t> WEN Jie (</a:t>
            </a:r>
            <a:r>
              <a:rPr lang="en-GB" sz="1600" dirty="0">
                <a:hlinkClick r:id="rId2"/>
              </a:rPr>
              <a:t>wenjie@caas.cn</a:t>
            </a:r>
            <a:r>
              <a:rPr lang="en-GB" sz="1600" dirty="0"/>
              <a:t>) , vice-director of livestock institute of CAAS</a:t>
            </a:r>
          </a:p>
          <a:p>
            <a:r>
              <a:rPr lang="en-GB" sz="2000" dirty="0"/>
              <a:t>WPC highlights &amp; opportunities</a:t>
            </a:r>
          </a:p>
          <a:p>
            <a:pPr lvl="1">
              <a:lnSpc>
                <a:spcPct val="100000"/>
              </a:lnSpc>
              <a:spcBef>
                <a:spcPts val="0"/>
              </a:spcBef>
            </a:pPr>
            <a:r>
              <a:rPr lang="en-GB" sz="1600" dirty="0"/>
              <a:t>No antibiotics</a:t>
            </a:r>
          </a:p>
          <a:p>
            <a:pPr lvl="1">
              <a:lnSpc>
                <a:spcPct val="100000"/>
              </a:lnSpc>
              <a:spcBef>
                <a:spcPts val="0"/>
              </a:spcBef>
            </a:pPr>
            <a:r>
              <a:rPr lang="en-GB" sz="1600" dirty="0"/>
              <a:t>On-farm hatching (in CN, Wens Group &amp; CP group have such tech)</a:t>
            </a:r>
          </a:p>
          <a:p>
            <a:pPr lvl="1">
              <a:lnSpc>
                <a:spcPct val="100000"/>
              </a:lnSpc>
              <a:spcBef>
                <a:spcPts val="0"/>
              </a:spcBef>
            </a:pPr>
            <a:r>
              <a:rPr lang="en-GB" sz="1600" dirty="0"/>
              <a:t>Around 10 big stakeholders in poultry sector</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8</a:t>
            </a:fld>
            <a:endParaRPr lang="en-GB" dirty="0"/>
          </a:p>
        </p:txBody>
      </p:sp>
      <p:sp>
        <p:nvSpPr>
          <p:cNvPr id="6"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spTree>
    <p:extLst>
      <p:ext uri="{BB962C8B-B14F-4D97-AF65-F5344CB8AC3E}">
        <p14:creationId xmlns:p14="http://schemas.microsoft.com/office/powerpoint/2010/main" val="296569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159942" y="1021838"/>
            <a:ext cx="4294490" cy="2034871"/>
          </a:xfrm>
        </p:spPr>
        <p:txBody>
          <a:bodyPr/>
          <a:lstStyle/>
          <a:p>
            <a:r>
              <a:rPr lang="en-GB" sz="2400" dirty="0"/>
              <a:t>3. Visit CAAS</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pPr marL="252413" lvl="1" indent="-252413">
              <a:spcBef>
                <a:spcPts val="1200"/>
              </a:spcBef>
              <a:buSzPct val="140000"/>
              <a:buFont typeface="Wingdings" pitchFamily="2" charset="2"/>
              <a:buChar char="§"/>
            </a:pPr>
            <a:endParaRPr lang="en-GB" sz="2000" dirty="0"/>
          </a:p>
          <a:p>
            <a:pPr marL="252413" lvl="1" indent="-252413">
              <a:spcBef>
                <a:spcPts val="1200"/>
              </a:spcBef>
              <a:buSzPct val="140000"/>
              <a:buFont typeface="Wingdings" pitchFamily="2" charset="2"/>
              <a:buChar char="§"/>
            </a:pPr>
            <a:r>
              <a:rPr lang="en-GB" sz="2000" dirty="0"/>
              <a:t>Recommended to collaborate with Wens Group</a:t>
            </a: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9</a:t>
            </a:fld>
            <a:endParaRPr lang="en-GB" dirty="0"/>
          </a:p>
        </p:txBody>
      </p:sp>
      <p:sp>
        <p:nvSpPr>
          <p:cNvPr id="7" name="Title 1"/>
          <p:cNvSpPr txBox="1">
            <a:spLocks/>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Project feasibility study field trip</a:t>
            </a:r>
          </a:p>
        </p:txBody>
      </p:sp>
      <p:graphicFrame>
        <p:nvGraphicFramePr>
          <p:cNvPr id="6" name="Table 5"/>
          <p:cNvGraphicFramePr>
            <a:graphicFrameLocks noGrp="1"/>
          </p:cNvGraphicFramePr>
          <p:nvPr>
            <p:extLst>
              <p:ext uri="{D42A27DB-BD31-4B8C-83A1-F6EECF244321}">
                <p14:modId xmlns:p14="http://schemas.microsoft.com/office/powerpoint/2010/main" val="1890674143"/>
              </p:ext>
            </p:extLst>
          </p:nvPr>
        </p:nvGraphicFramePr>
        <p:xfrm>
          <a:off x="143692" y="1376117"/>
          <a:ext cx="6483530" cy="3544657"/>
        </p:xfrm>
        <a:graphic>
          <a:graphicData uri="http://schemas.openxmlformats.org/drawingml/2006/table">
            <a:tbl>
              <a:tblPr firstRow="1" bandRow="1">
                <a:tableStyleId>{1E171933-4619-4E11-9A3F-F7608DF75F80}</a:tableStyleId>
              </a:tblPr>
              <a:tblGrid>
                <a:gridCol w="3283130">
                  <a:extLst>
                    <a:ext uri="{9D8B030D-6E8A-4147-A177-3AD203B41FA5}">
                      <a16:colId xmlns:a16="http://schemas.microsoft.com/office/drawing/2014/main" xmlns="" val="20000"/>
                    </a:ext>
                  </a:extLst>
                </a:gridCol>
                <a:gridCol w="1254034">
                  <a:extLst>
                    <a:ext uri="{9D8B030D-6E8A-4147-A177-3AD203B41FA5}">
                      <a16:colId xmlns:a16="http://schemas.microsoft.com/office/drawing/2014/main" xmlns="" val="20001"/>
                    </a:ext>
                  </a:extLst>
                </a:gridCol>
                <a:gridCol w="1946366">
                  <a:extLst>
                    <a:ext uri="{9D8B030D-6E8A-4147-A177-3AD203B41FA5}">
                      <a16:colId xmlns:a16="http://schemas.microsoft.com/office/drawing/2014/main" xmlns="" val="20002"/>
                    </a:ext>
                  </a:extLst>
                </a:gridCol>
              </a:tblGrid>
              <a:tr h="0">
                <a:tc>
                  <a:txBody>
                    <a:bodyPr/>
                    <a:lstStyle/>
                    <a:p>
                      <a:endParaRPr lang="en-GB" sz="1200" dirty="0"/>
                    </a:p>
                  </a:txBody>
                  <a:tcPr/>
                </a:tc>
                <a:tc>
                  <a:txBody>
                    <a:bodyPr/>
                    <a:lstStyle/>
                    <a:p>
                      <a:r>
                        <a:rPr lang="en-GB" sz="1200" dirty="0"/>
                        <a:t>CN</a:t>
                      </a:r>
                    </a:p>
                  </a:txBody>
                  <a:tcPr/>
                </a:tc>
                <a:tc>
                  <a:txBody>
                    <a:bodyPr/>
                    <a:lstStyle/>
                    <a:p>
                      <a:r>
                        <a:rPr lang="en-GB" sz="1200" dirty="0"/>
                        <a:t>remarks</a:t>
                      </a:r>
                    </a:p>
                  </a:txBody>
                  <a:tcPr/>
                </a:tc>
                <a:extLst>
                  <a:ext uri="{0D108BD9-81ED-4DB2-BD59-A6C34878D82A}">
                    <a16:rowId xmlns:a16="http://schemas.microsoft.com/office/drawing/2014/main" xmlns="" val="10000"/>
                  </a:ext>
                </a:extLst>
              </a:tr>
              <a:tr h="276242">
                <a:tc>
                  <a:txBody>
                    <a:bodyPr/>
                    <a:lstStyle/>
                    <a:p>
                      <a:r>
                        <a:rPr lang="en-GB" sz="1200" dirty="0"/>
                        <a:t>Rejection rate</a:t>
                      </a:r>
                    </a:p>
                  </a:txBody>
                  <a:tcPr/>
                </a:tc>
                <a:tc>
                  <a:txBody>
                    <a:bodyPr/>
                    <a:lstStyle/>
                    <a:p>
                      <a:r>
                        <a:rPr lang="en-GB" sz="1200" dirty="0"/>
                        <a:t>1%</a:t>
                      </a:r>
                    </a:p>
                  </a:txBody>
                  <a:tcPr/>
                </a:tc>
                <a:tc>
                  <a:txBody>
                    <a:bodyPr/>
                    <a:lstStyle/>
                    <a:p>
                      <a:endParaRPr lang="en-GB" sz="1200" dirty="0"/>
                    </a:p>
                  </a:txBody>
                  <a:tcPr/>
                </a:tc>
                <a:extLst>
                  <a:ext uri="{0D108BD9-81ED-4DB2-BD59-A6C34878D82A}">
                    <a16:rowId xmlns:a16="http://schemas.microsoft.com/office/drawing/2014/main" xmlns="" val="10001"/>
                  </a:ext>
                </a:extLst>
              </a:tr>
              <a:tr h="276242">
                <a:tc>
                  <a:txBody>
                    <a:bodyPr/>
                    <a:lstStyle/>
                    <a:p>
                      <a:r>
                        <a:rPr lang="en-GB" sz="1200" dirty="0"/>
                        <a:t>PI (production</a:t>
                      </a:r>
                      <a:r>
                        <a:rPr lang="en-GB" sz="1200" baseline="0" dirty="0"/>
                        <a:t> index)</a:t>
                      </a:r>
                      <a:endParaRPr lang="en-GB" sz="1200" dirty="0"/>
                    </a:p>
                  </a:txBody>
                  <a:tcPr/>
                </a:tc>
                <a:tc>
                  <a:txBody>
                    <a:bodyPr/>
                    <a:lstStyle/>
                    <a:p>
                      <a:r>
                        <a:rPr lang="en-GB" sz="1200" dirty="0"/>
                        <a:t>&lt;355</a:t>
                      </a:r>
                    </a:p>
                  </a:txBody>
                  <a:tcPr/>
                </a:tc>
                <a:tc>
                  <a:txBody>
                    <a:bodyPr/>
                    <a:lstStyle/>
                    <a:p>
                      <a:endParaRPr lang="en-GB" sz="1200" dirty="0"/>
                    </a:p>
                  </a:txBody>
                  <a:tcPr/>
                </a:tc>
                <a:extLst>
                  <a:ext uri="{0D108BD9-81ED-4DB2-BD59-A6C34878D82A}">
                    <a16:rowId xmlns:a16="http://schemas.microsoft.com/office/drawing/2014/main" xmlns="" val="10002"/>
                  </a:ext>
                </a:extLst>
              </a:tr>
              <a:tr h="306600">
                <a:tc>
                  <a:txBody>
                    <a:bodyPr/>
                    <a:lstStyle/>
                    <a:p>
                      <a:r>
                        <a:rPr lang="en-GB" sz="1200" dirty="0"/>
                        <a:t>Days for meat</a:t>
                      </a:r>
                    </a:p>
                  </a:txBody>
                  <a:tcPr/>
                </a:tc>
                <a:tc>
                  <a:txBody>
                    <a:bodyPr/>
                    <a:lstStyle/>
                    <a:p>
                      <a:r>
                        <a:rPr lang="en-GB" sz="1200" dirty="0"/>
                        <a:t>55 days</a:t>
                      </a:r>
                    </a:p>
                  </a:txBody>
                  <a:tcPr/>
                </a:tc>
                <a:tc>
                  <a:txBody>
                    <a:bodyPr/>
                    <a:lstStyle/>
                    <a:p>
                      <a:r>
                        <a:rPr lang="en-GB" sz="1200" dirty="0"/>
                        <a:t>KFC: 35 days to</a:t>
                      </a:r>
                      <a:r>
                        <a:rPr lang="en-GB" sz="1200" baseline="0" dirty="0"/>
                        <a:t> 2.2kg</a:t>
                      </a:r>
                      <a:endParaRPr lang="en-GB" sz="1200" dirty="0"/>
                    </a:p>
                  </a:txBody>
                  <a:tcPr/>
                </a:tc>
                <a:extLst>
                  <a:ext uri="{0D108BD9-81ED-4DB2-BD59-A6C34878D82A}">
                    <a16:rowId xmlns:a16="http://schemas.microsoft.com/office/drawing/2014/main" xmlns="" val="10003"/>
                  </a:ext>
                </a:extLst>
              </a:tr>
              <a:tr h="276242">
                <a:tc>
                  <a:txBody>
                    <a:bodyPr/>
                    <a:lstStyle/>
                    <a:p>
                      <a:r>
                        <a:rPr lang="en-GB" sz="1200" dirty="0"/>
                        <a:t>FCR</a:t>
                      </a:r>
                    </a:p>
                  </a:txBody>
                  <a:tcPr/>
                </a:tc>
                <a:tc>
                  <a:txBody>
                    <a:bodyPr/>
                    <a:lstStyle/>
                    <a:p>
                      <a:r>
                        <a:rPr lang="en-GB" sz="1200" dirty="0"/>
                        <a:t>1.7</a:t>
                      </a:r>
                    </a:p>
                  </a:txBody>
                  <a:tcPr/>
                </a:tc>
                <a:tc>
                  <a:txBody>
                    <a:bodyPr/>
                    <a:lstStyle/>
                    <a:p>
                      <a:endParaRPr lang="en-GB" sz="1200" dirty="0"/>
                    </a:p>
                  </a:txBody>
                  <a:tcPr/>
                </a:tc>
                <a:extLst>
                  <a:ext uri="{0D108BD9-81ED-4DB2-BD59-A6C34878D82A}">
                    <a16:rowId xmlns:a16="http://schemas.microsoft.com/office/drawing/2014/main" xmlns="" val="10004"/>
                  </a:ext>
                </a:extLst>
              </a:tr>
              <a:tr h="276242">
                <a:tc>
                  <a:txBody>
                    <a:bodyPr/>
                    <a:lstStyle/>
                    <a:p>
                      <a:r>
                        <a:rPr lang="en-GB" sz="1200" dirty="0"/>
                        <a:t>Max. kg/m</a:t>
                      </a:r>
                      <a:r>
                        <a:rPr lang="en-GB" sz="1200" baseline="30000" dirty="0"/>
                        <a:t>2</a:t>
                      </a:r>
                    </a:p>
                  </a:txBody>
                  <a:tcPr/>
                </a:tc>
                <a:tc>
                  <a:txBody>
                    <a:bodyPr/>
                    <a:lstStyle/>
                    <a:p>
                      <a:r>
                        <a:rPr lang="en-GB" sz="1200" dirty="0"/>
                        <a:t>30-40</a:t>
                      </a:r>
                    </a:p>
                  </a:txBody>
                  <a:tcPr/>
                </a:tc>
                <a:tc>
                  <a:txBody>
                    <a:bodyPr/>
                    <a:lstStyle/>
                    <a:p>
                      <a:endParaRPr lang="en-GB" sz="1200" dirty="0"/>
                    </a:p>
                  </a:txBody>
                  <a:tcPr/>
                </a:tc>
                <a:extLst>
                  <a:ext uri="{0D108BD9-81ED-4DB2-BD59-A6C34878D82A}">
                    <a16:rowId xmlns:a16="http://schemas.microsoft.com/office/drawing/2014/main" xmlns="" val="10005"/>
                  </a:ext>
                </a:extLst>
              </a:tr>
              <a:tr h="460403">
                <a:tc>
                  <a:txBody>
                    <a:bodyPr/>
                    <a:lstStyle/>
                    <a:p>
                      <a:r>
                        <a:rPr lang="en-GB" sz="1200" dirty="0"/>
                        <a:t>Chicks/m</a:t>
                      </a:r>
                      <a:r>
                        <a:rPr lang="en-GB" sz="1200" baseline="30000" dirty="0"/>
                        <a:t>2</a:t>
                      </a:r>
                      <a:endParaRPr lang="en-GB" sz="1200" dirty="0"/>
                    </a:p>
                  </a:txBody>
                  <a:tcPr/>
                </a:tc>
                <a:tc>
                  <a:txBody>
                    <a:bodyPr/>
                    <a:lstStyle/>
                    <a:p>
                      <a:r>
                        <a:rPr lang="en-GB" sz="1200" dirty="0"/>
                        <a:t>15 </a:t>
                      </a:r>
                    </a:p>
                  </a:txBody>
                  <a:tcPr/>
                </a:tc>
                <a:tc>
                  <a:txBody>
                    <a:bodyPr/>
                    <a:lstStyle/>
                    <a:p>
                      <a:r>
                        <a:rPr lang="en-GB" sz="1200" dirty="0"/>
                        <a:t>2.5kg (</a:t>
                      </a:r>
                      <a:r>
                        <a:rPr lang="en-GB" sz="1200" dirty="0" err="1"/>
                        <a:t>eg</a:t>
                      </a:r>
                      <a:r>
                        <a:rPr lang="en-GB" sz="1200" dirty="0"/>
                        <a:t>. 40kg/m</a:t>
                      </a:r>
                      <a:r>
                        <a:rPr lang="en-GB" sz="1200" baseline="30000" dirty="0"/>
                        <a:t>2</a:t>
                      </a:r>
                      <a:r>
                        <a:rPr lang="en-GB" sz="1200" dirty="0"/>
                        <a:t>)</a:t>
                      </a:r>
                    </a:p>
                  </a:txBody>
                  <a:tcPr/>
                </a:tc>
                <a:extLst>
                  <a:ext uri="{0D108BD9-81ED-4DB2-BD59-A6C34878D82A}">
                    <a16:rowId xmlns:a16="http://schemas.microsoft.com/office/drawing/2014/main" xmlns="" val="10006"/>
                  </a:ext>
                </a:extLst>
              </a:tr>
              <a:tr h="293398">
                <a:tc>
                  <a:txBody>
                    <a:bodyPr/>
                    <a:lstStyle/>
                    <a:p>
                      <a:pPr algn="l"/>
                      <a:r>
                        <a:rPr lang="en-GB" sz="1200" dirty="0"/>
                        <a:t>Cost price</a:t>
                      </a:r>
                      <a:r>
                        <a:rPr lang="en-GB" sz="1200" baseline="0" dirty="0"/>
                        <a:t> per kg produced live weight</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t>
                      </a:r>
                      <a:endParaRPr lang="en-GB" sz="1200" baseline="30000" dirty="0"/>
                    </a:p>
                  </a:txBody>
                  <a:tcPr/>
                </a:tc>
                <a:tc>
                  <a:txBody>
                    <a:bodyPr/>
                    <a:lstStyle/>
                    <a:p>
                      <a:endParaRPr lang="en-GB" sz="1200" dirty="0"/>
                    </a:p>
                  </a:txBody>
                  <a:tcPr/>
                </a:tc>
                <a:extLst>
                  <a:ext uri="{0D108BD9-81ED-4DB2-BD59-A6C34878D82A}">
                    <a16:rowId xmlns:a16="http://schemas.microsoft.com/office/drawing/2014/main" xmlns="" val="10007"/>
                  </a:ext>
                </a:extLst>
              </a:tr>
              <a:tr h="276242">
                <a:tc>
                  <a:txBody>
                    <a:bodyPr/>
                    <a:lstStyle/>
                    <a:p>
                      <a:pPr algn="r"/>
                      <a:r>
                        <a:rPr lang="en-GB" sz="1200" dirty="0"/>
                        <a:t>Housing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0.077</a:t>
                      </a:r>
                      <a:endParaRPr lang="en-GB" sz="1200" baseline="30000" dirty="0"/>
                    </a:p>
                  </a:txBody>
                  <a:tcPr/>
                </a:tc>
                <a:tc>
                  <a:txBody>
                    <a:bodyPr/>
                    <a:lstStyle/>
                    <a:p>
                      <a:endParaRPr lang="en-GB" sz="1200" dirty="0"/>
                    </a:p>
                  </a:txBody>
                  <a:tcPr/>
                </a:tc>
                <a:extLst>
                  <a:ext uri="{0D108BD9-81ED-4DB2-BD59-A6C34878D82A}">
                    <a16:rowId xmlns:a16="http://schemas.microsoft.com/office/drawing/2014/main" xmlns="" val="10008"/>
                  </a:ext>
                </a:extLst>
              </a:tr>
              <a:tr h="276242">
                <a:tc>
                  <a:txBody>
                    <a:bodyPr/>
                    <a:lstStyle/>
                    <a:p>
                      <a:pPr algn="r"/>
                      <a:r>
                        <a:rPr lang="en-GB" sz="1200" dirty="0"/>
                        <a:t>Direct</a:t>
                      </a:r>
                    </a:p>
                  </a:txBody>
                  <a:tcPr/>
                </a:tc>
                <a:tc>
                  <a:txBody>
                    <a:bodyPr/>
                    <a:lstStyle/>
                    <a:p>
                      <a:r>
                        <a:rPr lang="en-GB" sz="1200" dirty="0"/>
                        <a:t>0.093</a:t>
                      </a:r>
                    </a:p>
                  </a:txBody>
                  <a:tcPr/>
                </a:tc>
                <a:tc>
                  <a:txBody>
                    <a:bodyPr/>
                    <a:lstStyle/>
                    <a:p>
                      <a:endParaRPr lang="en-GB" sz="1200" dirty="0"/>
                    </a:p>
                  </a:txBody>
                  <a:tcPr/>
                </a:tc>
                <a:extLst>
                  <a:ext uri="{0D108BD9-81ED-4DB2-BD59-A6C34878D82A}">
                    <a16:rowId xmlns:a16="http://schemas.microsoft.com/office/drawing/2014/main" xmlns="" val="10009"/>
                  </a:ext>
                </a:extLst>
              </a:tr>
              <a:tr h="276242">
                <a:tc>
                  <a:txBody>
                    <a:bodyPr/>
                    <a:lstStyle/>
                    <a:p>
                      <a:pPr algn="r"/>
                      <a:r>
                        <a:rPr lang="en-GB" sz="1200" dirty="0"/>
                        <a:t>Chick</a:t>
                      </a:r>
                    </a:p>
                  </a:txBody>
                  <a:tcPr/>
                </a:tc>
                <a:tc>
                  <a:txBody>
                    <a:bodyPr/>
                    <a:lstStyle/>
                    <a:p>
                      <a:r>
                        <a:rPr lang="en-GB" sz="1200" dirty="0"/>
                        <a:t>0.128</a:t>
                      </a:r>
                    </a:p>
                  </a:txBody>
                  <a:tcPr/>
                </a:tc>
                <a:tc>
                  <a:txBody>
                    <a:bodyPr/>
                    <a:lstStyle/>
                    <a:p>
                      <a:endParaRPr lang="en-GB" sz="1200" dirty="0"/>
                    </a:p>
                  </a:txBody>
                  <a:tcPr/>
                </a:tc>
                <a:extLst>
                  <a:ext uri="{0D108BD9-81ED-4DB2-BD59-A6C34878D82A}">
                    <a16:rowId xmlns:a16="http://schemas.microsoft.com/office/drawing/2014/main" xmlns="" val="10010"/>
                  </a:ext>
                </a:extLst>
              </a:tr>
              <a:tr h="276242">
                <a:tc>
                  <a:txBody>
                    <a:bodyPr/>
                    <a:lstStyle/>
                    <a:p>
                      <a:pPr algn="r"/>
                      <a:r>
                        <a:rPr lang="en-GB" sz="1200" dirty="0"/>
                        <a:t>Feed</a:t>
                      </a:r>
                    </a:p>
                  </a:txBody>
                  <a:tcPr/>
                </a:tc>
                <a:tc>
                  <a:txBody>
                    <a:bodyPr/>
                    <a:lstStyle/>
                    <a:p>
                      <a:r>
                        <a:rPr lang="en-GB" sz="1200" dirty="0"/>
                        <a:t>0.548</a:t>
                      </a:r>
                    </a:p>
                  </a:txBody>
                  <a:tcPr/>
                </a:tc>
                <a:tc>
                  <a:txBody>
                    <a:bodyPr/>
                    <a:lstStyle/>
                    <a:p>
                      <a:endParaRPr lang="en-GB" sz="1200" dirty="0"/>
                    </a:p>
                  </a:txBody>
                  <a:tcPr/>
                </a:tc>
                <a:extLst>
                  <a:ext uri="{0D108BD9-81ED-4DB2-BD59-A6C34878D82A}">
                    <a16:rowId xmlns:a16="http://schemas.microsoft.com/office/drawing/2014/main" xmlns="" val="10011"/>
                  </a:ext>
                </a:extLst>
              </a:tr>
            </a:tbl>
          </a:graphicData>
        </a:graphic>
      </p:graphicFrame>
      <p:pic>
        <p:nvPicPr>
          <p:cNvPr id="8" name="Picture 2" descr="D:\Personal\pictures\fromHuaweiPhone\IMG_20160908_144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4432" y="3507440"/>
            <a:ext cx="5943602" cy="335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84016"/>
      </p:ext>
    </p:extLst>
  </p:cSld>
  <p:clrMapOvr>
    <a:masterClrMapping/>
  </p:clrMapOvr>
</p:sld>
</file>

<file path=ppt/theme/theme1.xml><?xml version="1.0" encoding="utf-8"?>
<a:theme xmlns:a="http://schemas.openxmlformats.org/drawingml/2006/main" name="Wageningen 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4038</TotalTime>
  <Words>1524</Words>
  <Application>Microsoft Office PowerPoint</Application>
  <PresentationFormat>On-screen Show (4:3)</PresentationFormat>
  <Paragraphs>237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Wageningen UR</vt:lpstr>
      <vt:lpstr>SMP Poultry Production Green Chain Revolution for China</vt:lpstr>
      <vt:lpstr>Report setup</vt:lpstr>
      <vt:lpstr>Project Consortium</vt:lpstr>
      <vt:lpstr>Project kick-off &amp;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feasibility study field trip </vt:lpstr>
      <vt:lpstr>PowerPoint Presentation</vt:lpstr>
      <vt:lpstr>PowerPoint Presentation</vt:lpstr>
      <vt:lpstr>PowerPoint Presentation</vt:lpstr>
      <vt:lpstr>PowerPoint Presentation</vt:lpstr>
      <vt:lpstr>Project summary &amp; follow up</vt:lpstr>
      <vt:lpstr>Project summary &amp; follow up</vt:lpstr>
      <vt:lpstr>conclusions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Ren, Xin-Ying</cp:lastModifiedBy>
  <cp:revision>469</cp:revision>
  <dcterms:created xsi:type="dcterms:W3CDTF">2011-09-29T08:30:03Z</dcterms:created>
  <dcterms:modified xsi:type="dcterms:W3CDTF">2016-12-01T19:03:41Z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