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0" r:id="rId3"/>
    <p:sldId id="337" r:id="rId4"/>
    <p:sldId id="336" r:id="rId5"/>
    <p:sldId id="322" r:id="rId6"/>
    <p:sldId id="344" r:id="rId7"/>
    <p:sldId id="272" r:id="rId8"/>
    <p:sldId id="346" r:id="rId9"/>
    <p:sldId id="343" r:id="rId10"/>
    <p:sldId id="341" r:id="rId11"/>
    <p:sldId id="347" r:id="rId12"/>
    <p:sldId id="348" r:id="rId13"/>
    <p:sldId id="345" r:id="rId14"/>
    <p:sldId id="274" r:id="rId15"/>
    <p:sldId id="282" r:id="rId16"/>
    <p:sldId id="310" r:id="rId17"/>
    <p:sldId id="340" r:id="rId18"/>
    <p:sldId id="335" r:id="rId19"/>
    <p:sldId id="342" r:id="rId20"/>
    <p:sldId id="259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2"/>
    <a:srgbClr val="3F9C35"/>
    <a:srgbClr val="FFFFFF"/>
    <a:srgbClr val="34B233"/>
    <a:srgbClr val="000000"/>
    <a:srgbClr val="292929"/>
    <a:srgbClr val="D5D2CA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58" autoAdjust="0"/>
  </p:normalViewPr>
  <p:slideViewPr>
    <p:cSldViewPr snapToGrid="0" showGuides="1">
      <p:cViewPr varScale="1">
        <p:scale>
          <a:sx n="77" d="100"/>
          <a:sy n="77" d="100"/>
        </p:scale>
        <p:origin x="-1122" y="-9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5-6-2017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2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22F6F-A62B-4EDE-A4B5-31CC56F8DD4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08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22F6F-A62B-4EDE-A4B5-31CC56F8DD4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08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22F6F-A62B-4EDE-A4B5-31CC56F8DD4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08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96381-130E-4296-ACF4-08E5B22B6B4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51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22F6F-A62B-4EDE-A4B5-31CC56F8DD49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20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4D53B-2A5F-46DB-9092-7AB52C1222F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41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07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  <p:sldLayoutId id="2147483676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png"/><Relationship Id="rId7" Type="http://schemas.openxmlformats.org/officeDocument/2006/relationships/image" Target="../media/image9.png"/><Relationship Id="rId12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image" Target="../media/image26.jpeg"/><Relationship Id="rId4" Type="http://schemas.openxmlformats.org/officeDocument/2006/relationships/image" Target="../media/image33.JP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personalisednutritionandhealth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26" Type="http://schemas.openxmlformats.org/officeDocument/2006/relationships/image" Target="../media/image13.png"/><Relationship Id="rId3" Type="http://schemas.openxmlformats.org/officeDocument/2006/relationships/image" Target="../media/image45.jpeg"/><Relationship Id="rId21" Type="http://schemas.openxmlformats.org/officeDocument/2006/relationships/image" Target="../media/image63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png"/><Relationship Id="rId25" Type="http://schemas.openxmlformats.org/officeDocument/2006/relationships/image" Target="../media/image12.png"/><Relationship Id="rId2" Type="http://schemas.openxmlformats.org/officeDocument/2006/relationships/image" Target="../media/image44.jpe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29" Type="http://schemas.openxmlformats.org/officeDocument/2006/relationships/image" Target="../media/image6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24" Type="http://schemas.openxmlformats.org/officeDocument/2006/relationships/image" Target="../media/image11.pn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23" Type="http://schemas.openxmlformats.org/officeDocument/2006/relationships/image" Target="../media/image64.jpeg"/><Relationship Id="rId28" Type="http://schemas.openxmlformats.org/officeDocument/2006/relationships/image" Target="../media/image65.pn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jpe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nl-NL" dirty="0" smtClean="0"/>
              <a:t>Intelligent Consumer Systems</a:t>
            </a:r>
            <a:endParaRPr lang="nl-NL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 r="10499"/>
          <a:stretch>
            <a:fillRect/>
          </a:stretch>
        </p:blipFill>
        <p:spPr>
          <a:ln>
            <a:solidFill>
              <a:srgbClr val="7030A0"/>
            </a:solidFill>
          </a:ln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r="9177"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ln>
            <a:solidFill>
              <a:srgbClr val="00B050"/>
            </a:solidFill>
          </a:ln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4500"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485775" y="1223319"/>
            <a:ext cx="8447088" cy="951469"/>
          </a:xfrm>
        </p:spPr>
        <p:txBody>
          <a:bodyPr/>
          <a:lstStyle/>
          <a:p>
            <a:r>
              <a:rPr lang="nl-NL" dirty="0"/>
              <a:t>Mensen helpen om bewust een gezonde keuze te maken passend bij hun eigen persoonlijke doelstelling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78633" y="2509521"/>
            <a:ext cx="8447087" cy="371475"/>
          </a:xfrm>
        </p:spPr>
        <p:txBody>
          <a:bodyPr/>
          <a:lstStyle/>
          <a:p>
            <a:r>
              <a:rPr lang="nl-NL" i="1" dirty="0" smtClean="0"/>
              <a:t>Nicole Koenderink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Implementatie personalisatie 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146092"/>
            <a:ext cx="4941632" cy="5056999"/>
          </a:xfrm>
        </p:spPr>
        <p:txBody>
          <a:bodyPr/>
          <a:lstStyle/>
          <a:p>
            <a:r>
              <a:rPr lang="nl-NL" sz="2000" dirty="0" smtClean="0"/>
              <a:t>Winst </a:t>
            </a:r>
            <a:r>
              <a:rPr lang="nl-NL" sz="2000" dirty="0" err="1" smtClean="0"/>
              <a:t>framing</a:t>
            </a:r>
            <a:r>
              <a:rPr lang="nl-NL" sz="2000" dirty="0" smtClean="0"/>
              <a:t> vs. </a:t>
            </a:r>
            <a:r>
              <a:rPr lang="nl-NL" sz="2000" dirty="0" err="1" smtClean="0"/>
              <a:t>loss</a:t>
            </a:r>
            <a:r>
              <a:rPr lang="nl-NL" sz="2000" dirty="0" smtClean="0"/>
              <a:t> </a:t>
            </a:r>
            <a:r>
              <a:rPr lang="nl-NL" sz="2000" dirty="0" err="1" smtClean="0"/>
              <a:t>framing</a:t>
            </a:r>
            <a:endParaRPr lang="nl-NL" sz="2000" dirty="0" smtClean="0"/>
          </a:p>
          <a:p>
            <a:pPr marL="696913" lvl="1" indent="0">
              <a:buNone/>
            </a:pPr>
            <a:r>
              <a:rPr lang="nl-NL" sz="2000" dirty="0" smtClean="0"/>
              <a:t>Leg je de nadruk op wat je WEL mag, of op wat je NIET mag?</a:t>
            </a:r>
          </a:p>
          <a:p>
            <a:pPr marL="0" indent="0">
              <a:buNone/>
            </a:pPr>
            <a:endParaRPr lang="nl-NL" sz="2000" dirty="0">
              <a:solidFill>
                <a:schemeClr val="accent3"/>
              </a:solidFill>
            </a:endParaRPr>
          </a:p>
        </p:txBody>
      </p:sp>
      <p:pic>
        <p:nvPicPr>
          <p:cNvPr id="4" name="Picture 2" descr="W:\AFSG\Groups\FFC\01_Projects\62999994-00 - Intelligent Consumer Systems (NK)\Plaatjes\Winstfram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79" y="1146092"/>
            <a:ext cx="1748128" cy="15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W:\AFSG\Groups\FFC\01_Projects\62999994-00 - Intelligent Consumer Systems (NK)\Plaatjes\Lossfram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07" y="1146093"/>
            <a:ext cx="1752706" cy="15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Implementatie personalisatie 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146092"/>
            <a:ext cx="4941632" cy="5056999"/>
          </a:xfrm>
        </p:spPr>
        <p:txBody>
          <a:bodyPr/>
          <a:lstStyle/>
          <a:p>
            <a:r>
              <a:rPr lang="nl-NL" sz="2000" dirty="0" smtClean="0"/>
              <a:t>Winst </a:t>
            </a:r>
            <a:r>
              <a:rPr lang="nl-NL" sz="2000" dirty="0" err="1" smtClean="0"/>
              <a:t>framing</a:t>
            </a:r>
            <a:r>
              <a:rPr lang="nl-NL" sz="2000" dirty="0" smtClean="0"/>
              <a:t> vs. </a:t>
            </a:r>
            <a:r>
              <a:rPr lang="nl-NL" sz="2000" dirty="0" err="1" smtClean="0"/>
              <a:t>loss</a:t>
            </a:r>
            <a:r>
              <a:rPr lang="nl-NL" sz="2000" dirty="0" smtClean="0"/>
              <a:t> </a:t>
            </a:r>
            <a:r>
              <a:rPr lang="nl-NL" sz="2000" dirty="0" err="1" smtClean="0"/>
              <a:t>framing</a:t>
            </a:r>
            <a:endParaRPr lang="nl-NL" sz="2000" dirty="0" smtClean="0"/>
          </a:p>
          <a:p>
            <a:pPr marL="696913" lvl="1" indent="0">
              <a:buNone/>
            </a:pPr>
            <a:r>
              <a:rPr lang="nl-NL" sz="2000" dirty="0" smtClean="0"/>
              <a:t>Leg je de nadruk op wat je WEL mag, of op wat je NIET mag?</a:t>
            </a:r>
          </a:p>
          <a:p>
            <a:r>
              <a:rPr lang="nl-NL" sz="2000" dirty="0"/>
              <a:t>Meer en minder details</a:t>
            </a:r>
          </a:p>
          <a:p>
            <a:pPr marL="696913" lvl="1" indent="0">
              <a:buNone/>
            </a:pPr>
            <a:r>
              <a:rPr lang="nl-NL" sz="2000" dirty="0"/>
              <a:t>In 1 oogopslag zien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wat </a:t>
            </a:r>
            <a:r>
              <a:rPr lang="nl-NL" sz="2000" dirty="0"/>
              <a:t>de conclusie is,</a:t>
            </a:r>
          </a:p>
          <a:p>
            <a:pPr marL="696913" lvl="1" indent="0">
              <a:buNone/>
            </a:pPr>
            <a:r>
              <a:rPr lang="nl-NL" sz="2000" dirty="0" smtClean="0"/>
              <a:t>Mogelijkheid voor </a:t>
            </a:r>
            <a:br>
              <a:rPr lang="nl-NL" sz="2000" dirty="0" smtClean="0"/>
            </a:br>
            <a:r>
              <a:rPr lang="nl-NL" sz="2000" dirty="0" smtClean="0"/>
              <a:t>meer details</a:t>
            </a:r>
            <a:endParaRPr lang="nl-NL" sz="2000" dirty="0"/>
          </a:p>
          <a:p>
            <a:pPr marL="0" indent="0">
              <a:buNone/>
            </a:pPr>
            <a:endParaRPr lang="nl-NL" sz="2000" dirty="0">
              <a:solidFill>
                <a:schemeClr val="accent3"/>
              </a:solidFill>
            </a:endParaRPr>
          </a:p>
        </p:txBody>
      </p:sp>
      <p:pic>
        <p:nvPicPr>
          <p:cNvPr id="4" name="Picture 2" descr="W:\AFSG\Groups\FFC\01_Projects\62999994-00 - Intelligent Consumer Systems (NK)\Plaatjes\Winstfram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79" y="1146092"/>
            <a:ext cx="1748128" cy="15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W:\AFSG\Groups\FFC\01_Projects\62999994-00 - Intelligent Consumer Systems (NK)\Plaatjes\Lossfram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07" y="1146093"/>
            <a:ext cx="1752706" cy="15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014774" y="2719578"/>
            <a:ext cx="5022439" cy="2261908"/>
            <a:chOff x="4014774" y="2719578"/>
            <a:chExt cx="5022439" cy="226190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809" y="2719578"/>
              <a:ext cx="2207404" cy="22619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774" y="2719578"/>
              <a:ext cx="2802678" cy="1701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93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Implementatie personalisatie 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146092"/>
            <a:ext cx="4941632" cy="5056999"/>
          </a:xfrm>
        </p:spPr>
        <p:txBody>
          <a:bodyPr/>
          <a:lstStyle/>
          <a:p>
            <a:r>
              <a:rPr lang="nl-NL" sz="2000" dirty="0" smtClean="0"/>
              <a:t>Winst </a:t>
            </a:r>
            <a:r>
              <a:rPr lang="nl-NL" sz="2000" dirty="0" err="1" smtClean="0"/>
              <a:t>framing</a:t>
            </a:r>
            <a:r>
              <a:rPr lang="nl-NL" sz="2000" dirty="0" smtClean="0"/>
              <a:t> vs. </a:t>
            </a:r>
            <a:r>
              <a:rPr lang="nl-NL" sz="2000" dirty="0" err="1" smtClean="0"/>
              <a:t>loss</a:t>
            </a:r>
            <a:r>
              <a:rPr lang="nl-NL" sz="2000" dirty="0" smtClean="0"/>
              <a:t> </a:t>
            </a:r>
            <a:r>
              <a:rPr lang="nl-NL" sz="2000" dirty="0" err="1" smtClean="0"/>
              <a:t>framing</a:t>
            </a:r>
            <a:endParaRPr lang="nl-NL" sz="2000" dirty="0" smtClean="0"/>
          </a:p>
          <a:p>
            <a:pPr marL="696913" lvl="1" indent="0">
              <a:buNone/>
            </a:pPr>
            <a:r>
              <a:rPr lang="nl-NL" sz="2000" dirty="0" smtClean="0"/>
              <a:t>Leg je de nadruk op wat je WEL mag, of op wat je NIET mag?</a:t>
            </a:r>
          </a:p>
          <a:p>
            <a:r>
              <a:rPr lang="nl-NL" sz="2000" dirty="0"/>
              <a:t>Meer en minder details</a:t>
            </a:r>
          </a:p>
          <a:p>
            <a:pPr marL="696913" lvl="1" indent="0">
              <a:buNone/>
            </a:pPr>
            <a:r>
              <a:rPr lang="nl-NL" sz="2000" dirty="0"/>
              <a:t>In 1 oogopslag zien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wat </a:t>
            </a:r>
            <a:r>
              <a:rPr lang="nl-NL" sz="2000" dirty="0"/>
              <a:t>de conclusie is,</a:t>
            </a:r>
          </a:p>
          <a:p>
            <a:pPr marL="696913" lvl="1" indent="0">
              <a:buNone/>
            </a:pPr>
            <a:r>
              <a:rPr lang="nl-NL" sz="2000" dirty="0" smtClean="0"/>
              <a:t>Mogelijkheid voor </a:t>
            </a:r>
            <a:br>
              <a:rPr lang="nl-NL" sz="2000" dirty="0" smtClean="0"/>
            </a:br>
            <a:r>
              <a:rPr lang="nl-NL" sz="2000" dirty="0" smtClean="0"/>
              <a:t>meer details</a:t>
            </a:r>
            <a:endParaRPr lang="nl-NL" sz="2000" dirty="0"/>
          </a:p>
          <a:p>
            <a:r>
              <a:rPr lang="nl-NL" sz="2000" dirty="0"/>
              <a:t>Vertrouwen</a:t>
            </a:r>
          </a:p>
          <a:p>
            <a:pPr marL="696913" lvl="1" indent="0">
              <a:buNone/>
            </a:pPr>
            <a:r>
              <a:rPr lang="nl-NL" sz="2000" dirty="0" smtClean="0"/>
              <a:t>Bij </a:t>
            </a:r>
            <a:r>
              <a:rPr lang="nl-NL" sz="2000" dirty="0"/>
              <a:t>wie komt de informatie vandaan?</a:t>
            </a:r>
          </a:p>
          <a:p>
            <a:endParaRPr lang="nl-NL" sz="2000" dirty="0">
              <a:solidFill>
                <a:schemeClr val="accent3"/>
              </a:solidFill>
            </a:endParaRPr>
          </a:p>
        </p:txBody>
      </p:sp>
      <p:pic>
        <p:nvPicPr>
          <p:cNvPr id="4" name="Picture 2" descr="W:\AFSG\Groups\FFC\01_Projects\62999994-00 - Intelligent Consumer Systems (NK)\Plaatjes\Winstfram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79" y="1146092"/>
            <a:ext cx="1748128" cy="15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W:\AFSG\Groups\FFC\01_Projects\62999994-00 - Intelligent Consumer Systems (NK)\Plaatjes\Lossfram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07" y="1146093"/>
            <a:ext cx="1752706" cy="15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014774" y="2719578"/>
            <a:ext cx="5022439" cy="2261908"/>
            <a:chOff x="4014774" y="2719578"/>
            <a:chExt cx="5022439" cy="226190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809" y="2719578"/>
              <a:ext cx="2207404" cy="22619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774" y="2719578"/>
              <a:ext cx="2802678" cy="1701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856205" y="4732380"/>
            <a:ext cx="4287795" cy="1859797"/>
            <a:chOff x="4856205" y="4732380"/>
            <a:chExt cx="4287795" cy="1859797"/>
          </a:xfrm>
        </p:grpSpPr>
        <p:grpSp>
          <p:nvGrpSpPr>
            <p:cNvPr id="8" name="Group 7"/>
            <p:cNvGrpSpPr/>
            <p:nvPr/>
          </p:nvGrpSpPr>
          <p:grpSpPr>
            <a:xfrm>
              <a:off x="4856205" y="4732380"/>
              <a:ext cx="1828800" cy="1859797"/>
              <a:chOff x="0" y="0"/>
              <a:chExt cx="2743200" cy="253365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743200" cy="2524125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104775" y="2085975"/>
                <a:ext cx="904875" cy="44767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2" name="Line Callout 1 11"/>
            <p:cNvSpPr/>
            <p:nvPr/>
          </p:nvSpPr>
          <p:spPr>
            <a:xfrm>
              <a:off x="6901978" y="5412259"/>
              <a:ext cx="2223686" cy="505786"/>
            </a:xfrm>
            <a:prstGeom prst="borderCallout1">
              <a:avLst>
                <a:gd name="adj1" fmla="val 48067"/>
                <a:gd name="adj2" fmla="val -1109"/>
                <a:gd name="adj3" fmla="val 188236"/>
                <a:gd name="adj4" fmla="val -62228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l-NL" sz="1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20314" y="5497199"/>
              <a:ext cx="22236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nl-NL" sz="1400" dirty="0" smtClean="0">
                  <a:latin typeface="Verdana" pitchFamily="34" charset="0"/>
                </a:rPr>
                <a:t>Bron: Jumbo 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3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197707" y="1437524"/>
            <a:ext cx="1966736" cy="23544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De resultaten</a:t>
            </a:r>
            <a:endParaRPr lang="nl-NL" dirty="0"/>
          </a:p>
        </p:txBody>
      </p:sp>
      <p:pic>
        <p:nvPicPr>
          <p:cNvPr id="4100" name="Picture 4" descr="C:\Users\ketel006\AppData\Local\Microsoft\Windows\Temporary Internet Files\Content.IE5\SIHGY8C5\139690200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8" y="707872"/>
            <a:ext cx="6092189" cy="61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r="45600" b="40805"/>
          <a:stretch/>
        </p:blipFill>
        <p:spPr bwMode="auto">
          <a:xfrm>
            <a:off x="6556041" y="3691477"/>
            <a:ext cx="1677111" cy="163199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4639" y="1657350"/>
            <a:ext cx="1592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koppelen van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4364" y="4609068"/>
            <a:ext cx="183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algoritmes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4082" y="2807722"/>
            <a:ext cx="235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consumenten-kennis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4211" y="5016639"/>
            <a:ext cx="1910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prototype</a:t>
            </a:r>
          </a:p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applicaties</a:t>
            </a:r>
          </a:p>
        </p:txBody>
      </p:sp>
      <p:pic>
        <p:nvPicPr>
          <p:cNvPr id="11" name="Picture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r="15749"/>
          <a:stretch>
            <a:fillRect/>
          </a:stretch>
        </p:blipFill>
        <p:spPr>
          <a:xfrm>
            <a:off x="7396887" y="4442076"/>
            <a:ext cx="1664368" cy="1664368"/>
          </a:xfrm>
          <a:prstGeom prst="ellipse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5" descr="W:\AFSG\Groups\FFC\01_Projects\62999994-00 - Intelligent Consumer Systems (NK)\Logo's deelnemers\logo_color_rvb-JP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 b="16530"/>
          <a:stretch/>
        </p:blipFill>
        <p:spPr bwMode="auto">
          <a:xfrm>
            <a:off x="463571" y="1587186"/>
            <a:ext cx="1381681" cy="4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0" y="2385154"/>
            <a:ext cx="1381681" cy="27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W:\AFSG\Groups\FFC\01_Projects\62999994-00 - Intelligent Consumer Systems (NK)\Logo's deelnemers\logo voedingscentru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2" y="2690428"/>
            <a:ext cx="1793875" cy="5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ps in foodservi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8" y="3202317"/>
            <a:ext cx="512323" cy="4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67" y="421839"/>
            <a:ext cx="1639617" cy="1639616"/>
          </a:xfrm>
          <a:prstGeom prst="ellipse">
            <a:avLst/>
          </a:prstGeom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 descr="W:\AFSG\Groups\FFC\01_Projects\62999994-00 - Intelligent Consumer Systems (NK)\Presentaties\Recepten checker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5" r="42998" b="21423"/>
          <a:stretch/>
        </p:blipFill>
        <p:spPr bwMode="auto">
          <a:xfrm>
            <a:off x="6894640" y="981180"/>
            <a:ext cx="1718785" cy="1639616"/>
          </a:xfrm>
          <a:prstGeom prst="ellipse">
            <a:avLst/>
          </a:prstGeom>
          <a:ln>
            <a:solidFill>
              <a:schemeClr val="bg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spruitje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4"/>
          <a:stretch/>
        </p:blipFill>
        <p:spPr bwMode="auto">
          <a:xfrm>
            <a:off x="1049491" y="5198588"/>
            <a:ext cx="1717200" cy="1659412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Placeholder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6684576" y="5016639"/>
            <a:ext cx="1639616" cy="1639616"/>
          </a:xfrm>
          <a:prstGeom prst="ellipse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868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Prototype – Allergie-Checker 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11817" r="10502" b="7669"/>
          <a:stretch/>
        </p:blipFill>
        <p:spPr>
          <a:xfrm>
            <a:off x="471989" y="1234569"/>
            <a:ext cx="2691341" cy="40245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2" descr="\\wur\dfs-root\AFSG\Groups\FFC\01_Projects\62999994-00 - Intelligent Consumer Systems (NK)\WP1\Allergische consument\Showcase Allergie Cecker RvdT\2015-09-30 Showcase\Foto's\Showcase 211 kl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92" y="1234569"/>
            <a:ext cx="1685700" cy="224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1"/>
          <a:stretch/>
        </p:blipFill>
        <p:spPr>
          <a:xfrm>
            <a:off x="6794990" y="1234569"/>
            <a:ext cx="2076267" cy="2249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2941" y="3643490"/>
            <a:ext cx="2662088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nl-NL" dirty="0"/>
              <a:t>“Heel </a:t>
            </a:r>
            <a:r>
              <a:rPr lang="nl-NL" dirty="0" smtClean="0"/>
              <a:t>gemakkelijk </a:t>
            </a:r>
            <a:r>
              <a:rPr lang="nl-NL" dirty="0"/>
              <a:t>in het gebruik</a:t>
            </a:r>
            <a:r>
              <a:rPr lang="nl-NL" dirty="0" smtClean="0"/>
              <a:t>”</a:t>
            </a:r>
          </a:p>
          <a:p>
            <a:endParaRPr lang="nl-NL" dirty="0" smtClean="0"/>
          </a:p>
          <a:p>
            <a:endParaRPr lang="nl-NL" dirty="0"/>
          </a:p>
          <a:p>
            <a:r>
              <a:rPr lang="nl-NL" dirty="0"/>
              <a:t>“Geeft duidelijk resultaat”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“</a:t>
            </a:r>
            <a:r>
              <a:rPr lang="nl-NL" dirty="0"/>
              <a:t>Snel overal langs te lopen</a:t>
            </a:r>
            <a:br>
              <a:rPr lang="nl-NL" dirty="0"/>
            </a:br>
            <a:r>
              <a:rPr lang="nl-NL" dirty="0"/>
              <a:t> om een keuze te maken</a:t>
            </a:r>
            <a:r>
              <a:rPr lang="nl-NL" dirty="0" smtClean="0"/>
              <a:t>”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6398964" y="3661449"/>
            <a:ext cx="2662088" cy="23083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nl-NL" dirty="0" smtClean="0"/>
              <a:t>“</a:t>
            </a:r>
            <a:r>
              <a:rPr lang="nl-NL" dirty="0"/>
              <a:t>Mogelijkheid om </a:t>
            </a:r>
            <a:r>
              <a:rPr lang="nl-NL" dirty="0" smtClean="0"/>
              <a:t>zelfstandig te kunnen checken </a:t>
            </a:r>
            <a:r>
              <a:rPr lang="nl-NL" dirty="0"/>
              <a:t>is prettig”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“</a:t>
            </a:r>
            <a:r>
              <a:rPr lang="nl-NL" dirty="0"/>
              <a:t>Producten kunnen kiezen</a:t>
            </a:r>
            <a:br>
              <a:rPr lang="nl-NL" dirty="0"/>
            </a:br>
            <a:r>
              <a:rPr lang="nl-NL" dirty="0"/>
              <a:t> waarvan ik dacht dat het ik ze </a:t>
            </a:r>
            <a:r>
              <a:rPr lang="nl-NL" dirty="0" smtClean="0"/>
              <a:t>niet </a:t>
            </a:r>
            <a:r>
              <a:rPr lang="nl-NL" dirty="0"/>
              <a:t>kon eten</a:t>
            </a:r>
            <a:r>
              <a:rPr lang="nl-NL" dirty="0" smtClean="0"/>
              <a:t>”</a:t>
            </a:r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21" y="1234569"/>
            <a:ext cx="1684751" cy="22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Prototype – Recepten-Checker</a:t>
            </a:r>
            <a:endParaRPr lang="nl-NL" dirty="0"/>
          </a:p>
        </p:txBody>
      </p:sp>
      <p:pic>
        <p:nvPicPr>
          <p:cNvPr id="5" name="Picture 4" descr="Recepten-checker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t="8244" r="18378" b="2519"/>
          <a:stretch/>
        </p:blipFill>
        <p:spPr>
          <a:xfrm>
            <a:off x="247135" y="1236685"/>
            <a:ext cx="4658497" cy="353302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708" y="1974676"/>
            <a:ext cx="4587294" cy="4705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135" y="4930346"/>
            <a:ext cx="4136573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nl-NL"/>
            </a:defPPr>
          </a:lstStyle>
          <a:p>
            <a:r>
              <a:rPr lang="nl-NL" dirty="0"/>
              <a:t>Studie of de receptenchecker de oudere consument ondersteuning kan bieden bij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het </a:t>
            </a:r>
            <a:r>
              <a:rPr lang="nl-NL" dirty="0" smtClean="0"/>
              <a:t>kiezen van </a:t>
            </a:r>
            <a:r>
              <a:rPr lang="nl-NL" dirty="0"/>
              <a:t>een gezonde maaltijd</a:t>
            </a:r>
          </a:p>
          <a:p>
            <a:endParaRPr lang="nl-NL" dirty="0" err="1"/>
          </a:p>
        </p:txBody>
      </p:sp>
    </p:spTree>
    <p:extLst>
      <p:ext uri="{BB962C8B-B14F-4D97-AF65-F5344CB8AC3E}">
        <p14:creationId xmlns:p14="http://schemas.microsoft.com/office/powerpoint/2010/main" val="30472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Prototype – Motivatie-Checker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7708" y="4757346"/>
            <a:ext cx="8896866" cy="1374735"/>
          </a:xfrm>
          <a:noFill/>
        </p:spPr>
        <p:txBody>
          <a:bodyPr wrap="square" numCol="1" rtlCol="0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nl-NL" dirty="0">
                <a:solidFill>
                  <a:schemeClr val="tx1"/>
                </a:solidFill>
                <a:latin typeface="Calibri" pitchFamily="34" charset="0"/>
              </a:rPr>
              <a:t>Stap voor stap een voor jou realiseerbare nieuwe doelstelling </a:t>
            </a:r>
            <a:r>
              <a:rPr lang="nl-NL" dirty="0">
                <a:solidFill>
                  <a:schemeClr val="tx1"/>
                </a:solidFill>
                <a:latin typeface="Calibri" pitchFamily="34" charset="0"/>
              </a:rPr>
              <a:t>formuleren gebaseerd </a:t>
            </a:r>
            <a:r>
              <a:rPr lang="nl-NL" dirty="0">
                <a:solidFill>
                  <a:schemeClr val="tx1"/>
                </a:solidFill>
                <a:latin typeface="Calibri" pitchFamily="34" charset="0"/>
              </a:rPr>
              <a:t>op de richtlijnen van het </a:t>
            </a:r>
            <a:r>
              <a:rPr lang="nl-NL" dirty="0">
                <a:solidFill>
                  <a:schemeClr val="tx1"/>
                </a:solidFill>
                <a:latin typeface="Calibri" pitchFamily="34" charset="0"/>
              </a:rPr>
              <a:t>Voedingscentrum</a:t>
            </a:r>
          </a:p>
          <a:p>
            <a:pPr marL="0" indent="0">
              <a:spcBef>
                <a:spcPct val="0"/>
              </a:spcBef>
              <a:buNone/>
            </a:pPr>
            <a:r>
              <a:rPr lang="nl-N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nl-NL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nl-NL" dirty="0" smtClean="0">
                <a:solidFill>
                  <a:schemeClr val="tx1"/>
                </a:solidFill>
                <a:latin typeface="Calibri" pitchFamily="34" charset="0"/>
              </a:rPr>
              <a:t>Studie</a:t>
            </a:r>
            <a:r>
              <a:rPr lang="nl-NL" dirty="0">
                <a:solidFill>
                  <a:schemeClr val="tx1"/>
                </a:solidFill>
                <a:latin typeface="Calibri" pitchFamily="34" charset="0"/>
              </a:rPr>
              <a:t>: personaliseren </a:t>
            </a:r>
            <a:r>
              <a:rPr lang="nl-NL" dirty="0">
                <a:solidFill>
                  <a:schemeClr val="tx1"/>
                </a:solidFill>
                <a:latin typeface="Calibri" pitchFamily="34" charset="0"/>
              </a:rPr>
              <a:t>verhoogt de effectiviteit van een motivatieapp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20113"/>
          <a:stretch/>
        </p:blipFill>
        <p:spPr bwMode="auto">
          <a:xfrm>
            <a:off x="98854" y="1077551"/>
            <a:ext cx="4584358" cy="3452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r="20491" b="7580"/>
          <a:stretch/>
        </p:blipFill>
        <p:spPr bwMode="auto">
          <a:xfrm>
            <a:off x="3719385" y="1510047"/>
            <a:ext cx="5375189" cy="3117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787533" y="253135"/>
            <a:ext cx="6480000" cy="64800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err="1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67533" y="1333135"/>
            <a:ext cx="4320000" cy="4320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De resultaten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70820" y="1422576"/>
            <a:ext cx="44903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lang="nl-NL" sz="2400" i="1" dirty="0" smtClean="0">
                <a:latin typeface="Verdana" pitchFamily="34" charset="0"/>
              </a:rPr>
              <a:t>versterkt onderling netwerk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1793" y="5325358"/>
            <a:ext cx="16081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lang="nl-NL" sz="2400" i="1" dirty="0" smtClean="0">
                <a:latin typeface="Verdana" pitchFamily="34" charset="0"/>
              </a:rPr>
              <a:t>inspiratie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1793" y="416879"/>
            <a:ext cx="3036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lang="nl-NL" sz="2400" i="1" dirty="0" smtClean="0">
                <a:latin typeface="Verdana" pitchFamily="34" charset="0"/>
              </a:rPr>
              <a:t>business modellen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056" y="5340851"/>
            <a:ext cx="24080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lang="nl-NL" sz="2400" i="1" dirty="0" smtClean="0">
                <a:latin typeface="Verdana" pitchFamily="34" charset="0"/>
              </a:rPr>
              <a:t>nieuwe ideeën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377" y="3160079"/>
            <a:ext cx="18181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lang="nl-NL" sz="2400" i="1" dirty="0" smtClean="0">
                <a:latin typeface="Verdana" pitchFamily="34" charset="0"/>
              </a:rPr>
              <a:t>awareness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7533" y="4304982"/>
            <a:ext cx="13628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lang="nl-NL" sz="2400" i="1" dirty="0" smtClean="0">
                <a:latin typeface="Verdana" pitchFamily="34" charset="0"/>
              </a:rPr>
              <a:t>spin-off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92603" y="1750385"/>
            <a:ext cx="25362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r>
              <a:rPr lang="nl-NL" sz="2400" i="1" dirty="0" smtClean="0">
                <a:latin typeface="Verdana" pitchFamily="34" charset="0"/>
              </a:rPr>
              <a:t>real-life </a:t>
            </a:r>
            <a:r>
              <a:rPr lang="nl-NL" sz="2400" i="1" dirty="0" err="1" smtClean="0">
                <a:latin typeface="Verdana" pitchFamily="34" charset="0"/>
              </a:rPr>
              <a:t>testing</a:t>
            </a:r>
            <a:endParaRPr lang="nl-NL" sz="2400" i="1" dirty="0" smtClean="0">
              <a:latin typeface="Verdana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1814050"/>
            <a:ext cx="3500358" cy="351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Spin-off – </a:t>
            </a:r>
            <a:r>
              <a:rPr lang="nl-NL" dirty="0" err="1" smtClean="0"/>
              <a:t>Personalised</a:t>
            </a:r>
            <a:r>
              <a:rPr lang="nl-NL" dirty="0" smtClean="0"/>
              <a:t> </a:t>
            </a:r>
            <a:r>
              <a:rPr lang="nl-NL" dirty="0" err="1" smtClean="0"/>
              <a:t>Nutrition</a:t>
            </a:r>
            <a:r>
              <a:rPr lang="nl-NL" dirty="0" smtClean="0"/>
              <a:t> &amp; Health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154430"/>
            <a:ext cx="8521188" cy="4770419"/>
          </a:xfrm>
        </p:spPr>
        <p:txBody>
          <a:bodyPr/>
          <a:lstStyle/>
          <a:p>
            <a:r>
              <a:rPr lang="en-GB" dirty="0" err="1" smtClean="0"/>
              <a:t>Werken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maatschappij</a:t>
            </a:r>
            <a:r>
              <a:rPr lang="en-GB" dirty="0" smtClean="0"/>
              <a:t>, </a:t>
            </a:r>
            <a:r>
              <a:rPr lang="en-GB" dirty="0" err="1" smtClean="0"/>
              <a:t>waarin</a:t>
            </a:r>
            <a:r>
              <a:rPr lang="en-GB" dirty="0" smtClean="0"/>
              <a:t> </a:t>
            </a:r>
            <a:r>
              <a:rPr lang="en-GB" dirty="0" err="1" smtClean="0"/>
              <a:t>iedereen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eetpatroon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volgen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hem of </a:t>
            </a:r>
            <a:r>
              <a:rPr lang="en-GB" dirty="0" err="1" smtClean="0"/>
              <a:t>haar</a:t>
            </a:r>
            <a:r>
              <a:rPr lang="en-GB" dirty="0" smtClean="0"/>
              <a:t> past</a:t>
            </a:r>
          </a:p>
          <a:p>
            <a:pPr lvl="1"/>
            <a:r>
              <a:rPr lang="en-GB" dirty="0" smtClean="0"/>
              <a:t>Consumer science, data science, </a:t>
            </a:r>
            <a:r>
              <a:rPr lang="en-GB" dirty="0" err="1" smtClean="0"/>
              <a:t>lifescience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Zie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http://personalisednutritionandhealth.com/</a:t>
            </a:r>
            <a:r>
              <a:rPr lang="en-GB" dirty="0" smtClean="0"/>
              <a:t> en </a:t>
            </a:r>
            <a:r>
              <a:rPr lang="en-GB" dirty="0" err="1" smtClean="0"/>
              <a:t>sluit</a:t>
            </a:r>
            <a:r>
              <a:rPr lang="en-GB" dirty="0" smtClean="0"/>
              <a:t> je </a:t>
            </a:r>
            <a:r>
              <a:rPr lang="en-GB" dirty="0" err="1" smtClean="0"/>
              <a:t>aan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18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654903" y="3744099"/>
            <a:ext cx="4287794" cy="24006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600" dirty="0" smtClean="0">
                <a:latin typeface="Verdana" pitchFamily="34" charset="0"/>
              </a:rPr>
              <a:t>Partners: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smtClean="0">
                <a:latin typeface="Verdana" pitchFamily="34" charset="0"/>
              </a:rPr>
              <a:t>Wageningen University &amp; Research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smtClean="0">
                <a:latin typeface="Verdana" pitchFamily="34" charset="0"/>
              </a:rPr>
              <a:t>TNO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smtClean="0">
                <a:latin typeface="Verdana" pitchFamily="34" charset="0"/>
              </a:rPr>
              <a:t>Philips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smtClean="0">
                <a:latin typeface="Verdana" pitchFamily="34" charset="0"/>
              </a:rPr>
              <a:t>Google Food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smtClean="0">
                <a:latin typeface="Verdana" pitchFamily="34" charset="0"/>
              </a:rPr>
              <a:t>Jumbo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smtClean="0">
                <a:latin typeface="Verdana" pitchFamily="34" charset="0"/>
              </a:rPr>
              <a:t>Albert Heijn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smtClean="0">
                <a:latin typeface="Verdana" pitchFamily="34" charset="0"/>
              </a:rPr>
              <a:t>PS in Foodservice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err="1">
                <a:latin typeface="Verdana" pitchFamily="34" charset="0"/>
              </a:rPr>
              <a:t>Menzis</a:t>
            </a:r>
            <a:endParaRPr lang="nl-NL" sz="16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>
                <a:latin typeface="Verdana" pitchFamily="34" charset="0"/>
              </a:rPr>
              <a:t>Friesland Campina</a:t>
            </a:r>
            <a:endParaRPr lang="nl-NL" sz="1600" dirty="0" smtClean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4629" y="3999331"/>
            <a:ext cx="30973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FontTx/>
              <a:buChar char="-"/>
            </a:pPr>
            <a:endParaRPr lang="nl-NL" sz="16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>
                <a:latin typeface="Verdana" pitchFamily="34" charset="0"/>
              </a:rPr>
              <a:t>Noldus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err="1">
                <a:latin typeface="Verdana" pitchFamily="34" charset="0"/>
              </a:rPr>
              <a:t>SmartWithFood</a:t>
            </a:r>
            <a:endParaRPr lang="nl-NL" sz="16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err="1">
                <a:latin typeface="Verdana" pitchFamily="34" charset="0"/>
              </a:rPr>
              <a:t>VitalinQ</a:t>
            </a:r>
            <a:endParaRPr lang="nl-NL" sz="16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>
                <a:latin typeface="Verdana" pitchFamily="34" charset="0"/>
              </a:rPr>
              <a:t>Sense Health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 err="1">
                <a:latin typeface="Verdana" pitchFamily="34" charset="0"/>
              </a:rPr>
              <a:t>Vital</a:t>
            </a:r>
            <a:r>
              <a:rPr lang="nl-NL" sz="1600" dirty="0">
                <a:latin typeface="Verdana" pitchFamily="34" charset="0"/>
              </a:rPr>
              <a:t> 10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>
                <a:latin typeface="Verdana" pitchFamily="34" charset="0"/>
              </a:rPr>
              <a:t>Dutch </a:t>
            </a:r>
            <a:r>
              <a:rPr lang="nl-NL" sz="1600" dirty="0" err="1">
                <a:latin typeface="Verdana" pitchFamily="34" charset="0"/>
              </a:rPr>
              <a:t>Spices</a:t>
            </a:r>
            <a:endParaRPr lang="nl-NL" sz="1600" dirty="0">
              <a:latin typeface="Verdana" pitchFamily="34" charset="0"/>
            </a:endParaRP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>
                <a:latin typeface="Verdana" pitchFamily="34" charset="0"/>
              </a:rPr>
              <a:t>Gemeente Rotterdam</a:t>
            </a:r>
          </a:p>
          <a:p>
            <a:pPr marL="285750" indent="-285750">
              <a:lnSpc>
                <a:spcPts val="1800"/>
              </a:lnSpc>
              <a:buFontTx/>
              <a:buChar char="-"/>
            </a:pPr>
            <a:r>
              <a:rPr lang="nl-NL" sz="1600" dirty="0">
                <a:latin typeface="Verdana" pitchFamily="34" charset="0"/>
              </a:rPr>
              <a:t>Gemeente Almere</a:t>
            </a:r>
          </a:p>
          <a:p>
            <a:pPr>
              <a:lnSpc>
                <a:spcPts val="1800"/>
              </a:lnSpc>
            </a:pPr>
            <a:endParaRPr lang="nl-NL" sz="1600" dirty="0" err="1" smtClean="0">
              <a:latin typeface="Verdana" pitchFamily="34" charset="0"/>
            </a:endParaRPr>
          </a:p>
        </p:txBody>
      </p:sp>
      <p:pic>
        <p:nvPicPr>
          <p:cNvPr id="8194" name="Picture 2" descr="LogoPNH_DEF_01_uitsne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42" y="5075318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Etiketwijzer App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1200" y="1421027"/>
            <a:ext cx="8521188" cy="4503822"/>
          </a:xfrm>
        </p:spPr>
        <p:txBody>
          <a:bodyPr/>
          <a:lstStyle/>
          <a:p>
            <a:r>
              <a:rPr lang="nl-NL" dirty="0" smtClean="0"/>
              <a:t>Voedingscentrum werkt aan de Etiketwijzer App:</a:t>
            </a:r>
          </a:p>
          <a:p>
            <a:pPr lvl="1"/>
            <a:r>
              <a:rPr lang="nl-NL" dirty="0" smtClean="0"/>
              <a:t>allergenen uit producten worden getoond afhankelijk van je allergie</a:t>
            </a:r>
          </a:p>
          <a:p>
            <a:pPr lvl="1"/>
            <a:r>
              <a:rPr lang="nl-NL" dirty="0" smtClean="0"/>
              <a:t>producten worden vergeleken om een gezond product te kunnen kiezen, afhankelijk van je voorkeuren</a:t>
            </a:r>
          </a:p>
          <a:p>
            <a:endParaRPr lang="nl-NL" dirty="0"/>
          </a:p>
          <a:p>
            <a:r>
              <a:rPr lang="nl-NL" dirty="0" smtClean="0"/>
              <a:t>Vanuit ICS is aangetoond dat personalisatie van de informatie helpt, dit inzicht is waardevol voor deze </a:t>
            </a:r>
            <a:r>
              <a:rPr lang="nl-NL" dirty="0" smtClean="0"/>
              <a:t>nieuwe app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19</a:t>
            </a:fld>
            <a:endParaRPr lang="nl-NL" dirty="0"/>
          </a:p>
        </p:txBody>
      </p:sp>
      <p:pic>
        <p:nvPicPr>
          <p:cNvPr id="8" name="Picture 4" descr="W:\AFSG\Groups\FFC\01_Projects\62999994-00 - Intelligent Consumer Systems (NK)\Logo's deelnemers\logo voedingscen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47" y="5574541"/>
            <a:ext cx="4194654" cy="11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Partners</a:t>
            </a:r>
            <a:endParaRPr lang="nl-NL" dirty="0"/>
          </a:p>
        </p:txBody>
      </p:sp>
      <p:pic>
        <p:nvPicPr>
          <p:cNvPr id="5" name="Picture 2" descr="W:\AFSG\Groups\FFC\01_Projects\62999994-00 - Intelligent Consumer Systems (NK)\Logo's deelnemers\Logo FoodShop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20" y="2102664"/>
            <a:ext cx="1730289" cy="8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W:\AFSG\Groups\FFC\01_Projects\62999994-00 - Intelligent Consumer Systems (NK)\Logo's deelnemers\Logo Mobiheal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82" y="4409941"/>
            <a:ext cx="2550064" cy="7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:\AFSG\Groups\FFC\01_Projects\62999994-00 - Intelligent Consumer Systems (NK)\Logo's deelnemers\logo voedingscentr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3" y="1134061"/>
            <a:ext cx="3332457" cy="9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W:\AFSG\Groups\FFC\01_Projects\62999994-00 - Intelligent Consumer Systems (NK)\Logo's deelnemers\logo_color_rvb-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7" y="3765011"/>
            <a:ext cx="2073288" cy="87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56" y="1307488"/>
            <a:ext cx="3056981" cy="60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0" y="5069853"/>
            <a:ext cx="1869252" cy="70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1" r="2843" b="31854"/>
          <a:stretch/>
        </p:blipFill>
        <p:spPr bwMode="auto">
          <a:xfrm>
            <a:off x="4897420" y="3149786"/>
            <a:ext cx="3200696" cy="96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68" y="2084990"/>
            <a:ext cx="1351870" cy="8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Afbeeldingsresultaat voor ps in foodservic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39" y="2577788"/>
            <a:ext cx="1324849" cy="11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76426"/>
              </p:ext>
            </p:extLst>
          </p:nvPr>
        </p:nvGraphicFramePr>
        <p:xfrm>
          <a:off x="3150975" y="5557505"/>
          <a:ext cx="5857103" cy="11125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647742"/>
                <a:gridCol w="320936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Financien</a:t>
                      </a:r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Bedrag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5172"/>
                          </a:solidFill>
                        </a:rPr>
                        <a:t>TKI-</a:t>
                      </a:r>
                      <a:r>
                        <a:rPr lang="en-GB" dirty="0" err="1" smtClean="0">
                          <a:solidFill>
                            <a:srgbClr val="005172"/>
                          </a:solidFill>
                        </a:rPr>
                        <a:t>bijdrage</a:t>
                      </a:r>
                      <a:endParaRPr lang="nl-NL" dirty="0">
                        <a:solidFill>
                          <a:srgbClr val="00517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5172"/>
                          </a:solidFill>
                        </a:rPr>
                        <a:t>426 </a:t>
                      </a:r>
                      <a:r>
                        <a:rPr lang="en-GB" dirty="0" err="1" smtClean="0">
                          <a:solidFill>
                            <a:srgbClr val="005172"/>
                          </a:solidFill>
                        </a:rPr>
                        <a:t>kE</a:t>
                      </a:r>
                      <a:endParaRPr lang="nl-NL" dirty="0">
                        <a:solidFill>
                          <a:srgbClr val="0051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5172"/>
                          </a:solidFill>
                        </a:rPr>
                        <a:t>Partner</a:t>
                      </a:r>
                      <a:r>
                        <a:rPr lang="en-GB" baseline="0" dirty="0" smtClean="0">
                          <a:solidFill>
                            <a:srgbClr val="005172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rgbClr val="005172"/>
                          </a:solidFill>
                        </a:rPr>
                        <a:t>bijdrage</a:t>
                      </a:r>
                      <a:endParaRPr lang="nl-NL" dirty="0">
                        <a:solidFill>
                          <a:srgbClr val="00517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5172"/>
                          </a:solidFill>
                        </a:rPr>
                        <a:t>426 </a:t>
                      </a:r>
                      <a:r>
                        <a:rPr lang="en-GB" dirty="0" err="1" smtClean="0">
                          <a:solidFill>
                            <a:srgbClr val="005172"/>
                          </a:solidFill>
                        </a:rPr>
                        <a:t>kE</a:t>
                      </a:r>
                      <a:r>
                        <a:rPr lang="en-GB" dirty="0" smtClean="0">
                          <a:solidFill>
                            <a:srgbClr val="005172"/>
                          </a:solidFill>
                        </a:rPr>
                        <a:t> (cash + in kind)</a:t>
                      </a:r>
                      <a:endParaRPr lang="nl-NL" dirty="0">
                        <a:solidFill>
                          <a:srgbClr val="0051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7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3947" y="230189"/>
            <a:ext cx="8559350" cy="918990"/>
          </a:xfrm>
        </p:spPr>
        <p:txBody>
          <a:bodyPr/>
          <a:lstStyle/>
          <a:p>
            <a:r>
              <a:rPr lang="nl-NL" dirty="0" smtClean="0"/>
              <a:t>Hartelijk dank voor de aandacht!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223447" y="1285102"/>
            <a:ext cx="4546256" cy="4628119"/>
          </a:xfrm>
        </p:spPr>
        <p:txBody>
          <a:bodyPr/>
          <a:lstStyle/>
          <a:p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meer</a:t>
            </a:r>
            <a:r>
              <a:rPr lang="en-GB" dirty="0" smtClean="0"/>
              <a:t> </a:t>
            </a:r>
            <a:r>
              <a:rPr lang="en-GB" dirty="0" err="1" smtClean="0"/>
              <a:t>informatie</a:t>
            </a:r>
            <a:r>
              <a:rPr lang="en-GB" dirty="0" smtClean="0"/>
              <a:t>: </a:t>
            </a:r>
          </a:p>
          <a:p>
            <a:r>
              <a:rPr lang="en-GB" dirty="0" smtClean="0"/>
              <a:t>Nicole.Koenderink@wur.nl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20</a:t>
            </a:fld>
            <a:endParaRPr lang="nl-NL" dirty="0"/>
          </a:p>
        </p:txBody>
      </p:sp>
      <p:pic>
        <p:nvPicPr>
          <p:cNvPr id="7" name="Picture 12" descr="Caption T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55" y="4403487"/>
            <a:ext cx="1052730" cy="10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aption 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31" y="2012620"/>
            <a:ext cx="1052730" cy="10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aption 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96" y="4403487"/>
            <a:ext cx="1052730" cy="105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aption 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76" y="4403487"/>
            <a:ext cx="1052730" cy="10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aption Tex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97" y="5655561"/>
            <a:ext cx="1052730" cy="10527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aption Tex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96" y="5655561"/>
            <a:ext cx="1052730" cy="10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aption Tex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98" y="5653783"/>
            <a:ext cx="1056287" cy="10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Caption Tex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85" y="3213521"/>
            <a:ext cx="1051200" cy="10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http://www.afsg.nl/InformationManagement/images/team/roelandvanbatenbur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8" b="15273"/>
          <a:stretch/>
        </p:blipFill>
        <p:spPr bwMode="auto">
          <a:xfrm>
            <a:off x="6693406" y="3212757"/>
            <a:ext cx="1051200" cy="10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0.gstatic.com/images?q=tbn:ANd9GcQrBlhv69JeqACaDGXxHyHvanAuwAKcqsq8nYQs9_Nn4ZGecALHoJil7g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98" y="2014151"/>
            <a:ext cx="1051200" cy="10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remko van brake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26" y="3212757"/>
            <a:ext cx="1051200" cy="10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driaan ko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61" y="5653782"/>
            <a:ext cx="1051200" cy="10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fbeeldingsresultaat voor nicole koenderin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96" y="2015682"/>
            <a:ext cx="1051200" cy="10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on Wille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61" y="3212757"/>
            <a:ext cx="1051200" cy="10512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"/>
          <a:stretch/>
        </p:blipFill>
        <p:spPr bwMode="auto">
          <a:xfrm>
            <a:off x="4245661" y="4403487"/>
            <a:ext cx="1051200" cy="10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64" y="5653782"/>
            <a:ext cx="993048" cy="10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Caption Tex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3" y="4403487"/>
            <a:ext cx="1051199" cy="10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Caption Text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2" y="3213522"/>
            <a:ext cx="1051199" cy="10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W:\AFSG\Groups\FFC\01_Projects\62999994-00 - Intelligent Consumer Systems (NK)\Logo's deelnemers\Logo FoodShopper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9" y="5667918"/>
            <a:ext cx="1105219" cy="5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W:\AFSG\Groups\FFC\01_Projects\62999994-00 - Intelligent Consumer Systems (NK)\Logo's deelnemers\Logo Mobihealth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2" y="4331888"/>
            <a:ext cx="1215523" cy="3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W:\AFSG\Groups\FFC\01_Projects\62999994-00 - Intelligent Consumer Systems (NK)\Logo's deelnemers\logo voedingscentrum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6" y="2900839"/>
            <a:ext cx="1588462" cy="4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W:\AFSG\Groups\FFC\01_Projects\62999994-00 - Intelligent Consumer Systems (NK)\Logo's deelnemers\logo_color_rvb-JPG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85" y="5681026"/>
            <a:ext cx="1172112" cy="4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9" y="5283789"/>
            <a:ext cx="1457152" cy="28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2" y="4762788"/>
            <a:ext cx="891005" cy="33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1" r="2843" b="31854"/>
          <a:stretch/>
        </p:blipFill>
        <p:spPr bwMode="auto">
          <a:xfrm>
            <a:off x="206309" y="3674739"/>
            <a:ext cx="1957764" cy="58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9" y="3354113"/>
            <a:ext cx="644388" cy="40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Afbeeldingsresultaat voor ps in foodservic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63" y="4525383"/>
            <a:ext cx="631508" cy="5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ption Text"/>
          <p:cNvPicPr>
            <a:picLocks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2" r="-5632"/>
          <a:stretch/>
        </p:blipFill>
        <p:spPr bwMode="auto">
          <a:xfrm>
            <a:off x="6693405" y="2012619"/>
            <a:ext cx="1049421" cy="1052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Intelligent Consumer Systems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21200" y="1157165"/>
            <a:ext cx="8521188" cy="40896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Mensen </a:t>
            </a:r>
            <a:r>
              <a:rPr lang="nl-NL" dirty="0"/>
              <a:t>helpen om bewust een gezonde keuze te maken passend bij hun eigen persoonlijke doelstelling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Gepersonaliseerde feedback</a:t>
            </a:r>
          </a:p>
          <a:p>
            <a:pPr lvl="1">
              <a:buFont typeface="Wingdings"/>
              <a:buChar char="Ø"/>
            </a:pPr>
            <a:r>
              <a:rPr lang="nl-NL" dirty="0" smtClean="0"/>
              <a:t>Juiste informatie geven </a:t>
            </a:r>
          </a:p>
          <a:p>
            <a:pPr lvl="1">
              <a:buFont typeface="Wingdings"/>
              <a:buChar char="Ø"/>
            </a:pPr>
            <a:r>
              <a:rPr lang="nl-NL" dirty="0" smtClean="0"/>
              <a:t>Op het juiste moment</a:t>
            </a:r>
          </a:p>
          <a:p>
            <a:pPr lvl="1">
              <a:buFont typeface="Wingdings"/>
              <a:buChar char="Ø"/>
            </a:pPr>
            <a:r>
              <a:rPr lang="nl-NL" dirty="0" smtClean="0"/>
              <a:t>In de juiste vorm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Gekozen </a:t>
            </a:r>
            <a:r>
              <a:rPr lang="nl-NL" dirty="0"/>
              <a:t>doelgroepen: </a:t>
            </a:r>
            <a:br>
              <a:rPr lang="nl-NL" dirty="0"/>
            </a:br>
            <a:r>
              <a:rPr lang="nl-NL" dirty="0"/>
              <a:t>	allergische consument, vitale oudere, lage SES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3</a:t>
            </a:fld>
            <a:endParaRPr lang="nl-NL" dirty="0"/>
          </a:p>
        </p:txBody>
      </p:sp>
      <p:pic>
        <p:nvPicPr>
          <p:cNvPr id="8" name="Tijdelijke aanduiding voor afbeelding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6872"/>
          <a:stretch>
            <a:fillRect/>
          </a:stretch>
        </p:blipFill>
        <p:spPr bwMode="auto">
          <a:xfrm>
            <a:off x="5693824" y="2094618"/>
            <a:ext cx="3202784" cy="3202784"/>
          </a:xfrm>
          <a:prstGeom prst="ellipse">
            <a:avLst/>
          </a:prstGeom>
          <a:solidFill>
            <a:schemeClr val="bg1"/>
          </a:solidFill>
          <a:ln>
            <a:solidFill>
              <a:srgbClr val="D5D2CA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0410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197707" y="1408671"/>
            <a:ext cx="1966736" cy="235293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 smtClean="0"/>
              <a:t>De resultaten</a:t>
            </a:r>
            <a:endParaRPr lang="nl-NL" dirty="0"/>
          </a:p>
        </p:txBody>
      </p:sp>
      <p:pic>
        <p:nvPicPr>
          <p:cNvPr id="4100" name="Picture 4" descr="C:\Users\ketel006\AppData\Local\Microsoft\Windows\Temporary Internet Files\Content.IE5\SIHGY8C5\139690200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8" y="707872"/>
            <a:ext cx="6092189" cy="61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4639" y="1657350"/>
            <a:ext cx="1592943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koppelen van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4364" y="4609068"/>
            <a:ext cx="1834514" cy="49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algoritmes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4082" y="2807722"/>
            <a:ext cx="2350408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consumenten-kennis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4211" y="5016639"/>
            <a:ext cx="1910899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prototype</a:t>
            </a:r>
          </a:p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applicaties</a:t>
            </a:r>
          </a:p>
        </p:txBody>
      </p:sp>
      <p:pic>
        <p:nvPicPr>
          <p:cNvPr id="13" name="Picture 5" descr="W:\AFSG\Groups\FFC\01_Projects\62999994-00 - Intelligent Consumer Systems (NK)\Logo's deelnemers\logo_color_rvb-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 b="16530"/>
          <a:stretch/>
        </p:blipFill>
        <p:spPr bwMode="auto">
          <a:xfrm>
            <a:off x="463571" y="1587186"/>
            <a:ext cx="1381681" cy="4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0" y="2385154"/>
            <a:ext cx="1381681" cy="27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W:\AFSG\Groups\FFC\01_Projects\62999994-00 - Intelligent Consumer Systems (NK)\Logo's deelnemers\logo voedingscentru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2" y="2690428"/>
            <a:ext cx="1793875" cy="5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ps in foodserv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8" y="3202317"/>
            <a:ext cx="512323" cy="4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Data en algoritmes </a:t>
            </a:r>
            <a:r>
              <a:rPr lang="nl-NL" dirty="0" smtClean="0"/>
              <a:t>– </a:t>
            </a:r>
            <a:r>
              <a:rPr lang="nl-NL" dirty="0" smtClean="0"/>
              <a:t>informatieverwerking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3118" y="1223321"/>
            <a:ext cx="3485758" cy="18411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Zoeken in alle bronnen tegelijkertijd; de gebruiker merkt dit niet maar krijgt gewoon de informatie die hij wil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5</a:t>
            </a:fld>
            <a:endParaRPr lang="nl-NL" dirty="0"/>
          </a:p>
        </p:txBody>
      </p:sp>
      <p:pic>
        <p:nvPicPr>
          <p:cNvPr id="7170" name="Picture 2" descr="blender.jpg (475×2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02" y="1269696"/>
            <a:ext cx="4900586" cy="26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61078" y="4240430"/>
            <a:ext cx="8521188" cy="19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NL" sz="2000" dirty="0" smtClean="0"/>
              <a:t>Informatie in bronnen is steeds anders: andere productcodes, andere allergenen-aanduidingen, andere hoeveelheden, etc.</a:t>
            </a:r>
          </a:p>
          <a:p>
            <a:pPr marL="0" indent="0">
              <a:buFont typeface="Wingdings" pitchFamily="2" charset="2"/>
              <a:buNone/>
            </a:pPr>
            <a:endParaRPr lang="nl-NL" sz="2000" dirty="0"/>
          </a:p>
          <a:p>
            <a:pPr marL="0" indent="0">
              <a:buFont typeface="Wingdings" pitchFamily="2" charset="2"/>
              <a:buNone/>
            </a:pPr>
            <a:r>
              <a:rPr lang="nl-NL" sz="2000" dirty="0" smtClean="0"/>
              <a:t>Algoritmes nodig om dit automatisch recht te trekken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684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197707" y="1449881"/>
            <a:ext cx="1966736" cy="23544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De resultaten</a:t>
            </a:r>
            <a:endParaRPr lang="nl-NL" dirty="0"/>
          </a:p>
        </p:txBody>
      </p:sp>
      <p:pic>
        <p:nvPicPr>
          <p:cNvPr id="4100" name="Picture 4" descr="C:\Users\ketel006\AppData\Local\Microsoft\Windows\Temporary Internet Files\Content.IE5\SIHGY8C5\139690200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8" y="707872"/>
            <a:ext cx="6092189" cy="61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4639" y="1657350"/>
            <a:ext cx="1592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koppelen van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4364" y="4609068"/>
            <a:ext cx="183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algoritmes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4082" y="2807722"/>
            <a:ext cx="235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consumenten-kennis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4211" y="5016639"/>
            <a:ext cx="1910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prototype</a:t>
            </a:r>
          </a:p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applicaties</a:t>
            </a:r>
          </a:p>
        </p:txBody>
      </p:sp>
      <p:pic>
        <p:nvPicPr>
          <p:cNvPr id="13" name="Picture 5" descr="W:\AFSG\Groups\FFC\01_Projects\62999994-00 - Intelligent Consumer Systems (NK)\Logo's deelnemers\logo_color_rvb-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 b="16530"/>
          <a:stretch/>
        </p:blipFill>
        <p:spPr bwMode="auto">
          <a:xfrm>
            <a:off x="463571" y="1587186"/>
            <a:ext cx="1381681" cy="4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0" y="2385154"/>
            <a:ext cx="1381681" cy="27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W:\AFSG\Groups\FFC\01_Projects\62999994-00 - Intelligent Consumer Systems (NK)\Logo's deelnemers\logo voedingscentru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2" y="2690428"/>
            <a:ext cx="1793875" cy="5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ps in foodserv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8" y="3202317"/>
            <a:ext cx="512323" cy="4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spruitj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4"/>
          <a:stretch/>
        </p:blipFill>
        <p:spPr bwMode="auto">
          <a:xfrm>
            <a:off x="1049491" y="5198588"/>
            <a:ext cx="1717200" cy="1659412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Algoritmes – Dynamische recepten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9830" y="1280445"/>
            <a:ext cx="8521188" cy="40896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Vind </a:t>
            </a:r>
            <a:r>
              <a:rPr lang="nl-NL" b="1" dirty="0" smtClean="0"/>
              <a:t>automatisch</a:t>
            </a:r>
            <a:r>
              <a:rPr lang="nl-NL" dirty="0" smtClean="0"/>
              <a:t> een alternatief ingrediënt dat past in een specifiek recept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7</a:t>
            </a:fld>
            <a:endParaRPr lang="nl-NL" dirty="0"/>
          </a:p>
        </p:txBody>
      </p:sp>
      <p:pic>
        <p:nvPicPr>
          <p:cNvPr id="1026" name="Picture 2" descr="D:\spruitj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14" y="2239766"/>
            <a:ext cx="5063510" cy="353752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ngredien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42" y="2331912"/>
            <a:ext cx="2943167" cy="40724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ketel006\AppData\Local\Microsoft\Windows\Temporary Internet Files\Content.IE5\H9BECPEN\frown_fac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17" y="3174136"/>
            <a:ext cx="834390" cy="8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ketel006\AppData\Local\Microsoft\Windows\Temporary Internet Files\Content.IE5\H9BECPEN\frown_fac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23" y="4201337"/>
            <a:ext cx="834390" cy="8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ketel006\AppData\Local\Microsoft\Windows\Temporary Internet Files\Content.IE5\H9BECPEN\frown_fac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23" y="5669686"/>
            <a:ext cx="834390" cy="8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Algoritmes – Dynamische recepten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9830" y="1280445"/>
            <a:ext cx="8521188" cy="40896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Vind </a:t>
            </a:r>
            <a:r>
              <a:rPr lang="nl-NL" b="1" dirty="0" smtClean="0"/>
              <a:t>automatisch</a:t>
            </a:r>
            <a:r>
              <a:rPr lang="nl-NL" dirty="0" smtClean="0"/>
              <a:t> een alternatief ingrediënt dat past in een specifiek recept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8</a:t>
            </a:fld>
            <a:endParaRPr lang="nl-NL" dirty="0"/>
          </a:p>
        </p:txBody>
      </p:sp>
      <p:pic>
        <p:nvPicPr>
          <p:cNvPr id="1026" name="Picture 2" descr="D:\spruitj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14" y="2239766"/>
            <a:ext cx="5063510" cy="353752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ngredien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42" y="2331912"/>
            <a:ext cx="2943167" cy="40724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ketel006\AppData\Local\Microsoft\Windows\Temporary Internet Files\Content.IE5\H9BECPEN\frown_fac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23" y="5669686"/>
            <a:ext cx="834390" cy="83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35926" y="3586324"/>
            <a:ext cx="6647934" cy="3062291"/>
          </a:xfrm>
          <a:prstGeom prst="cloudCallout">
            <a:avLst>
              <a:gd name="adj1" fmla="val 68570"/>
              <a:gd name="adj2" fmla="val 30328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mosterd is pittig</a:t>
            </a: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mogelijke vervanging: fenegriek-zaad, </a:t>
            </a:r>
            <a:r>
              <a:rPr lang="nl-NL" dirty="0" err="1" smtClean="0">
                <a:solidFill>
                  <a:schemeClr val="tx1"/>
                </a:solidFill>
              </a:rPr>
              <a:t>wasabi</a:t>
            </a:r>
            <a:r>
              <a:rPr lang="nl-NL" dirty="0" smtClean="0">
                <a:solidFill>
                  <a:schemeClr val="tx1"/>
                </a:solidFill>
              </a:rPr>
              <a:t> of mierikswortel</a:t>
            </a:r>
          </a:p>
          <a:p>
            <a:pPr algn="ctr"/>
            <a:endParaRPr lang="nl-NL" dirty="0" smtClean="0">
              <a:solidFill>
                <a:schemeClr val="tx1"/>
              </a:solidFill>
            </a:endParaRP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in Nederlands recept kiest het algoritme voor mierikswortel</a:t>
            </a:r>
            <a:endParaRPr 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gnetic Disk 4"/>
          <p:cNvSpPr/>
          <p:nvPr/>
        </p:nvSpPr>
        <p:spPr>
          <a:xfrm>
            <a:off x="197707" y="1437524"/>
            <a:ext cx="1966736" cy="23544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De resultaten</a:t>
            </a:r>
            <a:endParaRPr lang="nl-NL" dirty="0"/>
          </a:p>
        </p:txBody>
      </p:sp>
      <p:pic>
        <p:nvPicPr>
          <p:cNvPr id="4100" name="Picture 4" descr="C:\Users\ketel006\AppData\Local\Microsoft\Windows\Temporary Internet Files\Content.IE5\SIHGY8C5\139690200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8" y="707872"/>
            <a:ext cx="6092189" cy="61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4639" y="1657350"/>
            <a:ext cx="1592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koppelen van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4364" y="4609068"/>
            <a:ext cx="183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algoritmes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4082" y="2807722"/>
            <a:ext cx="235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consumenten-kennis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4211" y="5016639"/>
            <a:ext cx="1910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prototype</a:t>
            </a:r>
          </a:p>
          <a:p>
            <a:pPr>
              <a:lnSpc>
                <a:spcPct val="150000"/>
              </a:lnSpc>
            </a:pPr>
            <a:r>
              <a:rPr lang="nl-NL" sz="2000" b="1" dirty="0" smtClean="0">
                <a:solidFill>
                  <a:schemeClr val="bg1"/>
                </a:solidFill>
                <a:latin typeface="Verdana" pitchFamily="34" charset="0"/>
              </a:rPr>
              <a:t>applicaties</a:t>
            </a:r>
          </a:p>
        </p:txBody>
      </p:sp>
      <p:pic>
        <p:nvPicPr>
          <p:cNvPr id="13" name="Picture 5" descr="W:\AFSG\Groups\FFC\01_Projects\62999994-00 - Intelligent Consumer Systems (NK)\Logo's deelnemers\logo_color_rvb-JP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8" b="16530"/>
          <a:stretch/>
        </p:blipFill>
        <p:spPr bwMode="auto">
          <a:xfrm>
            <a:off x="463571" y="1587186"/>
            <a:ext cx="1381681" cy="4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0" y="2385154"/>
            <a:ext cx="1381681" cy="27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W:\AFSG\Groups\FFC\01_Projects\62999994-00 - Intelligent Consumer Systems (NK)\Logo's deelnemers\logo voedingscentru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2" y="2690428"/>
            <a:ext cx="1793875" cy="5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ps in foodserv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8" y="3202317"/>
            <a:ext cx="512323" cy="4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67" y="421839"/>
            <a:ext cx="1639617" cy="1639616"/>
          </a:xfrm>
          <a:prstGeom prst="ellipse">
            <a:avLst/>
          </a:prstGeom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 descr="W:\AFSG\Groups\FFC\01_Projects\62999994-00 - Intelligent Consumer Systems (NK)\Presentaties\Recepten checker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5" r="42998" b="21423"/>
          <a:stretch/>
        </p:blipFill>
        <p:spPr bwMode="auto">
          <a:xfrm>
            <a:off x="6894640" y="981180"/>
            <a:ext cx="1718785" cy="1639616"/>
          </a:xfrm>
          <a:prstGeom prst="ellipse">
            <a:avLst/>
          </a:prstGeom>
          <a:ln>
            <a:solidFill>
              <a:schemeClr val="bg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spruitje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4"/>
          <a:stretch/>
        </p:blipFill>
        <p:spPr bwMode="auto">
          <a:xfrm>
            <a:off x="1049491" y="5198588"/>
            <a:ext cx="1717200" cy="1659412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</TotalTime>
  <Words>533</Words>
  <Application>Microsoft Office PowerPoint</Application>
  <PresentationFormat>On-screen Show (4:3)</PresentationFormat>
  <Paragraphs>148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Wageningen UR</vt:lpstr>
      <vt:lpstr>Intelligent Consumer Systems</vt:lpstr>
      <vt:lpstr>Partners</vt:lpstr>
      <vt:lpstr>Intelligent Consumer Systems</vt:lpstr>
      <vt:lpstr>De resultaten</vt:lpstr>
      <vt:lpstr>Data en algoritmes – informatieverwerking</vt:lpstr>
      <vt:lpstr>De resultaten</vt:lpstr>
      <vt:lpstr>Algoritmes – Dynamische recepten</vt:lpstr>
      <vt:lpstr>Algoritmes – Dynamische recepten</vt:lpstr>
      <vt:lpstr>De resultaten</vt:lpstr>
      <vt:lpstr>Implementatie personalisatie </vt:lpstr>
      <vt:lpstr>Implementatie personalisatie </vt:lpstr>
      <vt:lpstr>Implementatie personalisatie </vt:lpstr>
      <vt:lpstr>De resultaten</vt:lpstr>
      <vt:lpstr>Prototype – Allergie-Checker </vt:lpstr>
      <vt:lpstr>Prototype – Recepten-Checker</vt:lpstr>
      <vt:lpstr>Prototype – Motivatie-Checker</vt:lpstr>
      <vt:lpstr>De resultaten</vt:lpstr>
      <vt:lpstr>Spin-off – Personalised Nutrition &amp; Health</vt:lpstr>
      <vt:lpstr>Etiketwijzer App</vt:lpstr>
      <vt:lpstr>Hartelijk dank voor de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Koenderink, Nicole</cp:lastModifiedBy>
  <cp:revision>302</cp:revision>
  <dcterms:created xsi:type="dcterms:W3CDTF">2011-09-29T08:30:03Z</dcterms:created>
  <dcterms:modified xsi:type="dcterms:W3CDTF">2017-06-06T20:27:03Z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</Properties>
</file>