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2" r:id="rId2"/>
    <p:sldId id="332" r:id="rId3"/>
    <p:sldId id="343" r:id="rId4"/>
    <p:sldId id="306" r:id="rId5"/>
    <p:sldId id="307" r:id="rId6"/>
    <p:sldId id="333" r:id="rId7"/>
    <p:sldId id="339" r:id="rId8"/>
    <p:sldId id="340" r:id="rId9"/>
    <p:sldId id="310" r:id="rId10"/>
    <p:sldId id="314" r:id="rId11"/>
    <p:sldId id="274" r:id="rId12"/>
    <p:sldId id="283" r:id="rId13"/>
    <p:sldId id="334" r:id="rId14"/>
    <p:sldId id="335" r:id="rId15"/>
    <p:sldId id="336" r:id="rId16"/>
    <p:sldId id="337" r:id="rId17"/>
    <p:sldId id="338" r:id="rId18"/>
    <p:sldId id="342" r:id="rId19"/>
    <p:sldId id="341" r:id="rId20"/>
    <p:sldId id="356" r:id="rId21"/>
    <p:sldId id="357" r:id="rId22"/>
    <p:sldId id="358" r:id="rId23"/>
    <p:sldId id="359" r:id="rId24"/>
    <p:sldId id="349" r:id="rId25"/>
    <p:sldId id="350" r:id="rId26"/>
    <p:sldId id="351" r:id="rId27"/>
    <p:sldId id="352" r:id="rId28"/>
    <p:sldId id="353" r:id="rId29"/>
    <p:sldId id="354" r:id="rId30"/>
    <p:sldId id="344" r:id="rId31"/>
    <p:sldId id="345" r:id="rId32"/>
    <p:sldId id="346" r:id="rId33"/>
    <p:sldId id="347" r:id="rId34"/>
    <p:sldId id="348" r:id="rId35"/>
    <p:sldId id="360" r:id="rId36"/>
    <p:sldId id="297" r:id="rId37"/>
    <p:sldId id="293" r:id="rId38"/>
    <p:sldId id="318" r:id="rId3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orient="horz" pos="4085">
          <p15:clr>
            <a:srgbClr val="A4A3A4"/>
          </p15:clr>
        </p15:guide>
        <p15:guide id="6" pos="339">
          <p15:clr>
            <a:srgbClr val="A4A3A4"/>
          </p15:clr>
        </p15:guide>
        <p15:guide id="7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04"/>
  </p:normalViewPr>
  <p:slideViewPr>
    <p:cSldViewPr snapToGrid="0" showGuides="1">
      <p:cViewPr>
        <p:scale>
          <a:sx n="100" d="100"/>
          <a:sy n="100" d="100"/>
        </p:scale>
        <p:origin x="-1104" y="18"/>
      </p:cViewPr>
      <p:guideLst>
        <p:guide orient="horz" pos="1219"/>
        <p:guide orient="horz" pos="147"/>
        <p:guide orient="horz"/>
        <p:guide orient="horz" pos="3756"/>
        <p:guide orient="horz" pos="4085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Big data </a:t>
            </a:r>
            <a:r>
              <a:rPr lang="en-GB" dirty="0" err="1" smtClean="0"/>
              <a:t>als</a:t>
            </a:r>
            <a:r>
              <a:rPr lang="en-GB" dirty="0" smtClean="0"/>
              <a:t> MUST, NOODZAAK </a:t>
            </a:r>
            <a:r>
              <a:rPr lang="en-GB" dirty="0" err="1" smtClean="0"/>
              <a:t>onderstrepen</a:t>
            </a:r>
            <a:r>
              <a:rPr lang="en-GB" baseline="0" dirty="0" smtClean="0"/>
              <a:t> om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buiten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spel</a:t>
            </a:r>
            <a:r>
              <a:rPr lang="en-GB" baseline="0" dirty="0" smtClean="0"/>
              <a:t> te </a:t>
            </a:r>
            <a:r>
              <a:rPr lang="en-GB" baseline="0" dirty="0" err="1" smtClean="0"/>
              <a:t>komen</a:t>
            </a:r>
            <a:r>
              <a:rPr lang="en-GB" baseline="0" dirty="0" smtClean="0"/>
              <a:t> te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48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73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in de agriculture </a:t>
            </a:r>
            <a:r>
              <a:rPr lang="en-GB" baseline="0" dirty="0" err="1" smtClean="0"/>
              <a:t>zien</a:t>
            </a:r>
            <a:r>
              <a:rPr lang="en-GB" baseline="0" dirty="0" smtClean="0"/>
              <a:t> we steeds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Big Data </a:t>
            </a:r>
            <a:r>
              <a:rPr lang="en-GB" baseline="0" dirty="0" err="1" smtClean="0"/>
              <a:t>aspecten</a:t>
            </a:r>
            <a:r>
              <a:rPr lang="en-GB" baseline="0" dirty="0" smtClean="0"/>
              <a:t>, die </a:t>
            </a:r>
            <a:r>
              <a:rPr lang="en-GB" baseline="0" dirty="0" err="1" smtClean="0"/>
              <a:t>vooral</a:t>
            </a:r>
            <a:r>
              <a:rPr lang="en-GB" baseline="0" dirty="0" smtClean="0"/>
              <a:t> te </a:t>
            </a:r>
            <a:r>
              <a:rPr lang="en-GB" baseline="0" dirty="0" err="1" smtClean="0"/>
              <a:t>maken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hebben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sensoren</a:t>
            </a:r>
            <a:r>
              <a:rPr lang="en-GB" baseline="0" dirty="0" smtClean="0"/>
              <a:t> die steeds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data </a:t>
            </a:r>
            <a:r>
              <a:rPr lang="en-GB" baseline="0" dirty="0" err="1" smtClean="0"/>
              <a:t>verzamelen</a:t>
            </a:r>
            <a:r>
              <a:rPr lang="en-GB" baseline="0" dirty="0" smtClean="0"/>
              <a:t>. We </a:t>
            </a:r>
            <a:r>
              <a:rPr lang="en-GB" baseline="0" dirty="0" err="1" smtClean="0"/>
              <a:t>hebben</a:t>
            </a:r>
            <a:r>
              <a:rPr lang="en-GB" baseline="0" dirty="0" smtClean="0"/>
              <a:t> drones die data </a:t>
            </a:r>
            <a:r>
              <a:rPr lang="en-GB" baseline="0" dirty="0" err="1" smtClean="0"/>
              <a:t>genereren</a:t>
            </a:r>
            <a:r>
              <a:rPr lang="en-GB" baseline="0" dirty="0" smtClean="0"/>
              <a:t>, we </a:t>
            </a:r>
            <a:r>
              <a:rPr lang="en-GB" baseline="0" dirty="0" err="1" smtClean="0"/>
              <a:t>weten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precies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zich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melkstal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bevind</a:t>
            </a:r>
            <a:r>
              <a:rPr lang="en-GB" baseline="0" dirty="0" smtClean="0"/>
              <a:t> en de </a:t>
            </a:r>
            <a:r>
              <a:rPr lang="en-GB" baseline="0" dirty="0" err="1" smtClean="0"/>
              <a:t>hoeveelheid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melk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produceert</a:t>
            </a:r>
            <a:r>
              <a:rPr lang="en-GB" baseline="0" dirty="0" smtClean="0"/>
              <a:t>, steeds </a:t>
            </a:r>
            <a:r>
              <a:rPr lang="en-GB" baseline="0" dirty="0" err="1" smtClean="0"/>
              <a:t>vaker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nog de </a:t>
            </a:r>
            <a:r>
              <a:rPr lang="en-GB" baseline="0" dirty="0" err="1" smtClean="0"/>
              <a:t>samenstelling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melk</a:t>
            </a:r>
            <a:r>
              <a:rPr lang="en-GB" baseline="0" dirty="0" smtClean="0"/>
              <a:t>. We </a:t>
            </a:r>
            <a:r>
              <a:rPr lang="en-GB" baseline="0" dirty="0" err="1" smtClean="0"/>
              <a:t>weten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kippen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bevinden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stal</a:t>
            </a:r>
            <a:r>
              <a:rPr lang="en-GB" baseline="0" dirty="0" smtClean="0"/>
              <a:t>, we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steeds </a:t>
            </a:r>
            <a:r>
              <a:rPr lang="en-GB" baseline="0" dirty="0" err="1" smtClean="0"/>
              <a:t>preciezer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gras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bemesten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9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225614"/>
            <a:ext cx="3816000" cy="136089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224477"/>
            <a:ext cx="4294800" cy="572547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824001"/>
            <a:ext cx="3874036" cy="412263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2638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CF0E-1C0B-49D3-B746-D90E4724726E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F194-3D61-4B68-903A-B57CE99E1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6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2BCF0E-1C0B-49D3-B746-D90E4724726E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F194-3D61-4B68-903A-B57CE99E1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5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5" r:id="rId22"/>
    <p:sldLayoutId id="214748367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envsoft.2016.07.01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google.nl/url?sa=i&amp;rct=j&amp;q=&amp;esrc=s&amp;source=images&amp;cd=&amp;cad=rja&amp;uact=8&amp;ved=0ahUKEwiVjqyZye3OAhVGXBoKHXVyD2MQjRwIBw&amp;url=http://www.illumina.com/techniques/sequencing/dna-sequencing.html&amp;psig=AFQjCNF3ekHxIATmL6xZOJTbxyQBtm1kbQ&amp;ust=14727987914955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ved=0ahUKEwimiqmAjKrUAhXMIlAKHd39BXAQjRwIBw&amp;url=http://www.stw.nl/nl/programmas/partnershipprogramma-stw-hartstichting&amp;psig=AFQjCNFFdp8UmD3ls0OB9ekRnFYWGaIfMw&amp;ust=1496868491500692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www.google.nl/url?sa=i&amp;rct=j&amp;q=&amp;esrc=s&amp;source=images&amp;cd=&amp;cad=rja&amp;uact=8&amp;ved=0ahUKEwjtzr2VjKrUAhVPbVAKHXuWDOIQjRwIBw&amp;url=http://breed4food.com/&amp;psig=AFQjCNFqnxpf2P2NhuaHV7EQIVczhg7jmw&amp;ust=1496868514415670" TargetMode="Externa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ander.janssen@wur.nl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envsoft.2016.07.01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/>
              <a:t>Toekomst </a:t>
            </a:r>
            <a:r>
              <a:rPr lang="nl-NL" dirty="0" smtClean="0"/>
              <a:t>met Big </a:t>
            </a:r>
            <a:r>
              <a:rPr lang="nl-NL" dirty="0"/>
              <a:t>Data in </a:t>
            </a:r>
            <a:r>
              <a:rPr lang="nl-NL" dirty="0" err="1"/>
              <a:t>Agri&amp;Food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r="1888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31008" y="1367036"/>
            <a:ext cx="8447087" cy="957064"/>
          </a:xfrm>
        </p:spPr>
        <p:txBody>
          <a:bodyPr/>
          <a:lstStyle/>
          <a:p>
            <a:r>
              <a:rPr lang="en-GB" dirty="0" smtClean="0"/>
              <a:t>7 </a:t>
            </a:r>
            <a:r>
              <a:rPr lang="en-GB" dirty="0" err="1" smtClean="0"/>
              <a:t>Juni</a:t>
            </a:r>
            <a:r>
              <a:rPr lang="en-GB" dirty="0" smtClean="0"/>
              <a:t> 2017, Sander Janssen (@</a:t>
            </a:r>
            <a:r>
              <a:rPr lang="en-GB" dirty="0" err="1" smtClean="0"/>
              <a:t>wurcgi</a:t>
            </a:r>
            <a:r>
              <a:rPr lang="en-GB" dirty="0" smtClean="0"/>
              <a:t>) &amp; Karin Andeweg</a:t>
            </a:r>
          </a:p>
          <a:p>
            <a:r>
              <a:rPr lang="en-GB" dirty="0" smtClean="0"/>
              <a:t>Met </a:t>
            </a:r>
            <a:r>
              <a:rPr lang="en-GB" dirty="0" err="1" smtClean="0"/>
              <a:t>thema</a:t>
            </a:r>
            <a:r>
              <a:rPr lang="en-GB" dirty="0" smtClean="0"/>
              <a:t>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1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4 V’s of Big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  <p:pic>
        <p:nvPicPr>
          <p:cNvPr id="5122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22050"/>
            <a:ext cx="8496300" cy="52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Our understanding of Big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>
                <a:solidFill>
                  <a:srgbClr val="005172"/>
                </a:solidFill>
              </a:rPr>
              <a:pPr algn="r">
                <a:lnSpc>
                  <a:spcPts val="1200"/>
                </a:lnSpc>
              </a:pPr>
              <a:t>11</a:t>
            </a:fld>
            <a:endParaRPr lang="en-GB" dirty="0">
              <a:solidFill>
                <a:srgbClr val="005172"/>
              </a:solidFill>
            </a:endParaRPr>
          </a:p>
        </p:txBody>
      </p:sp>
      <p:pic>
        <p:nvPicPr>
          <p:cNvPr id="1026" name="Picture 2" descr="Fig. 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25536"/>
            <a:ext cx="8407400" cy="50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6450" y="6400800"/>
            <a:ext cx="4051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hlinkClick r:id="rId3"/>
              </a:rPr>
              <a:t>http://dx.doi.org/10.1016/j.envsoft.2016.07.017</a:t>
            </a:r>
            <a:endParaRPr lang="en-GB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" y="6179615"/>
            <a:ext cx="2627995" cy="5421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Full screen image with title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6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Access to Big Data: </a:t>
            </a:r>
            <a:r>
              <a:rPr lang="en-GB" dirty="0" err="1" smtClean="0"/>
              <a:t>voortgang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3575" y="1187548"/>
            <a:ext cx="4522275" cy="4737001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internationale</a:t>
            </a:r>
            <a:r>
              <a:rPr lang="en-GB" dirty="0" smtClean="0"/>
              <a:t> context</a:t>
            </a:r>
          </a:p>
          <a:p>
            <a:pPr lvl="1"/>
            <a:r>
              <a:rPr lang="en-GB" dirty="0" smtClean="0"/>
              <a:t>Global Open Data in Agriculture and Nutrition (godan.info) met </a:t>
            </a:r>
            <a:r>
              <a:rPr lang="en-GB" dirty="0" err="1" smtClean="0"/>
              <a:t>actieve</a:t>
            </a:r>
            <a:r>
              <a:rPr lang="en-GB" dirty="0" smtClean="0"/>
              <a:t> WUR </a:t>
            </a:r>
            <a:r>
              <a:rPr lang="en-GB" dirty="0" err="1" smtClean="0"/>
              <a:t>en</a:t>
            </a:r>
            <a:r>
              <a:rPr lang="en-GB" dirty="0" smtClean="0"/>
              <a:t> NL </a:t>
            </a:r>
            <a:r>
              <a:rPr lang="en-GB" dirty="0" err="1" smtClean="0"/>
              <a:t>bijdrage</a:t>
            </a:r>
            <a:endParaRPr lang="en-GB" dirty="0" smtClean="0"/>
          </a:p>
          <a:p>
            <a:pPr lvl="1"/>
            <a:r>
              <a:rPr lang="en-GB" dirty="0" smtClean="0"/>
              <a:t>FAIR </a:t>
            </a:r>
            <a:r>
              <a:rPr lang="en-GB" dirty="0" err="1" smtClean="0"/>
              <a:t>principes</a:t>
            </a:r>
            <a:r>
              <a:rPr lang="en-GB" dirty="0" smtClean="0"/>
              <a:t> </a:t>
            </a:r>
            <a:r>
              <a:rPr lang="en-GB" dirty="0" err="1" smtClean="0"/>
              <a:t>gelanceerd</a:t>
            </a:r>
            <a:endParaRPr lang="en-GB" dirty="0" smtClean="0"/>
          </a:p>
          <a:p>
            <a:r>
              <a:rPr lang="en-GB" dirty="0" smtClean="0"/>
              <a:t>Guidelines </a:t>
            </a:r>
            <a:r>
              <a:rPr lang="en-GB" dirty="0" err="1" smtClean="0"/>
              <a:t>voor</a:t>
            </a:r>
            <a:r>
              <a:rPr lang="en-GB" dirty="0" smtClean="0"/>
              <a:t> data governance in </a:t>
            </a:r>
            <a:r>
              <a:rPr lang="en-GB" dirty="0" err="1" smtClean="0"/>
              <a:t>samenwerkingsverband</a:t>
            </a:r>
            <a:endParaRPr lang="en-GB" dirty="0" smtClean="0"/>
          </a:p>
          <a:p>
            <a:r>
              <a:rPr lang="en-GB" dirty="0" smtClean="0"/>
              <a:t>Data governance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obstakel</a:t>
            </a:r>
            <a:r>
              <a:rPr lang="en-GB" dirty="0" smtClean="0"/>
              <a:t> (cross </a:t>
            </a:r>
            <a:r>
              <a:rPr lang="en-GB" dirty="0" err="1" smtClean="0"/>
              <a:t>sectoraal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13</a:t>
            </a:fld>
            <a:endParaRPr lang="en-GB" dirty="0"/>
          </a:p>
        </p:txBody>
      </p:sp>
      <p:pic>
        <p:nvPicPr>
          <p:cNvPr id="7" name="Picture 6" descr="GODAN Logo 3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28" y="1067111"/>
            <a:ext cx="4064890" cy="1361764"/>
          </a:xfrm>
          <a:prstGeom prst="rect">
            <a:avLst/>
          </a:prstGeom>
        </p:spPr>
      </p:pic>
      <p:pic>
        <p:nvPicPr>
          <p:cNvPr id="8" name="EC7C535C-F128-4888-8186-7283AB1934E9" descr="CDE7163F-C91E-437D-BCE5-1DBFA1A682FA@wu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83" y="2428874"/>
            <a:ext cx="373903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39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Access to Big Data: </a:t>
            </a:r>
            <a:r>
              <a:rPr lang="en-GB" dirty="0" err="1" smtClean="0"/>
              <a:t>plannen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14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78437"/>
              </p:ext>
            </p:extLst>
          </p:nvPr>
        </p:nvGraphicFramePr>
        <p:xfrm>
          <a:off x="561972" y="1571624"/>
          <a:ext cx="8305802" cy="3516901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4152901"/>
                <a:gridCol w="4152901"/>
              </a:tblGrid>
              <a:tr h="36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Outcome</a:t>
                      </a:r>
                      <a:endParaRPr lang="en-GB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Activity</a:t>
                      </a:r>
                      <a:endParaRPr lang="en-GB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Big Data collections available for testing in private or public sector setting</a:t>
                      </a:r>
                      <a:endParaRPr lang="en-GB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Agro-</a:t>
                      </a:r>
                      <a:r>
                        <a:rPr lang="en-GB" sz="1800" dirty="0" err="1">
                          <a:effectLst/>
                        </a:rPr>
                        <a:t>DataCube</a:t>
                      </a:r>
                      <a:r>
                        <a:rPr lang="en-GB" sz="1800" dirty="0">
                          <a:effectLst/>
                        </a:rPr>
                        <a:t> project, activities in related </a:t>
                      </a:r>
                      <a:r>
                        <a:rPr lang="en-GB" sz="1800" dirty="0" smtClean="0">
                          <a:effectLst/>
                        </a:rPr>
                        <a:t>projects</a:t>
                      </a:r>
                      <a:endParaRPr lang="en-GB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Interoperable data available for easy linkage with associated good practices</a:t>
                      </a:r>
                      <a:endParaRPr lang="en-GB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Scaling out of work with FAIR data points in the Plant Sciences group to other groups</a:t>
                      </a:r>
                      <a:endParaRPr lang="en-GB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66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Guidelines and best practices on data governance available for stakeholders</a:t>
                      </a:r>
                      <a:endParaRPr lang="en-GB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Develop guidelines based on inventories in 2016 and distribute, potential follow up of Data-Governance workshop</a:t>
                      </a:r>
                      <a:endParaRPr lang="en-GB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74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Smart use of Big Data: </a:t>
            </a:r>
            <a:r>
              <a:rPr lang="en-GB" dirty="0" err="1" smtClean="0"/>
              <a:t>voortgang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312725" cy="4089600"/>
          </a:xfrm>
        </p:spPr>
        <p:txBody>
          <a:bodyPr/>
          <a:lstStyle/>
          <a:p>
            <a:r>
              <a:rPr lang="en-GB" dirty="0" err="1" smtClean="0"/>
              <a:t>Eerste</a:t>
            </a:r>
            <a:r>
              <a:rPr lang="en-GB" dirty="0" smtClean="0"/>
              <a:t> </a:t>
            </a:r>
            <a:r>
              <a:rPr lang="en-GB" dirty="0" err="1" smtClean="0"/>
              <a:t>installaties</a:t>
            </a:r>
            <a:r>
              <a:rPr lang="en-GB" dirty="0" smtClean="0"/>
              <a:t> met Big Data </a:t>
            </a:r>
            <a:r>
              <a:rPr lang="en-GB" dirty="0" err="1" smtClean="0"/>
              <a:t>specifieke</a:t>
            </a:r>
            <a:r>
              <a:rPr lang="en-GB" dirty="0" smtClean="0"/>
              <a:t> IT tools (Spark, Hadoop, Cassandra), tests met WUR </a:t>
            </a:r>
            <a:r>
              <a:rPr lang="en-GB" dirty="0" err="1" smtClean="0"/>
              <a:t>relevante</a:t>
            </a:r>
            <a:r>
              <a:rPr lang="en-GB" dirty="0" smtClean="0"/>
              <a:t> data</a:t>
            </a:r>
          </a:p>
          <a:p>
            <a:r>
              <a:rPr lang="en-GB" dirty="0" err="1" smtClean="0"/>
              <a:t>Identificatie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uitwerking</a:t>
            </a:r>
            <a:r>
              <a:rPr lang="en-GB" dirty="0" smtClean="0"/>
              <a:t> van showcases</a:t>
            </a:r>
          </a:p>
          <a:p>
            <a:r>
              <a:rPr lang="en-GB" dirty="0" smtClean="0"/>
              <a:t>Start Roadmap </a:t>
            </a:r>
            <a:r>
              <a:rPr lang="en-GB" dirty="0" err="1" smtClean="0"/>
              <a:t>ontwikkeling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15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0" t="11469" r="5729" b="5415"/>
          <a:stretch/>
        </p:blipFill>
        <p:spPr bwMode="auto">
          <a:xfrm>
            <a:off x="4735209" y="1926634"/>
            <a:ext cx="4206363" cy="225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6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16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00407"/>
              </p:ext>
            </p:extLst>
          </p:nvPr>
        </p:nvGraphicFramePr>
        <p:xfrm>
          <a:off x="647698" y="1495425"/>
          <a:ext cx="8086726" cy="3876813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4043363"/>
                <a:gridCol w="4043363"/>
              </a:tblGrid>
              <a:tr h="265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Outcome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Activity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Prototype of Big Data show case on machine learning for animal genetics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Setting up data analytics around animal genetics and experimenting with different machine learning processes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Finalised prototype on data visualization on climate impacts across a range of data different domains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Finalising the activities in AgMIP Impact explorer on climate change impacts in Africa and South Asia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Prototype on Big Data analytics for yield gap analysis in arable agriculture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Finding the available data, see the best cropping systems (most likely </a:t>
                      </a:r>
                      <a:r>
                        <a:rPr lang="en-GB" sz="1400" dirty="0" err="1">
                          <a:effectLst/>
                        </a:rPr>
                        <a:t>sugarbeets</a:t>
                      </a:r>
                      <a:r>
                        <a:rPr lang="en-GB" sz="1400" dirty="0">
                          <a:effectLst/>
                        </a:rPr>
                        <a:t>) and setting up analytical </a:t>
                      </a:r>
                      <a:r>
                        <a:rPr lang="en-GB" sz="1400" dirty="0" err="1">
                          <a:effectLst/>
                        </a:rPr>
                        <a:t>soloutions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24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Pilots scoped for large scale innovations with IoT in agriculture and food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With the start of Internet of Food Large scale pilots, these pilots will be further scoped and research/innovation challenges identified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3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Cultural change: </a:t>
            </a:r>
            <a:r>
              <a:rPr lang="en-GB" dirty="0" err="1" smtClean="0"/>
              <a:t>voortgang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17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190"/>
          <a:stretch/>
        </p:blipFill>
        <p:spPr bwMode="auto">
          <a:xfrm>
            <a:off x="528846" y="3879187"/>
            <a:ext cx="1783227" cy="196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92" b="8425"/>
          <a:stretch/>
        </p:blipFill>
        <p:spPr bwMode="auto">
          <a:xfrm>
            <a:off x="2542988" y="3879187"/>
            <a:ext cx="3237698" cy="196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610" y="3921305"/>
            <a:ext cx="2887516" cy="201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6625" y="1139924"/>
            <a:ext cx="7947750" cy="2593876"/>
          </a:xfrm>
        </p:spPr>
        <p:txBody>
          <a:bodyPr/>
          <a:lstStyle/>
          <a:p>
            <a:r>
              <a:rPr lang="en-GB" dirty="0" smtClean="0"/>
              <a:t>Seminar series over Big </a:t>
            </a:r>
            <a:r>
              <a:rPr lang="en-GB" dirty="0" smtClean="0"/>
              <a:t>Data </a:t>
            </a:r>
            <a:r>
              <a:rPr lang="en-GB" dirty="0" smtClean="0"/>
              <a:t>@ WUR</a:t>
            </a:r>
          </a:p>
          <a:p>
            <a:r>
              <a:rPr lang="en-GB" dirty="0" smtClean="0"/>
              <a:t>Symposium over Data governance</a:t>
            </a:r>
          </a:p>
          <a:p>
            <a:r>
              <a:rPr lang="en-GB" dirty="0" smtClean="0"/>
              <a:t>Wageningen Data Competence Centre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8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Cultural Change: </a:t>
            </a:r>
            <a:r>
              <a:rPr lang="en-GB" dirty="0" err="1" smtClean="0"/>
              <a:t>plannen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18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08516"/>
              </p:ext>
            </p:extLst>
          </p:nvPr>
        </p:nvGraphicFramePr>
        <p:xfrm>
          <a:off x="514351" y="1247773"/>
          <a:ext cx="7629524" cy="3923784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3814762"/>
                <a:gridCol w="3814762"/>
              </a:tblGrid>
              <a:tr h="25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Outcome</a:t>
                      </a:r>
                      <a:endParaRPr lang="en-GB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Activity</a:t>
                      </a:r>
                      <a:endParaRPr lang="en-GB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Awareness of Big data Research at Wageningen UR</a:t>
                      </a:r>
                      <a:endParaRPr lang="en-GB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Started in 2016 and finishing seminar series in 2017 about Big Data at WUR. Seminar are attended well (50-80 persons). </a:t>
                      </a:r>
                      <a:endParaRPr lang="en-GB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Position of Wageningen UR in national landscape on Big Data established</a:t>
                      </a:r>
                      <a:endParaRPr lang="en-GB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Started in 2016 with Big Data governance workshop, and to be continued in 2017 with another workshop</a:t>
                      </a:r>
                      <a:endParaRPr lang="en-GB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Online materials and presentation of main results of Big Data strategic theme</a:t>
                      </a:r>
                      <a:endParaRPr lang="en-GB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Big Data Dossier made on Wageningen UR website, blog posts added, in 2017 new projects need to be added.</a:t>
                      </a:r>
                      <a:endParaRPr lang="en-GB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72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Voorbeelden</a:t>
            </a:r>
            <a:r>
              <a:rPr lang="en-GB" dirty="0" smtClean="0"/>
              <a:t> van </a:t>
            </a:r>
            <a:r>
              <a:rPr lang="en-GB" dirty="0" err="1" smtClean="0"/>
              <a:t>specifieke</a:t>
            </a:r>
            <a:r>
              <a:rPr lang="en-GB" dirty="0" smtClean="0"/>
              <a:t> </a:t>
            </a:r>
            <a:r>
              <a:rPr lang="en-GB" dirty="0" err="1" smtClean="0"/>
              <a:t>projecten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Plant Sciences, Ron Wehrens</a:t>
            </a:r>
          </a:p>
          <a:p>
            <a:r>
              <a:rPr lang="en-GB" dirty="0" smtClean="0"/>
              <a:t>Food Sciences, Nicole Koenderink</a:t>
            </a:r>
          </a:p>
          <a:p>
            <a:r>
              <a:rPr lang="en-GB" dirty="0" smtClean="0"/>
              <a:t>Animal Sciences, Roel Veerkamp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86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err="1" smtClean="0"/>
              <a:t>Doel</a:t>
            </a:r>
            <a:r>
              <a:rPr lang="en-GB" dirty="0" smtClean="0"/>
              <a:t>: </a:t>
            </a:r>
            <a:r>
              <a:rPr lang="en-GB" dirty="0" err="1" smtClean="0"/>
              <a:t>reflectie</a:t>
            </a:r>
            <a:r>
              <a:rPr lang="en-GB" dirty="0" smtClean="0"/>
              <a:t> </a:t>
            </a:r>
            <a:r>
              <a:rPr lang="en-GB" dirty="0" err="1" smtClean="0"/>
              <a:t>sessie</a:t>
            </a:r>
            <a:r>
              <a:rPr lang="en-GB" dirty="0" smtClean="0"/>
              <a:t> op </a:t>
            </a:r>
            <a:r>
              <a:rPr lang="en-GB" dirty="0" err="1" smtClean="0"/>
              <a:t>strategische</a:t>
            </a:r>
            <a:r>
              <a:rPr lang="en-GB" dirty="0" smtClean="0"/>
              <a:t> </a:t>
            </a:r>
            <a:r>
              <a:rPr lang="en-GB" dirty="0" err="1" smtClean="0"/>
              <a:t>kennis</a:t>
            </a:r>
            <a:r>
              <a:rPr lang="en-GB" dirty="0" smtClean="0"/>
              <a:t> </a:t>
            </a:r>
            <a:r>
              <a:rPr lang="en-GB" dirty="0" err="1" smtClean="0"/>
              <a:t>vragen</a:t>
            </a:r>
            <a:r>
              <a:rPr lang="en-GB" dirty="0" smtClean="0"/>
              <a:t> </a:t>
            </a:r>
            <a:r>
              <a:rPr lang="en-GB" dirty="0" err="1" smtClean="0"/>
              <a:t>rond</a:t>
            </a:r>
            <a:r>
              <a:rPr lang="en-GB" dirty="0" smtClean="0"/>
              <a:t> Big Data in </a:t>
            </a:r>
            <a:r>
              <a:rPr lang="en-GB" dirty="0" err="1" smtClean="0"/>
              <a:t>Agri&amp;Food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Start punt: </a:t>
            </a:r>
            <a:r>
              <a:rPr lang="en-GB" dirty="0" err="1" smtClean="0"/>
              <a:t>lopende</a:t>
            </a:r>
            <a:r>
              <a:rPr lang="en-GB" dirty="0" smtClean="0"/>
              <a:t> </a:t>
            </a:r>
            <a:r>
              <a:rPr lang="en-GB" dirty="0" err="1" smtClean="0"/>
              <a:t>projecten</a:t>
            </a:r>
            <a:r>
              <a:rPr lang="en-GB" dirty="0" smtClean="0"/>
              <a:t> </a:t>
            </a:r>
            <a:r>
              <a:rPr lang="en-GB" dirty="0" err="1" smtClean="0"/>
              <a:t>binnen</a:t>
            </a:r>
            <a:r>
              <a:rPr lang="en-GB" dirty="0" smtClean="0"/>
              <a:t> </a:t>
            </a:r>
            <a:r>
              <a:rPr lang="en-GB" dirty="0" err="1" smtClean="0"/>
              <a:t>topsector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daarbuiten</a:t>
            </a:r>
            <a:endParaRPr lang="en-GB" dirty="0" smtClean="0"/>
          </a:p>
          <a:p>
            <a:pPr lvl="1"/>
            <a:r>
              <a:rPr lang="en-GB" dirty="0" err="1" smtClean="0"/>
              <a:t>Genereert</a:t>
            </a:r>
            <a:r>
              <a:rPr lang="en-GB" dirty="0" smtClean="0"/>
              <a:t> </a:t>
            </a:r>
            <a:r>
              <a:rPr lang="en-GB" dirty="0" err="1" smtClean="0"/>
              <a:t>kennis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nu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dicht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toepassing</a:t>
            </a:r>
            <a:endParaRPr lang="en-GB" dirty="0"/>
          </a:p>
          <a:p>
            <a:r>
              <a:rPr lang="en-GB" dirty="0" err="1" smtClean="0"/>
              <a:t>Strategisch</a:t>
            </a:r>
            <a:r>
              <a:rPr lang="en-GB" dirty="0" smtClean="0"/>
              <a:t> </a:t>
            </a:r>
            <a:r>
              <a:rPr lang="en-GB" dirty="0" err="1" smtClean="0"/>
              <a:t>kennisvraag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Wat </a:t>
            </a:r>
            <a:r>
              <a:rPr lang="en-GB" dirty="0" err="1" smtClean="0"/>
              <a:t>moeten</a:t>
            </a:r>
            <a:r>
              <a:rPr lang="en-GB" dirty="0" smtClean="0"/>
              <a:t> WUR nu </a:t>
            </a:r>
            <a:r>
              <a:rPr lang="en-GB" dirty="0" err="1" smtClean="0"/>
              <a:t>ontwikkelen</a:t>
            </a:r>
            <a:r>
              <a:rPr lang="en-GB" dirty="0" smtClean="0"/>
              <a:t> om over 3-5 </a:t>
            </a:r>
            <a:r>
              <a:rPr lang="en-GB" dirty="0" err="1" smtClean="0"/>
              <a:t>jaar</a:t>
            </a:r>
            <a:r>
              <a:rPr lang="en-GB" dirty="0" smtClean="0"/>
              <a:t> in te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zetten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Kennis</a:t>
            </a:r>
            <a:r>
              <a:rPr lang="en-GB" dirty="0" smtClean="0"/>
              <a:t>, </a:t>
            </a:r>
            <a:r>
              <a:rPr lang="en-GB" dirty="0" err="1" smtClean="0"/>
              <a:t>competenties</a:t>
            </a:r>
            <a:r>
              <a:rPr lang="en-GB" dirty="0" smtClean="0"/>
              <a:t>, skills</a:t>
            </a:r>
          </a:p>
          <a:p>
            <a:pPr lvl="1"/>
            <a:r>
              <a:rPr lang="en-GB" dirty="0" err="1" smtClean="0"/>
              <a:t>Leidende</a:t>
            </a:r>
            <a:r>
              <a:rPr lang="en-GB" dirty="0" smtClean="0"/>
              <a:t> </a:t>
            </a:r>
            <a:r>
              <a:rPr lang="en-GB" dirty="0" err="1" smtClean="0"/>
              <a:t>positie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enabler van </a:t>
            </a:r>
            <a:r>
              <a:rPr lang="en-GB" dirty="0" err="1" smtClean="0"/>
              <a:t>technologie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728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125"/>
          </a:xfrm>
        </p:spPr>
        <p:txBody>
          <a:bodyPr/>
          <a:lstStyle/>
          <a:p>
            <a:r>
              <a:rPr lang="en-GB" dirty="0" smtClean="0"/>
              <a:t>Big </a:t>
            </a:r>
            <a:r>
              <a:rPr lang="en-GB" dirty="0" err="1" smtClean="0"/>
              <a:t>Data@Plant</a:t>
            </a:r>
            <a:r>
              <a:rPr lang="en-GB" dirty="0" smtClean="0"/>
              <a:t> Sciences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Richard </a:t>
            </a:r>
            <a:r>
              <a:rPr lang="en-GB" dirty="0" err="1" smtClean="0"/>
              <a:t>Finkers</a:t>
            </a:r>
            <a:r>
              <a:rPr lang="en-GB" dirty="0" smtClean="0"/>
              <a:t>, </a:t>
            </a:r>
            <a:r>
              <a:rPr lang="en-GB" dirty="0" err="1" smtClean="0"/>
              <a:t>Corne</a:t>
            </a:r>
            <a:r>
              <a:rPr lang="en-GB" dirty="0" smtClean="0"/>
              <a:t> </a:t>
            </a:r>
            <a:r>
              <a:rPr lang="en-GB" dirty="0" err="1" smtClean="0"/>
              <a:t>Kempenaar</a:t>
            </a:r>
            <a:r>
              <a:rPr lang="en-GB" dirty="0" smtClean="0"/>
              <a:t>, Ron </a:t>
            </a:r>
            <a:r>
              <a:rPr lang="en-GB" dirty="0" err="1" smtClean="0"/>
              <a:t>Wehrens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3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to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FAIRification</a:t>
            </a:r>
            <a:r>
              <a:rPr lang="en-GB" dirty="0" smtClean="0"/>
              <a:t> of data in the plant sciences:</a:t>
            </a:r>
          </a:p>
          <a:p>
            <a:pPr lvl="1"/>
            <a:r>
              <a:rPr lang="en-GB" dirty="0" smtClean="0"/>
              <a:t>Definition of terms and ontologies</a:t>
            </a:r>
          </a:p>
          <a:p>
            <a:pPr lvl="1"/>
            <a:r>
              <a:rPr lang="en-GB" dirty="0" smtClean="0"/>
              <a:t>Building and maintaining networks with global players</a:t>
            </a:r>
          </a:p>
          <a:p>
            <a:pPr lvl="1"/>
            <a:r>
              <a:rPr lang="en-GB" dirty="0" smtClean="0"/>
              <a:t>Application to current projects</a:t>
            </a:r>
          </a:p>
          <a:p>
            <a:pPr lvl="1"/>
            <a:r>
              <a:rPr lang="en-GB" dirty="0" smtClean="0"/>
              <a:t>Dissemination of knowledge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lvl="1" indent="0">
              <a:buNone/>
            </a:pPr>
            <a:r>
              <a:rPr lang="en-GB" dirty="0" smtClean="0"/>
              <a:t>Wilkinson </a:t>
            </a:r>
            <a:r>
              <a:rPr lang="en-GB" i="1" dirty="0" smtClean="0"/>
              <a:t>et al., </a:t>
            </a:r>
            <a:r>
              <a:rPr lang="en-GB" dirty="0" smtClean="0"/>
              <a:t>Nature Scientific Data (2016)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9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use of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Novel algorithms for high-throughput phenotyping</a:t>
            </a:r>
          </a:p>
          <a:p>
            <a:pPr lvl="1"/>
            <a:r>
              <a:rPr lang="en-GB" dirty="0" smtClean="0"/>
              <a:t>Deep learning, self-organising maps, ...</a:t>
            </a:r>
          </a:p>
          <a:p>
            <a:r>
              <a:rPr lang="en-GB" dirty="0" smtClean="0"/>
              <a:t>“Decent-ware”: professional-level quality software development (software carpentry)</a:t>
            </a:r>
          </a:p>
          <a:p>
            <a:pPr lvl="1"/>
            <a:r>
              <a:rPr lang="en-GB" dirty="0" smtClean="0"/>
              <a:t>Application to bioinformatics pipelines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20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in Systems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Case studies</a:t>
            </a:r>
          </a:p>
          <a:p>
            <a:pPr lvl="1"/>
            <a:r>
              <a:rPr lang="en-GB" dirty="0" smtClean="0"/>
              <a:t>Apply results from “Access” and “Smart use” subthemes</a:t>
            </a:r>
          </a:p>
          <a:p>
            <a:pPr lvl="1"/>
            <a:r>
              <a:rPr lang="en-GB" dirty="0" smtClean="0"/>
              <a:t>Feedback to research in these subthemes</a:t>
            </a:r>
          </a:p>
          <a:p>
            <a:pPr lvl="1"/>
            <a:r>
              <a:rPr lang="en-GB" dirty="0" smtClean="0"/>
              <a:t>Real-life applications (yield gap prediction, ...)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r>
              <a:rPr lang="en-GB" sz="2800" dirty="0" err="1" smtClean="0"/>
              <a:t>Betekenisvolle</a:t>
            </a:r>
            <a:r>
              <a:rPr lang="en-GB" sz="2800" dirty="0" smtClean="0"/>
              <a:t> blockchains in Agrifood</a:t>
            </a:r>
            <a:endParaRPr lang="en-GB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506648" y="1333500"/>
            <a:ext cx="3846277" cy="1203160"/>
          </a:xfrm>
        </p:spPr>
        <p:txBody>
          <a:bodyPr/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Nicole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Koenderink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, Anton Smeenk, Don Willems, Paul Bartels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, Jan Top</a:t>
            </a:r>
            <a:endParaRPr lang="en-GB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Wageningen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Food &amp; Biobased Research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123" y="3313054"/>
            <a:ext cx="264636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4570147" y="3241769"/>
            <a:ext cx="2788934" cy="2788934"/>
          </a:xfrm>
        </p:spPr>
      </p:pic>
      <p:pic>
        <p:nvPicPr>
          <p:cNvPr id="15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0" b="16670"/>
          <a:stretch>
            <a:fillRect/>
          </a:stretch>
        </p:blipFill>
        <p:spPr>
          <a:xfrm>
            <a:off x="6109111" y="3179398"/>
            <a:ext cx="2913675" cy="2913675"/>
          </a:xfr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77" y="1167912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210" y="1167912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31" y="1167912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60" y="2180874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b="24262"/>
          <a:stretch/>
        </p:blipFill>
        <p:spPr bwMode="auto">
          <a:xfrm>
            <a:off x="6710106" y="2180874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ketel006\AppData\Local\Microsoft\Windows\Temporary Internet Files\Content.IE5\P6CX28DM\catena-bitcoin[1]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r="9767"/>
          <a:stretch/>
        </p:blipFill>
        <p:spPr bwMode="auto">
          <a:xfrm>
            <a:off x="466724" y="3313054"/>
            <a:ext cx="2967097" cy="2646363"/>
          </a:xfrm>
          <a:prstGeom prst="ellipse">
            <a:avLst/>
          </a:prstGeom>
          <a:ln>
            <a:solidFill>
              <a:schemeClr val="tx2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Blockchains</a:t>
            </a:r>
            <a:r>
              <a:rPr lang="en-GB" dirty="0" smtClean="0"/>
              <a:t> in </a:t>
            </a:r>
            <a:r>
              <a:rPr lang="en-GB" dirty="0" err="1" smtClean="0"/>
              <a:t>deze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01508" y="1262182"/>
            <a:ext cx="2740880" cy="5091725"/>
          </a:xfrm>
        </p:spPr>
        <p:txBody>
          <a:bodyPr/>
          <a:lstStyle/>
          <a:p>
            <a:r>
              <a:rPr lang="en-GB" u="sng" dirty="0" err="1" smtClean="0"/>
              <a:t>Technisch</a:t>
            </a:r>
            <a:r>
              <a:rPr lang="en-GB" dirty="0" smtClean="0"/>
              <a:t>: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interessant</a:t>
            </a:r>
            <a:r>
              <a:rPr lang="en-GB" dirty="0" smtClean="0"/>
              <a:t>, </a:t>
            </a:r>
            <a:r>
              <a:rPr lang="en-GB" dirty="0" err="1" smtClean="0"/>
              <a:t>belangrijk</a:t>
            </a:r>
            <a:r>
              <a:rPr lang="en-GB" dirty="0" smtClean="0"/>
              <a:t> </a:t>
            </a:r>
            <a:r>
              <a:rPr lang="en-GB" dirty="0" err="1" smtClean="0"/>
              <a:t>d</a:t>
            </a:r>
            <a:r>
              <a:rPr lang="en-GB" dirty="0" err="1" smtClean="0">
                <a:latin typeface="+mn-lt"/>
                <a:cs typeface="Arial"/>
              </a:rPr>
              <a:t>á</a:t>
            </a:r>
            <a:r>
              <a:rPr lang="en-GB" dirty="0" err="1" smtClean="0"/>
              <a:t>t</a:t>
            </a:r>
            <a:r>
              <a:rPr lang="en-GB" dirty="0" smtClean="0"/>
              <a:t> het </a:t>
            </a:r>
            <a:r>
              <a:rPr lang="en-GB" dirty="0" err="1" smtClean="0"/>
              <a:t>werkt</a:t>
            </a:r>
            <a:endParaRPr lang="en-GB" dirty="0" smtClean="0"/>
          </a:p>
          <a:p>
            <a:endParaRPr lang="en-GB" dirty="0" smtClean="0"/>
          </a:p>
          <a:p>
            <a:r>
              <a:rPr lang="en-GB" u="sng" dirty="0" smtClean="0"/>
              <a:t>Effect</a:t>
            </a:r>
            <a:r>
              <a:rPr lang="en-GB" dirty="0" smtClean="0"/>
              <a:t>: </a:t>
            </a:r>
            <a:r>
              <a:rPr lang="en-GB" dirty="0" err="1" smtClean="0"/>
              <a:t>betrouwbare</a:t>
            </a:r>
            <a:r>
              <a:rPr lang="en-GB" dirty="0" smtClean="0"/>
              <a:t> </a:t>
            </a:r>
            <a:r>
              <a:rPr lang="en-GB" dirty="0" err="1" smtClean="0"/>
              <a:t>informatie-uitwisseling</a:t>
            </a:r>
            <a:r>
              <a:rPr lang="en-GB" dirty="0" smtClean="0"/>
              <a:t> is </a:t>
            </a:r>
            <a:r>
              <a:rPr lang="en-GB" dirty="0" err="1" smtClean="0"/>
              <a:t>mogelijk</a:t>
            </a:r>
            <a:r>
              <a:rPr lang="en-GB" dirty="0" smtClean="0"/>
              <a:t>  </a:t>
            </a:r>
            <a:r>
              <a:rPr lang="en-GB" dirty="0" err="1" smtClean="0"/>
              <a:t>zonder</a:t>
            </a:r>
            <a:r>
              <a:rPr lang="en-GB" dirty="0" smtClean="0"/>
              <a:t> </a:t>
            </a:r>
            <a:r>
              <a:rPr lang="en-GB" dirty="0" err="1" smtClean="0"/>
              <a:t>tussenpartij</a:t>
            </a:r>
            <a:r>
              <a:rPr lang="en-GB" dirty="0" smtClean="0"/>
              <a:t> (</a:t>
            </a:r>
            <a:r>
              <a:rPr lang="en-GB" dirty="0" err="1" smtClean="0"/>
              <a:t>financieel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anderszins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C:\Users\ketel006\AppData\Local\Microsoft\Windows\Temporary Internet Files\Content.IE5\P1T4GUZD\blockchain-bitcoin-technolog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2" y="1262183"/>
            <a:ext cx="5693020" cy="474418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etel006\AppData\Local\Microsoft\Windows\Temporary Internet Files\Content.IE5\P1T4GUZD\1024px-Jacobite_standard_(no9).svg[1]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88" y="2343210"/>
            <a:ext cx="2582128" cy="25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Strategische</a:t>
            </a:r>
            <a:r>
              <a:rPr lang="en-GB" dirty="0" smtClean="0"/>
              <a:t> </a:t>
            </a:r>
            <a:r>
              <a:rPr lang="en-GB" dirty="0" err="1" smtClean="0"/>
              <a:t>vraagstelling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254369"/>
            <a:ext cx="8521188" cy="4670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Hoe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bedrijven</a:t>
            </a:r>
            <a:r>
              <a:rPr lang="en-GB" dirty="0" smtClean="0"/>
              <a:t> en </a:t>
            </a:r>
            <a:r>
              <a:rPr lang="en-GB" dirty="0" err="1" smtClean="0"/>
              <a:t>consumenten</a:t>
            </a:r>
            <a:r>
              <a:rPr lang="en-GB" dirty="0" smtClean="0"/>
              <a:t> </a:t>
            </a:r>
            <a:r>
              <a:rPr lang="en-GB" dirty="0" err="1" smtClean="0"/>
              <a:t>ketenrelevante</a:t>
            </a:r>
            <a:r>
              <a:rPr lang="en-GB" dirty="0" smtClean="0"/>
              <a:t> </a:t>
            </a:r>
            <a:r>
              <a:rPr lang="en-GB" dirty="0" err="1" smtClean="0"/>
              <a:t>informatie</a:t>
            </a:r>
            <a:r>
              <a:rPr lang="en-GB" dirty="0" smtClean="0"/>
              <a:t> en </a:t>
            </a:r>
            <a:r>
              <a:rPr lang="en-GB" dirty="0" err="1" smtClean="0"/>
              <a:t>transactiecontracten</a:t>
            </a:r>
            <a:r>
              <a:rPr lang="en-GB" dirty="0" smtClean="0"/>
              <a:t> </a:t>
            </a:r>
            <a:r>
              <a:rPr lang="en-GB" dirty="0" err="1" smtClean="0"/>
              <a:t>vastleggen</a:t>
            </a:r>
            <a:r>
              <a:rPr lang="en-GB" dirty="0" smtClean="0"/>
              <a:t>?</a:t>
            </a:r>
          </a:p>
          <a:p>
            <a:pPr lvl="1">
              <a:lnSpc>
                <a:spcPct val="100000"/>
              </a:lnSpc>
            </a:pPr>
            <a:r>
              <a:rPr lang="en-GB" dirty="0" err="1" smtClean="0"/>
              <a:t>Betrouwbaar</a:t>
            </a:r>
            <a:endParaRPr lang="en-GB" dirty="0" smtClean="0"/>
          </a:p>
          <a:p>
            <a:pPr lvl="1">
              <a:lnSpc>
                <a:spcPct val="100000"/>
              </a:lnSpc>
            </a:pPr>
            <a:r>
              <a:rPr lang="en-GB" dirty="0" err="1" smtClean="0"/>
              <a:t>Onveranderlijk</a:t>
            </a:r>
            <a:endParaRPr lang="en-GB" dirty="0" smtClean="0"/>
          </a:p>
          <a:p>
            <a:pPr lvl="1">
              <a:lnSpc>
                <a:spcPct val="100000"/>
              </a:lnSpc>
            </a:pPr>
            <a:r>
              <a:rPr lang="en-GB" dirty="0" err="1" smtClean="0"/>
              <a:t>Begrijpelijke</a:t>
            </a:r>
            <a:r>
              <a:rPr lang="en-GB" dirty="0" smtClean="0"/>
              <a:t> </a:t>
            </a:r>
            <a:r>
              <a:rPr lang="en-GB" dirty="0" err="1" smtClean="0"/>
              <a:t>informatie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</a:p>
          <a:p>
            <a:pPr marL="696913" lvl="1" indent="0">
              <a:lnSpc>
                <a:spcPct val="100000"/>
              </a:lnSpc>
              <a:buNone/>
            </a:pPr>
            <a:r>
              <a:rPr lang="en-GB" dirty="0" smtClean="0"/>
              <a:t>		</a:t>
            </a:r>
          </a:p>
          <a:p>
            <a:pPr marL="696913" lvl="1" indent="0">
              <a:lnSpc>
                <a:spcPct val="10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88" y="4945957"/>
            <a:ext cx="2454653" cy="162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3927231" y="2121877"/>
            <a:ext cx="246184" cy="820615"/>
          </a:xfrm>
          <a:prstGeom prst="rightBrac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25869" y="2380828"/>
            <a:ext cx="1821332" cy="3239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200" dirty="0" err="1" smtClean="0">
                <a:latin typeface="Verdana" pitchFamily="34" charset="0"/>
              </a:rPr>
              <a:t>blockchains</a:t>
            </a:r>
            <a:endParaRPr lang="en-GB" sz="2200" dirty="0" smtClean="0">
              <a:latin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6546" y="2294455"/>
            <a:ext cx="7116095" cy="2650888"/>
            <a:chOff x="1826546" y="2294455"/>
            <a:chExt cx="7116095" cy="2650888"/>
          </a:xfrm>
        </p:grpSpPr>
        <p:sp>
          <p:nvSpPr>
            <p:cNvPr id="6" name="Down Arrow 5"/>
            <p:cNvSpPr/>
            <p:nvPr/>
          </p:nvSpPr>
          <p:spPr>
            <a:xfrm>
              <a:off x="3056021" y="3561351"/>
              <a:ext cx="300790" cy="529389"/>
            </a:xfrm>
            <a:prstGeom prst="downArrow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8" name="Right Brace 7"/>
            <p:cNvSpPr/>
            <p:nvPr/>
          </p:nvSpPr>
          <p:spPr>
            <a:xfrm>
              <a:off x="6381884" y="2294455"/>
              <a:ext cx="246184" cy="2433956"/>
            </a:xfrm>
            <a:prstGeom prst="rightBrace">
              <a:avLst/>
            </a:prstGeom>
            <a:ln w="158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2080" y="3080546"/>
              <a:ext cx="2050561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2200" dirty="0" err="1" smtClean="0">
                  <a:latin typeface="Verdana" pitchFamily="34" charset="0"/>
                </a:rPr>
                <a:t>semantische</a:t>
              </a:r>
              <a:r>
                <a:rPr lang="en-GB" sz="2200" dirty="0" smtClean="0">
                  <a:latin typeface="Verdana" pitchFamily="34" charset="0"/>
                </a:rPr>
                <a:t> </a:t>
              </a:r>
              <a:br>
                <a:rPr lang="en-GB" sz="2200" dirty="0" smtClean="0">
                  <a:latin typeface="Verdana" pitchFamily="34" charset="0"/>
                </a:rPr>
              </a:br>
              <a:r>
                <a:rPr lang="en-GB" sz="2200" dirty="0" err="1" smtClean="0">
                  <a:latin typeface="Verdana" pitchFamily="34" charset="0"/>
                </a:rPr>
                <a:t>blockchains</a:t>
              </a:r>
              <a:endParaRPr lang="nl-NL" sz="2200" dirty="0" err="1" smtClean="0">
                <a:latin typeface="Verdan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6546" y="4151279"/>
              <a:ext cx="4435830" cy="794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>
                <a:lnSpc>
                  <a:spcPct val="120000"/>
                </a:lnSpc>
                <a:defRPr sz="2200">
                  <a:latin typeface="Verdana" pitchFamily="34" charset="0"/>
                </a:defRPr>
              </a:lvl1pPr>
            </a:lstStyle>
            <a:p>
              <a:pPr lvl="1" algn="ctr"/>
              <a:r>
                <a:rPr lang="en-GB" sz="2200" dirty="0">
                  <a:latin typeface="+mn-lt"/>
                </a:rPr>
                <a:t>data &amp; context (metadata)</a:t>
              </a:r>
            </a:p>
            <a:p>
              <a:pPr algn="ctr"/>
              <a:endParaRPr lang="nl-NL" dirty="0" err="1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6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Semantische</a:t>
            </a:r>
            <a:r>
              <a:rPr lang="en-GB" dirty="0" smtClean="0"/>
              <a:t> </a:t>
            </a:r>
            <a:r>
              <a:rPr lang="en-GB" dirty="0" err="1" smtClean="0"/>
              <a:t>blockchains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8898" y="1148862"/>
            <a:ext cx="8521188" cy="4865076"/>
          </a:xfrm>
        </p:spPr>
        <p:txBody>
          <a:bodyPr/>
          <a:lstStyle/>
          <a:p>
            <a:r>
              <a:rPr lang="en-GB" dirty="0" err="1" smtClean="0"/>
              <a:t>Blockchains</a:t>
            </a:r>
            <a:r>
              <a:rPr lang="en-GB" dirty="0" smtClean="0"/>
              <a:t> </a:t>
            </a:r>
            <a:r>
              <a:rPr lang="en-GB" dirty="0" err="1" smtClean="0"/>
              <a:t>bieden</a:t>
            </a:r>
            <a:r>
              <a:rPr lang="en-GB" dirty="0" smtClean="0"/>
              <a:t> de </a:t>
            </a:r>
            <a:r>
              <a:rPr lang="en-GB" dirty="0" err="1" smtClean="0"/>
              <a:t>mogelijkheid</a:t>
            </a:r>
            <a:r>
              <a:rPr lang="en-GB" dirty="0" smtClean="0"/>
              <a:t> om </a:t>
            </a:r>
            <a:r>
              <a:rPr lang="en-GB" dirty="0" err="1" smtClean="0"/>
              <a:t>zonder</a:t>
            </a:r>
            <a:r>
              <a:rPr lang="en-GB" dirty="0" smtClean="0"/>
              <a:t> Trusted Third Party </a:t>
            </a:r>
            <a:r>
              <a:rPr lang="en-GB" dirty="0" err="1" smtClean="0"/>
              <a:t>transacties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te </a:t>
            </a:r>
            <a:r>
              <a:rPr lang="en-GB" dirty="0" err="1" smtClean="0"/>
              <a:t>spreken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vast te </a:t>
            </a:r>
            <a:r>
              <a:rPr lang="en-GB" dirty="0" err="1" smtClean="0"/>
              <a:t>leggen</a:t>
            </a:r>
            <a:endParaRPr lang="en-GB" dirty="0" smtClean="0"/>
          </a:p>
          <a:p>
            <a:r>
              <a:rPr lang="en-GB" dirty="0" err="1" smtClean="0"/>
              <a:t>Hiermee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ketensamenwerking</a:t>
            </a:r>
            <a:r>
              <a:rPr lang="en-GB" dirty="0" smtClean="0"/>
              <a:t> met </a:t>
            </a:r>
            <a:r>
              <a:rPr lang="en-GB" dirty="0" err="1" smtClean="0"/>
              <a:t>willekeurige</a:t>
            </a:r>
            <a:r>
              <a:rPr lang="en-GB" dirty="0" smtClean="0"/>
              <a:t>, </a:t>
            </a:r>
            <a:r>
              <a:rPr lang="en-GB" dirty="0" err="1" smtClean="0"/>
              <a:t>onbekende</a:t>
            </a:r>
            <a:r>
              <a:rPr lang="en-GB" dirty="0" smtClean="0"/>
              <a:t> </a:t>
            </a:r>
            <a:r>
              <a:rPr lang="en-GB" dirty="0" err="1" smtClean="0"/>
              <a:t>partijen</a:t>
            </a:r>
            <a:r>
              <a:rPr lang="en-GB" dirty="0" smtClean="0"/>
              <a:t> </a:t>
            </a:r>
            <a:r>
              <a:rPr lang="en-GB" dirty="0" err="1" smtClean="0"/>
              <a:t>mogelijk</a:t>
            </a:r>
            <a:endParaRPr lang="en-GB" dirty="0" smtClean="0"/>
          </a:p>
          <a:p>
            <a:r>
              <a:rPr lang="en-GB" dirty="0" smtClean="0"/>
              <a:t>Het </a:t>
            </a:r>
            <a:r>
              <a:rPr lang="en-GB" dirty="0" err="1" smtClean="0"/>
              <a:t>expliciet</a:t>
            </a:r>
            <a:r>
              <a:rPr lang="en-GB" dirty="0" smtClean="0"/>
              <a:t> </a:t>
            </a:r>
            <a:r>
              <a:rPr lang="en-GB" dirty="0" err="1" smtClean="0"/>
              <a:t>vastleggen</a:t>
            </a:r>
            <a:r>
              <a:rPr lang="en-GB" dirty="0" smtClean="0"/>
              <a:t> van de </a:t>
            </a:r>
            <a:r>
              <a:rPr lang="en-GB" dirty="0" err="1" smtClean="0"/>
              <a:t>betekenis</a:t>
            </a:r>
            <a:r>
              <a:rPr lang="en-GB" dirty="0" smtClean="0"/>
              <a:t> van data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contracten</a:t>
            </a:r>
            <a:r>
              <a:rPr lang="en-GB" dirty="0" smtClean="0"/>
              <a:t> is </a:t>
            </a:r>
            <a:r>
              <a:rPr lang="en-GB" dirty="0" err="1" smtClean="0"/>
              <a:t>cruciaal</a:t>
            </a:r>
            <a:r>
              <a:rPr lang="en-GB" dirty="0" smtClean="0"/>
              <a:t> om </a:t>
            </a:r>
            <a:r>
              <a:rPr lang="en-GB" dirty="0" err="1" smtClean="0"/>
              <a:t>elkaar</a:t>
            </a:r>
            <a:r>
              <a:rPr lang="en-GB" dirty="0" smtClean="0"/>
              <a:t> (</a:t>
            </a:r>
            <a:r>
              <a:rPr lang="en-GB" dirty="0" err="1" smtClean="0"/>
              <a:t>automatisch</a:t>
            </a:r>
            <a:r>
              <a:rPr lang="en-GB" dirty="0" smtClean="0"/>
              <a:t>) te </a:t>
            </a:r>
            <a:r>
              <a:rPr lang="en-GB" dirty="0" err="1" smtClean="0"/>
              <a:t>begrijpen</a:t>
            </a:r>
            <a:endParaRPr lang="en-GB" dirty="0" smtClean="0"/>
          </a:p>
          <a:p>
            <a:pPr marL="696913" lvl="1" indent="0">
              <a:buNone/>
            </a:pPr>
            <a:r>
              <a:rPr lang="en-GB" dirty="0" smtClean="0">
                <a:latin typeface="Arial"/>
                <a:cs typeface="Arial"/>
              </a:rPr>
              <a:t>→ </a:t>
            </a:r>
            <a:r>
              <a:rPr lang="en-GB" dirty="0" err="1" smtClean="0">
                <a:latin typeface="Arial"/>
                <a:cs typeface="Arial"/>
              </a:rPr>
              <a:t>semantiek</a:t>
            </a:r>
            <a:r>
              <a:rPr lang="en-GB" dirty="0" smtClean="0">
                <a:latin typeface="Arial"/>
                <a:cs typeface="Arial"/>
              </a:rPr>
              <a:t> is de </a:t>
            </a:r>
            <a:r>
              <a:rPr lang="en-GB" dirty="0" err="1" smtClean="0">
                <a:latin typeface="Arial"/>
                <a:cs typeface="Arial"/>
              </a:rPr>
              <a:t>sleutel</a:t>
            </a:r>
            <a:r>
              <a:rPr lang="en-GB" dirty="0" smtClean="0">
                <a:latin typeface="Arial"/>
                <a:cs typeface="Arial"/>
              </a:rPr>
              <a:t> !</a:t>
            </a:r>
            <a:endParaRPr lang="en-GB" dirty="0" smtClean="0"/>
          </a:p>
          <a:p>
            <a:r>
              <a:rPr lang="en-GB" dirty="0" err="1" smtClean="0"/>
              <a:t>Doel</a:t>
            </a:r>
            <a:r>
              <a:rPr lang="en-GB" dirty="0" smtClean="0"/>
              <a:t> van </a:t>
            </a:r>
            <a:r>
              <a:rPr lang="en-GB" dirty="0" err="1" smtClean="0"/>
              <a:t>dit</a:t>
            </a:r>
            <a:r>
              <a:rPr lang="en-GB" dirty="0" smtClean="0"/>
              <a:t> project: de </a:t>
            </a:r>
            <a:br>
              <a:rPr lang="en-GB" dirty="0" smtClean="0"/>
            </a:br>
            <a:r>
              <a:rPr lang="en-GB" dirty="0" smtClean="0"/>
              <a:t>do’s &amp; </a:t>
            </a:r>
            <a:r>
              <a:rPr lang="en-GB" dirty="0" err="1" smtClean="0"/>
              <a:t>dont’s</a:t>
            </a:r>
            <a:r>
              <a:rPr lang="en-GB" dirty="0" smtClean="0"/>
              <a:t> </a:t>
            </a:r>
            <a:r>
              <a:rPr lang="en-GB" dirty="0" err="1" smtClean="0"/>
              <a:t>rondom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semantische</a:t>
            </a:r>
            <a:r>
              <a:rPr lang="en-GB" dirty="0" smtClean="0"/>
              <a:t> </a:t>
            </a:r>
            <a:r>
              <a:rPr lang="en-GB" dirty="0" err="1" smtClean="0"/>
              <a:t>blockchains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in de </a:t>
            </a:r>
            <a:r>
              <a:rPr lang="en-GB" dirty="0" err="1" smtClean="0"/>
              <a:t>agrifood</a:t>
            </a:r>
            <a:r>
              <a:rPr lang="en-GB" dirty="0" smtClean="0"/>
              <a:t>-sector </a:t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 err="1" smtClean="0"/>
              <a:t>kaart</a:t>
            </a:r>
            <a:r>
              <a:rPr lang="en-GB" dirty="0" smtClean="0"/>
              <a:t> </a:t>
            </a:r>
            <a:r>
              <a:rPr lang="en-GB" dirty="0" err="1" smtClean="0"/>
              <a:t>brengen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127" name="Picture 7" descr="C:\Users\ketel006\AppData\Local\Microsoft\Windows\Temporary Internet Files\Content.IE5\YRS2P1V5\block-chain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4088226"/>
            <a:ext cx="2788400" cy="22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Relevantie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de </a:t>
            </a:r>
            <a:r>
              <a:rPr lang="en-GB" dirty="0" err="1" smtClean="0"/>
              <a:t>topsector</a:t>
            </a:r>
            <a:r>
              <a:rPr lang="en-GB" dirty="0" smtClean="0"/>
              <a:t> Agrifood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8537" y="1244233"/>
            <a:ext cx="8521188" cy="50227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 smtClean="0"/>
              <a:t>Blockchains</a:t>
            </a:r>
            <a:r>
              <a:rPr lang="en-GB" dirty="0" smtClean="0"/>
              <a:t> </a:t>
            </a:r>
            <a:r>
              <a:rPr lang="en-GB" dirty="0" err="1" smtClean="0"/>
              <a:t>gaan</a:t>
            </a:r>
            <a:r>
              <a:rPr lang="en-GB" dirty="0" smtClean="0"/>
              <a:t> </a:t>
            </a:r>
            <a:r>
              <a:rPr lang="en-GB" dirty="0" err="1" smtClean="0"/>
              <a:t>agrifoodketens</a:t>
            </a:r>
            <a:r>
              <a:rPr lang="en-GB" dirty="0" smtClean="0"/>
              <a:t> </a:t>
            </a:r>
            <a:r>
              <a:rPr lang="en-GB" dirty="0" err="1" smtClean="0"/>
              <a:t>diepgaand</a:t>
            </a:r>
            <a:r>
              <a:rPr lang="en-GB" dirty="0" smtClean="0"/>
              <a:t> </a:t>
            </a:r>
            <a:r>
              <a:rPr lang="en-GB" dirty="0" err="1" smtClean="0"/>
              <a:t>veranderen</a:t>
            </a: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err="1" smtClean="0"/>
              <a:t>Zonder</a:t>
            </a:r>
            <a:r>
              <a:rPr lang="en-GB" dirty="0" smtClean="0"/>
              <a:t> </a:t>
            </a:r>
            <a:r>
              <a:rPr lang="en-GB" dirty="0" err="1" smtClean="0"/>
              <a:t>goede</a:t>
            </a:r>
            <a:r>
              <a:rPr lang="en-GB" dirty="0" smtClean="0"/>
              <a:t> meta-</a:t>
            </a:r>
            <a:r>
              <a:rPr lang="en-GB" dirty="0" err="1" smtClean="0"/>
              <a:t>informatie</a:t>
            </a:r>
            <a:r>
              <a:rPr lang="en-GB" dirty="0" smtClean="0"/>
              <a:t>: garbage-in-garbage-out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Wageningen UR </a:t>
            </a:r>
            <a:r>
              <a:rPr lang="en-GB" dirty="0" err="1" smtClean="0"/>
              <a:t>biedt</a:t>
            </a:r>
            <a:endParaRPr lang="en-GB" dirty="0" smtClean="0"/>
          </a:p>
          <a:p>
            <a:pPr lvl="1"/>
            <a:r>
              <a:rPr lang="en-GB" sz="2000" dirty="0" smtClean="0"/>
              <a:t>governance: hoe </a:t>
            </a:r>
            <a:r>
              <a:rPr lang="en-GB" sz="2000" dirty="0" err="1" smtClean="0"/>
              <a:t>organiseer</a:t>
            </a:r>
            <a:r>
              <a:rPr lang="en-GB" sz="2000" dirty="0" smtClean="0"/>
              <a:t> je </a:t>
            </a:r>
            <a:r>
              <a:rPr lang="en-GB" sz="2000" dirty="0" err="1" smtClean="0"/>
              <a:t>blockchains</a:t>
            </a:r>
            <a:r>
              <a:rPr lang="en-GB" sz="2000" dirty="0" smtClean="0"/>
              <a:t> in de </a:t>
            </a:r>
            <a:r>
              <a:rPr lang="en-GB" sz="2000" dirty="0" err="1" smtClean="0"/>
              <a:t>keten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err="1" smtClean="0"/>
              <a:t>semantiek</a:t>
            </a:r>
            <a:r>
              <a:rPr lang="en-GB" sz="2000" dirty="0" smtClean="0"/>
              <a:t>: hoe </a:t>
            </a:r>
            <a:r>
              <a:rPr lang="en-GB" sz="2000" dirty="0" err="1" smtClean="0"/>
              <a:t>zorg</a:t>
            </a:r>
            <a:r>
              <a:rPr lang="en-GB" sz="2000" dirty="0" smtClean="0"/>
              <a:t> je </a:t>
            </a:r>
            <a:r>
              <a:rPr lang="en-GB" sz="2000" dirty="0" err="1" smtClean="0"/>
              <a:t>dat</a:t>
            </a:r>
            <a:r>
              <a:rPr lang="en-GB" sz="2000" dirty="0" smtClean="0"/>
              <a:t> 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 smtClean="0"/>
              <a:t>betekenisvolle</a:t>
            </a:r>
            <a:r>
              <a:rPr lang="en-GB" sz="2000" dirty="0" smtClean="0"/>
              <a:t> data </a:t>
            </a:r>
            <a:r>
              <a:rPr lang="en-GB" sz="2000" dirty="0" err="1" smtClean="0"/>
              <a:t>wordt</a:t>
            </a:r>
            <a:r>
              <a:rPr lang="en-GB" sz="2000" dirty="0" smtClean="0"/>
              <a:t> </a:t>
            </a:r>
            <a:r>
              <a:rPr lang="en-GB" sz="2000" dirty="0" err="1" smtClean="0"/>
              <a:t>gedeeld</a:t>
            </a:r>
            <a:endParaRPr lang="en-GB" sz="2000" dirty="0" smtClean="0"/>
          </a:p>
          <a:p>
            <a:pPr lvl="1"/>
            <a:r>
              <a:rPr lang="en-GB" sz="2000" dirty="0" err="1" smtClean="0"/>
              <a:t>toepassingen</a:t>
            </a:r>
            <a:r>
              <a:rPr lang="en-GB" sz="2000" dirty="0" smtClean="0"/>
              <a:t> in </a:t>
            </a:r>
            <a:r>
              <a:rPr lang="en-GB" sz="2000" dirty="0" err="1" smtClean="0"/>
              <a:t>agrifood</a:t>
            </a:r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000" dirty="0" err="1" smtClean="0"/>
              <a:t>ervaringen</a:t>
            </a:r>
            <a:r>
              <a:rPr lang="en-GB" sz="2000" dirty="0" smtClean="0"/>
              <a:t> </a:t>
            </a:r>
            <a:r>
              <a:rPr lang="en-GB" sz="2000" dirty="0" err="1" smtClean="0"/>
              <a:t>delen</a:t>
            </a:r>
            <a:r>
              <a:rPr lang="en-GB" sz="2000" dirty="0" smtClean="0"/>
              <a:t> </a:t>
            </a:r>
            <a:r>
              <a:rPr lang="en-GB" sz="2000" dirty="0" err="1" smtClean="0"/>
              <a:t>binnen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de sector</a:t>
            </a:r>
          </a:p>
          <a:p>
            <a:pPr lvl="1"/>
            <a:r>
              <a:rPr lang="en-GB" sz="2000" dirty="0" err="1" smtClean="0"/>
              <a:t>samenwerking</a:t>
            </a:r>
            <a:r>
              <a:rPr lang="en-GB" sz="2000" dirty="0" smtClean="0"/>
              <a:t> met </a:t>
            </a:r>
            <a:r>
              <a:rPr lang="en-GB" sz="2000" dirty="0" err="1" smtClean="0"/>
              <a:t>aanbieders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/>
              <a:t>van </a:t>
            </a:r>
            <a:r>
              <a:rPr lang="en-GB" sz="2000" dirty="0" err="1" smtClean="0"/>
              <a:t>Blockchain</a:t>
            </a:r>
            <a:endParaRPr lang="en-GB" sz="2000" dirty="0" smtClean="0"/>
          </a:p>
          <a:p>
            <a:pPr lvl="1"/>
            <a:endParaRPr lang="en-GB" dirty="0"/>
          </a:p>
        </p:txBody>
      </p:sp>
      <p:pic>
        <p:nvPicPr>
          <p:cNvPr id="2050" name="Picture 2" descr="C:\Users\ketel006\AppData\Local\Microsoft\Windows\Temporary Internet Files\Content.IE5\YRS2P1V5\supply_chain_diagr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3909807"/>
            <a:ext cx="3346938" cy="25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Plan van </a:t>
            </a:r>
            <a:r>
              <a:rPr lang="en-GB" dirty="0" err="1" smtClean="0"/>
              <a:t>aanpak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6235" y="1150448"/>
            <a:ext cx="8521188" cy="49807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Use case ‘</a:t>
            </a:r>
            <a:r>
              <a:rPr lang="en-GB" dirty="0" err="1" smtClean="0"/>
              <a:t>Druivenketen</a:t>
            </a:r>
            <a:r>
              <a:rPr lang="en-GB" dirty="0" smtClean="0"/>
              <a:t>’ </a:t>
            </a:r>
            <a:r>
              <a:rPr lang="en-GB" dirty="0" err="1" smtClean="0"/>
              <a:t>binnen</a:t>
            </a:r>
            <a:r>
              <a:rPr lang="en-GB" dirty="0" smtClean="0"/>
              <a:t> PPS ‘</a:t>
            </a:r>
            <a:r>
              <a:rPr lang="en-GB" dirty="0" err="1" smtClean="0"/>
              <a:t>Blockchains</a:t>
            </a:r>
            <a:r>
              <a:rPr lang="en-GB" dirty="0" smtClean="0"/>
              <a:t> in </a:t>
            </a:r>
            <a:r>
              <a:rPr lang="en-GB" dirty="0" err="1" smtClean="0"/>
              <a:t>agrifood</a:t>
            </a:r>
            <a:r>
              <a:rPr lang="en-GB" dirty="0" smtClean="0"/>
              <a:t>’: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governance: </a:t>
            </a:r>
            <a:r>
              <a:rPr lang="en-GB" dirty="0" err="1" smtClean="0"/>
              <a:t>ketenstructuur</a:t>
            </a:r>
            <a:r>
              <a:rPr lang="en-GB" dirty="0" smtClean="0"/>
              <a:t>, </a:t>
            </a:r>
            <a:r>
              <a:rPr lang="en-GB" dirty="0" err="1" smtClean="0"/>
              <a:t>rol</a:t>
            </a:r>
            <a:r>
              <a:rPr lang="en-GB" dirty="0" smtClean="0"/>
              <a:t> van partners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met partners </a:t>
            </a:r>
            <a:r>
              <a:rPr lang="en-GB" dirty="0" err="1" smtClean="0"/>
              <a:t>bespreken</a:t>
            </a:r>
            <a:r>
              <a:rPr lang="en-GB" dirty="0" smtClean="0"/>
              <a:t> </a:t>
            </a:r>
            <a:r>
              <a:rPr lang="en-GB" dirty="0" err="1" smtClean="0"/>
              <a:t>welke</a:t>
            </a:r>
            <a:r>
              <a:rPr lang="en-GB" dirty="0" smtClean="0"/>
              <a:t> data </a:t>
            </a:r>
            <a:r>
              <a:rPr lang="en-GB" dirty="0" err="1" smtClean="0"/>
              <a:t>gedeeld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welke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endParaRPr lang="en-GB" dirty="0" smtClean="0"/>
          </a:p>
          <a:p>
            <a:pPr lvl="1">
              <a:lnSpc>
                <a:spcPct val="100000"/>
              </a:lnSpc>
            </a:pPr>
            <a:r>
              <a:rPr lang="en-GB" dirty="0" smtClean="0"/>
              <a:t>data + context (met </a:t>
            </a:r>
            <a:r>
              <a:rPr lang="en-GB" dirty="0" err="1" smtClean="0"/>
              <a:t>vooraf</a:t>
            </a:r>
            <a:r>
              <a:rPr lang="en-GB" dirty="0" smtClean="0"/>
              <a:t> </a:t>
            </a:r>
            <a:r>
              <a:rPr lang="en-GB" dirty="0" err="1" smtClean="0"/>
              <a:t>afgesproken</a:t>
            </a:r>
            <a:r>
              <a:rPr lang="en-GB" dirty="0" smtClean="0"/>
              <a:t> </a:t>
            </a:r>
            <a:r>
              <a:rPr lang="en-GB" dirty="0" err="1" smtClean="0"/>
              <a:t>betekenis</a:t>
            </a:r>
            <a:r>
              <a:rPr lang="en-GB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GB" dirty="0" err="1" smtClean="0"/>
              <a:t>Demonstratie</a:t>
            </a:r>
            <a:r>
              <a:rPr lang="en-GB" dirty="0" smtClean="0"/>
              <a:t> van </a:t>
            </a:r>
            <a:r>
              <a:rPr lang="en-GB" dirty="0" err="1" smtClean="0"/>
              <a:t>toegevoegde</a:t>
            </a:r>
            <a:r>
              <a:rPr lang="en-GB" dirty="0" smtClean="0"/>
              <a:t> </a:t>
            </a:r>
            <a:r>
              <a:rPr lang="en-GB" dirty="0" err="1" smtClean="0"/>
              <a:t>waarde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overzicht</a:t>
            </a:r>
            <a:r>
              <a:rPr lang="en-GB" dirty="0" smtClean="0"/>
              <a:t> van </a:t>
            </a:r>
            <a:br>
              <a:rPr lang="en-GB" dirty="0" smtClean="0"/>
            </a:br>
            <a:r>
              <a:rPr lang="en-GB" dirty="0" err="1" smtClean="0"/>
              <a:t>openstaande</a:t>
            </a:r>
            <a:r>
              <a:rPr lang="en-GB" dirty="0" smtClean="0"/>
              <a:t> issues</a:t>
            </a:r>
          </a:p>
          <a:p>
            <a:pPr>
              <a:lnSpc>
                <a:spcPct val="100000"/>
              </a:lnSpc>
            </a:pPr>
            <a:r>
              <a:rPr lang="en-GB" dirty="0" err="1" smtClean="0"/>
              <a:t>Publicatie</a:t>
            </a:r>
            <a:r>
              <a:rPr lang="en-GB" dirty="0" smtClean="0"/>
              <a:t> van </a:t>
            </a:r>
            <a:r>
              <a:rPr lang="en-GB" dirty="0" err="1" smtClean="0"/>
              <a:t>resultaten</a:t>
            </a:r>
            <a:r>
              <a:rPr lang="en-GB" dirty="0" smtClean="0"/>
              <a:t> op WUR </a:t>
            </a:r>
            <a:br>
              <a:rPr lang="en-GB" dirty="0" smtClean="0"/>
            </a:br>
            <a:r>
              <a:rPr lang="en-GB" dirty="0" smtClean="0"/>
              <a:t>website </a:t>
            </a:r>
            <a:r>
              <a:rPr lang="en-GB" dirty="0" err="1" smtClean="0"/>
              <a:t>en</a:t>
            </a:r>
            <a:r>
              <a:rPr lang="en-GB" dirty="0" smtClean="0"/>
              <a:t> in </a:t>
            </a:r>
            <a:r>
              <a:rPr lang="en-GB" dirty="0" err="1" smtClean="0"/>
              <a:t>vakliteratuur</a:t>
            </a:r>
            <a:endParaRPr lang="en-GB" dirty="0" smtClean="0"/>
          </a:p>
        </p:txBody>
      </p:sp>
      <p:pic>
        <p:nvPicPr>
          <p:cNvPr id="1029" name="Picture 5" descr="C:\Users\ketel006\AppData\Local\Microsoft\Windows\Temporary Internet Files\Content.IE5\P6CX28DM\Table_grapes_on_whi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15" y="4664172"/>
            <a:ext cx="2930769" cy="19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8050" y="55390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i="1" dirty="0"/>
              <a:t>Meer </a:t>
            </a:r>
            <a:r>
              <a:rPr lang="en-GB" sz="2400" i="1" dirty="0" err="1"/>
              <a:t>informatie</a:t>
            </a:r>
            <a:r>
              <a:rPr lang="en-GB" sz="2400" i="1" dirty="0"/>
              <a:t> via</a:t>
            </a:r>
          </a:p>
          <a:p>
            <a:r>
              <a:rPr lang="en-GB" sz="2400" i="1" dirty="0"/>
              <a:t>Jan.Top@wur.nl</a:t>
            </a:r>
          </a:p>
          <a:p>
            <a:r>
              <a:rPr lang="en-GB" sz="2400" i="1" dirty="0"/>
              <a:t>Anton.Smeenk@wur.nl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6566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Programma</a:t>
            </a:r>
            <a:r>
              <a:rPr lang="en-GB" dirty="0" smtClean="0"/>
              <a:t>, </a:t>
            </a:r>
            <a:r>
              <a:rPr lang="en-GB" dirty="0" err="1" smtClean="0"/>
              <a:t>parallele</a:t>
            </a:r>
            <a:r>
              <a:rPr lang="en-GB" dirty="0" smtClean="0"/>
              <a:t> lunch </a:t>
            </a:r>
            <a:r>
              <a:rPr lang="en-GB" dirty="0" err="1" smtClean="0"/>
              <a:t>sessie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Presentatie</a:t>
            </a:r>
            <a:r>
              <a:rPr lang="en-GB" dirty="0" smtClean="0"/>
              <a:t> Wageningen UR</a:t>
            </a:r>
          </a:p>
          <a:p>
            <a:pPr lvl="1"/>
            <a:r>
              <a:rPr lang="en-GB" dirty="0" err="1" smtClean="0"/>
              <a:t>Strategisch</a:t>
            </a:r>
            <a:r>
              <a:rPr lang="en-GB" dirty="0" smtClean="0"/>
              <a:t> </a:t>
            </a:r>
            <a:r>
              <a:rPr lang="en-GB" dirty="0" err="1" smtClean="0"/>
              <a:t>thema</a:t>
            </a:r>
            <a:r>
              <a:rPr lang="en-GB" dirty="0" smtClean="0"/>
              <a:t> Big Data</a:t>
            </a:r>
          </a:p>
          <a:p>
            <a:pPr lvl="1"/>
            <a:r>
              <a:rPr lang="en-GB" dirty="0" smtClean="0"/>
              <a:t>3 </a:t>
            </a:r>
            <a:r>
              <a:rPr lang="en-GB" dirty="0" err="1" smtClean="0"/>
              <a:t>specifieke</a:t>
            </a:r>
            <a:r>
              <a:rPr lang="en-GB" dirty="0" smtClean="0"/>
              <a:t> </a:t>
            </a:r>
            <a:r>
              <a:rPr lang="en-GB" dirty="0" err="1" smtClean="0"/>
              <a:t>voorbeelden</a:t>
            </a:r>
            <a:endParaRPr lang="en-GB" dirty="0" smtClean="0"/>
          </a:p>
          <a:p>
            <a:r>
              <a:rPr lang="en-GB" dirty="0" err="1" smtClean="0"/>
              <a:t>Discussie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reflectie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Feedback van </a:t>
            </a:r>
            <a:r>
              <a:rPr lang="en-GB" dirty="0" err="1" smtClean="0"/>
              <a:t>iedere</a:t>
            </a:r>
            <a:r>
              <a:rPr lang="en-GB" dirty="0" smtClean="0"/>
              <a:t> </a:t>
            </a:r>
            <a:r>
              <a:rPr lang="en-GB" dirty="0" err="1" smtClean="0"/>
              <a:t>deelnemer</a:t>
            </a:r>
            <a:endParaRPr lang="en-GB" dirty="0" smtClean="0"/>
          </a:p>
          <a:p>
            <a:pPr lvl="1"/>
            <a:r>
              <a:rPr lang="en-GB" dirty="0" err="1" smtClean="0"/>
              <a:t>Vragen</a:t>
            </a:r>
            <a:r>
              <a:rPr lang="en-GB" dirty="0" smtClean="0"/>
              <a:t>: </a:t>
            </a:r>
          </a:p>
          <a:p>
            <a:pPr lvl="2"/>
            <a:r>
              <a:rPr lang="en-GB" sz="2400" dirty="0" err="1" smtClean="0"/>
              <a:t>Hebben</a:t>
            </a:r>
            <a:r>
              <a:rPr lang="en-GB" sz="2400" dirty="0" smtClean="0"/>
              <a:t> </a:t>
            </a:r>
            <a:r>
              <a:rPr lang="en-GB" sz="2400" dirty="0"/>
              <a:t>we de </a:t>
            </a:r>
            <a:r>
              <a:rPr lang="en-GB" sz="2400" dirty="0" err="1"/>
              <a:t>juiste</a:t>
            </a:r>
            <a:r>
              <a:rPr lang="en-GB" sz="2400" dirty="0"/>
              <a:t> </a:t>
            </a:r>
            <a:r>
              <a:rPr lang="en-GB" sz="2400" dirty="0" err="1"/>
              <a:t>uitdagingen</a:t>
            </a:r>
            <a:r>
              <a:rPr lang="en-GB" sz="2400" dirty="0"/>
              <a:t>?</a:t>
            </a:r>
          </a:p>
          <a:p>
            <a:pPr lvl="2"/>
            <a:r>
              <a:rPr lang="en-GB" sz="2400" dirty="0" err="1" smtClean="0"/>
              <a:t>Inhoudelijke</a:t>
            </a:r>
            <a:r>
              <a:rPr lang="en-GB" sz="2400" dirty="0" smtClean="0"/>
              <a:t> </a:t>
            </a:r>
            <a:r>
              <a:rPr lang="en-GB" sz="2400" dirty="0" err="1"/>
              <a:t>invullingen</a:t>
            </a:r>
            <a:r>
              <a:rPr lang="en-GB" sz="2400" dirty="0"/>
              <a:t>/</a:t>
            </a:r>
            <a:r>
              <a:rPr lang="en-GB" sz="2400" dirty="0" err="1"/>
              <a:t>aanvullingen</a:t>
            </a:r>
            <a:r>
              <a:rPr lang="en-GB" sz="2400" dirty="0"/>
              <a:t>?</a:t>
            </a:r>
          </a:p>
          <a:p>
            <a:pPr lvl="2"/>
            <a:r>
              <a:rPr lang="en-GB" sz="2400" dirty="0" smtClean="0"/>
              <a:t>Link </a:t>
            </a:r>
            <a:r>
              <a:rPr lang="en-GB" sz="2400" dirty="0"/>
              <a:t>met </a:t>
            </a:r>
            <a:r>
              <a:rPr lang="en-GB" sz="2400" dirty="0" err="1"/>
              <a:t>topsector</a:t>
            </a:r>
            <a:r>
              <a:rPr lang="en-GB" sz="2400" dirty="0"/>
              <a:t> </a:t>
            </a:r>
            <a:r>
              <a:rPr lang="en-GB" sz="2400" dirty="0" err="1"/>
              <a:t>activiteiten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8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r>
              <a:rPr lang="en-GB" dirty="0" smtClean="0"/>
              <a:t>Big Data in the livestock chain</a:t>
            </a:r>
            <a:endParaRPr lang="en-GB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8818" y="2583659"/>
            <a:ext cx="2647950" cy="264795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714655" y="2583659"/>
            <a:ext cx="2647950" cy="264795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3120492" y="2583659"/>
            <a:ext cx="2647950" cy="26479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78633" y="1643261"/>
            <a:ext cx="8447087" cy="371475"/>
          </a:xfrm>
        </p:spPr>
        <p:txBody>
          <a:bodyPr/>
          <a:lstStyle/>
          <a:p>
            <a:r>
              <a:rPr lang="en-GB" dirty="0" smtClean="0"/>
              <a:t>7 June 2017, Wageningen</a:t>
            </a:r>
          </a:p>
          <a:p>
            <a:r>
              <a:rPr lang="en-GB" dirty="0" smtClean="0"/>
              <a:t>Roel Veerkamp en Claudia Kamphuis</a:t>
            </a:r>
            <a:endParaRPr lang="en-GB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18551"/>
          <a:stretch>
            <a:fillRect/>
          </a:stretch>
        </p:blipFill>
        <p:spPr>
          <a:xfrm>
            <a:off x="476508" y="2583659"/>
            <a:ext cx="2647950" cy="2647950"/>
          </a:xfrm>
        </p:spPr>
      </p:pic>
    </p:spTree>
    <p:extLst>
      <p:ext uri="{BB962C8B-B14F-4D97-AF65-F5344CB8AC3E}">
        <p14:creationId xmlns:p14="http://schemas.microsoft.com/office/powerpoint/2010/main" val="24369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z="3200" dirty="0" smtClean="0"/>
              <a:t>Big data .......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86" y="3586917"/>
            <a:ext cx="3003557" cy="21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162"/>
            <a:ext cx="1908428" cy="17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29" y="1935162"/>
            <a:ext cx="2351862" cy="17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62" y="0"/>
            <a:ext cx="2427892" cy="20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17" y="3592287"/>
            <a:ext cx="2211346" cy="16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D:\Foto's\FIGURE%2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2" y="-26507"/>
            <a:ext cx="2315620" cy="19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46" y="3592800"/>
            <a:ext cx="16764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85" y="750483"/>
            <a:ext cx="957317" cy="11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410"/>
            <a:ext cx="2708385" cy="180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918"/>
            <a:ext cx="2708384" cy="15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86" y="5526533"/>
            <a:ext cx="2662933" cy="133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92" y="195371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74" y="1953715"/>
            <a:ext cx="310081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dna sequenci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19" y="4511955"/>
            <a:ext cx="3772683" cy="24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0"/>
          <a:stretch/>
        </p:blipFill>
        <p:spPr>
          <a:xfrm>
            <a:off x="0" y="-38100"/>
            <a:ext cx="4210164" cy="122872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0"/>
          <a:stretch/>
        </p:blipFill>
        <p:spPr bwMode="auto">
          <a:xfrm>
            <a:off x="-1" y="963603"/>
            <a:ext cx="4260291" cy="97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r="13359"/>
          <a:stretch>
            <a:fillRect/>
          </a:stretch>
        </p:blipFill>
        <p:spPr>
          <a:xfrm>
            <a:off x="6137368" y="3486150"/>
            <a:ext cx="2647950" cy="2647950"/>
          </a:xfrm>
        </p:spPr>
      </p:pic>
      <p:pic>
        <p:nvPicPr>
          <p:cNvPr id="32" name="Picture Placeholder 31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6423"/>
          <a:stretch>
            <a:fillRect/>
          </a:stretch>
        </p:blipFill>
        <p:spPr>
          <a:xfrm>
            <a:off x="3181350" y="3524935"/>
            <a:ext cx="2647950" cy="2647950"/>
          </a:xfrm>
        </p:spPr>
      </p:pic>
      <p:pic>
        <p:nvPicPr>
          <p:cNvPr id="28" name="Picture Placeholder 2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>
          <a:xfrm>
            <a:off x="495299" y="3234057"/>
            <a:ext cx="2647950" cy="2647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40125"/>
          </a:xfrm>
        </p:spPr>
        <p:txBody>
          <a:bodyPr/>
          <a:lstStyle/>
          <a:p>
            <a:r>
              <a:rPr lang="en-GB" dirty="0" smtClean="0"/>
              <a:t>Strategic research question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5688" y="6370638"/>
            <a:ext cx="468312" cy="163512"/>
          </a:xfrm>
        </p:spPr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32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2491" y="5810935"/>
            <a:ext cx="18288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Management tools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7016" y="6211670"/>
            <a:ext cx="21145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Sensor technologies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3725" y="6177669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latin typeface="Verdana" pitchFamily="34" charset="0"/>
              </a:rPr>
              <a:t>Food chain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75" y="1752600"/>
            <a:ext cx="746685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Verdana" pitchFamily="34" charset="0"/>
              </a:rPr>
              <a:t>By connecting and combining Big Data </a:t>
            </a:r>
          </a:p>
          <a:p>
            <a:r>
              <a:rPr lang="en-GB" sz="2400" dirty="0" smtClean="0">
                <a:latin typeface="Verdana" pitchFamily="34" charset="0"/>
              </a:rPr>
              <a:t>and using clever analytical tools</a:t>
            </a:r>
            <a:br>
              <a:rPr lang="en-GB" sz="2400" dirty="0" smtClean="0">
                <a:latin typeface="Verdana" pitchFamily="34" charset="0"/>
              </a:rPr>
            </a:br>
            <a:r>
              <a:rPr lang="en-GB" sz="2400" dirty="0" smtClean="0">
                <a:latin typeface="Verdana" pitchFamily="34" charset="0"/>
              </a:rPr>
              <a:t>can we innovate the sector on the big themes?</a:t>
            </a:r>
          </a:p>
          <a:p>
            <a:pPr algn="ctr">
              <a:lnSpc>
                <a:spcPts val="1800"/>
              </a:lnSpc>
            </a:pPr>
            <a:r>
              <a:rPr lang="en-GB" dirty="0" smtClean="0">
                <a:latin typeface="Verdana" pitchFamily="34" charset="0"/>
                <a:sym typeface="Wingdings" panose="05000000000000000000" pitchFamily="2" charset="2"/>
              </a:rPr>
              <a:t> </a:t>
            </a:r>
            <a:endParaRPr lang="en-GB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Examples running projects: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485900"/>
            <a:ext cx="8521188" cy="443894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Predict cow-individual feed intake in dairy cattle</a:t>
            </a:r>
          </a:p>
          <a:p>
            <a:pPr marL="696913" lvl="1" indent="0">
              <a:buNone/>
            </a:pPr>
            <a:r>
              <a:rPr lang="en-GB" dirty="0" smtClean="0"/>
              <a:t>Combine animal nutrition, genetics, cow info, KNMI</a:t>
            </a:r>
          </a:p>
          <a:p>
            <a:pPr marL="696913" lvl="1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Sort pigs earlier in life to get homogenous groups</a:t>
            </a:r>
          </a:p>
          <a:p>
            <a:pPr marL="730250" lvl="1" indent="0">
              <a:buNone/>
            </a:pPr>
            <a:r>
              <a:rPr lang="en-GB" dirty="0" smtClean="0"/>
              <a:t>Combine on-farm data (litter size, birth information, weight, movements) and genetics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Need for management tools for resilient AND efficient production system.</a:t>
            </a:r>
          </a:p>
          <a:p>
            <a:pPr marL="730250" lvl="1" indent="0">
              <a:buNone/>
            </a:pPr>
            <a:r>
              <a:rPr lang="en-GB" dirty="0" smtClean="0"/>
              <a:t>Existing sensor data, national data, New technology data (drones)</a:t>
            </a:r>
          </a:p>
          <a:p>
            <a:pPr marL="730250" lvl="1" indent="0">
              <a:buNone/>
            </a:pPr>
            <a:r>
              <a:rPr lang="en-GB" b="1" dirty="0" smtClean="0"/>
              <a:t>……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33" y="5681662"/>
            <a:ext cx="1428751" cy="1052513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985048" y="3737005"/>
            <a:ext cx="1610045" cy="886037"/>
            <a:chOff x="812800" y="2146340"/>
            <a:chExt cx="5362575" cy="2951123"/>
          </a:xfrm>
        </p:grpSpPr>
        <p:pic>
          <p:nvPicPr>
            <p:cNvPr id="7" name="Picture 2" descr="Image result for stw partnership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2382837"/>
              <a:ext cx="5362575" cy="271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stw partnership breed4food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075" y="2146340"/>
              <a:ext cx="2390775" cy="1370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459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Project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Discussion with PPS in livestock sector:</a:t>
            </a:r>
          </a:p>
          <a:p>
            <a:r>
              <a:rPr lang="en-GB" dirty="0" smtClean="0"/>
              <a:t>Can we predict real-time the norms for nutrient utilisations on a dairy farm?</a:t>
            </a:r>
          </a:p>
          <a:p>
            <a:pPr lvl="1"/>
            <a:r>
              <a:rPr lang="en-GB" dirty="0" smtClean="0"/>
              <a:t>Data on grass, cows, </a:t>
            </a:r>
            <a:r>
              <a:rPr lang="en-GB" dirty="0" err="1" smtClean="0"/>
              <a:t>youngstock</a:t>
            </a:r>
            <a:r>
              <a:rPr lang="en-GB" dirty="0" smtClean="0"/>
              <a:t>, production, farm, external circumstances, history, soil, manure, silage samples, concentrates … </a:t>
            </a:r>
          </a:p>
          <a:p>
            <a:r>
              <a:rPr lang="en-GB" dirty="0" smtClean="0"/>
              <a:t>Can we predict the (expected) survival rate for pigs and poultry for a farm?</a:t>
            </a:r>
          </a:p>
          <a:p>
            <a:pPr lvl="1"/>
            <a:r>
              <a:rPr lang="en-GB" dirty="0" smtClean="0"/>
              <a:t>Any data source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617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err="1" smtClean="0"/>
              <a:t>Discussie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371600"/>
            <a:ext cx="8521188" cy="4553249"/>
          </a:xfrm>
        </p:spPr>
        <p:txBody>
          <a:bodyPr/>
          <a:lstStyle/>
          <a:p>
            <a:r>
              <a:rPr lang="en-GB" sz="2400" dirty="0" err="1"/>
              <a:t>Hebben</a:t>
            </a:r>
            <a:r>
              <a:rPr lang="en-GB" sz="2400" dirty="0"/>
              <a:t> we de </a:t>
            </a:r>
            <a:r>
              <a:rPr lang="en-GB" sz="2400" dirty="0" err="1"/>
              <a:t>juiste</a:t>
            </a:r>
            <a:r>
              <a:rPr lang="en-GB" sz="2400" dirty="0"/>
              <a:t> </a:t>
            </a:r>
            <a:r>
              <a:rPr lang="en-GB" sz="2400" dirty="0" err="1"/>
              <a:t>uitdagingen</a:t>
            </a:r>
            <a:r>
              <a:rPr lang="en-GB" sz="2400" dirty="0" smtClean="0"/>
              <a:t>?</a:t>
            </a:r>
          </a:p>
          <a:p>
            <a:pPr lvl="1"/>
            <a:r>
              <a:rPr lang="en-GB" sz="2400" dirty="0" smtClean="0"/>
              <a:t>Access to data</a:t>
            </a:r>
          </a:p>
          <a:p>
            <a:pPr lvl="1"/>
            <a:r>
              <a:rPr lang="en-GB" sz="2400" dirty="0" smtClean="0"/>
              <a:t>Smart use of data</a:t>
            </a:r>
          </a:p>
          <a:p>
            <a:pPr lvl="1"/>
            <a:r>
              <a:rPr lang="en-GB" sz="2400" dirty="0" smtClean="0"/>
              <a:t>Change in systems thinking</a:t>
            </a:r>
            <a:endParaRPr lang="en-GB" sz="2400" dirty="0"/>
          </a:p>
          <a:p>
            <a:r>
              <a:rPr lang="en-GB" sz="2400" dirty="0" err="1"/>
              <a:t>Inhoudelijke</a:t>
            </a:r>
            <a:r>
              <a:rPr lang="en-GB" sz="2400" dirty="0"/>
              <a:t> </a:t>
            </a:r>
            <a:r>
              <a:rPr lang="en-GB" sz="2400" dirty="0" err="1"/>
              <a:t>invullingen</a:t>
            </a:r>
            <a:r>
              <a:rPr lang="en-GB" sz="2400" dirty="0"/>
              <a:t>/</a:t>
            </a:r>
            <a:r>
              <a:rPr lang="en-GB" sz="2400" dirty="0" err="1"/>
              <a:t>aanvullingen</a:t>
            </a:r>
            <a:r>
              <a:rPr lang="en-GB" sz="2400" dirty="0"/>
              <a:t>?</a:t>
            </a:r>
          </a:p>
          <a:p>
            <a:r>
              <a:rPr lang="en-GB" sz="2400" dirty="0"/>
              <a:t>Link met </a:t>
            </a:r>
            <a:r>
              <a:rPr lang="en-GB" sz="2400" dirty="0" err="1"/>
              <a:t>topsector</a:t>
            </a:r>
            <a:r>
              <a:rPr lang="en-GB" sz="2400" dirty="0"/>
              <a:t> </a:t>
            </a:r>
            <a:r>
              <a:rPr lang="en-GB" sz="2400" dirty="0" err="1" smtClean="0"/>
              <a:t>activiteiten</a:t>
            </a:r>
            <a:r>
              <a:rPr lang="en-GB" sz="2400" dirty="0" smtClean="0"/>
              <a:t>/</a:t>
            </a:r>
            <a:r>
              <a:rPr lang="en-GB" sz="2400" dirty="0" err="1" smtClean="0"/>
              <a:t>disseminatie</a:t>
            </a:r>
            <a:r>
              <a:rPr lang="en-GB" sz="2400" dirty="0" smtClean="0"/>
              <a:t>?</a:t>
            </a:r>
          </a:p>
          <a:p>
            <a:pPr lvl="1"/>
            <a:r>
              <a:rPr lang="en-GB" sz="2400" dirty="0" smtClean="0"/>
              <a:t>High Tech to Feed the World</a:t>
            </a:r>
          </a:p>
          <a:p>
            <a:pPr lvl="1"/>
            <a:r>
              <a:rPr lang="en-GB" sz="2400" dirty="0" err="1" smtClean="0"/>
              <a:t>Andere</a:t>
            </a:r>
            <a:r>
              <a:rPr lang="en-GB" sz="2400" dirty="0" smtClean="0"/>
              <a:t> </a:t>
            </a:r>
            <a:r>
              <a:rPr lang="en-GB" sz="2400" dirty="0" err="1" smtClean="0"/>
              <a:t>PPS’en</a:t>
            </a:r>
            <a:endParaRPr lang="en-GB" sz="2400" dirty="0" smtClean="0"/>
          </a:p>
          <a:p>
            <a:pPr lvl="1"/>
            <a:r>
              <a:rPr lang="en-GB" sz="2400" dirty="0" err="1" smtClean="0"/>
              <a:t>Vakbladen</a:t>
            </a:r>
            <a:r>
              <a:rPr lang="en-GB" sz="2400" dirty="0" smtClean="0"/>
              <a:t>/events? 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67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5875" y="314513"/>
            <a:ext cx="4296150" cy="840125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125" y="1685925"/>
            <a:ext cx="4294800" cy="4029075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714378" y="1976400"/>
            <a:ext cx="3933822" cy="4122639"/>
          </a:xfrm>
        </p:spPr>
        <p:txBody>
          <a:bodyPr/>
          <a:lstStyle/>
          <a:p>
            <a:r>
              <a:rPr lang="en-GB" dirty="0">
                <a:hlinkClick r:id="rId3"/>
              </a:rPr>
              <a:t>Sander.janssen@wur.nl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@</a:t>
            </a:r>
            <a:r>
              <a:rPr lang="en-GB" dirty="0" err="1" smtClean="0"/>
              <a:t>Wurcgi</a:t>
            </a:r>
            <a:endParaRPr lang="en-GB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36</a:t>
            </a:fld>
            <a:endParaRPr lang="en-GB" dirty="0"/>
          </a:p>
        </p:txBody>
      </p:sp>
      <p:sp>
        <p:nvSpPr>
          <p:cNvPr id="2" name="AutoShape 2" descr="Image result for twitter symbol"/>
          <p:cNvSpPr>
            <a:spLocks noChangeAspect="1" noChangeArrowheads="1"/>
          </p:cNvSpPr>
          <p:nvPr/>
        </p:nvSpPr>
        <p:spPr bwMode="auto">
          <a:xfrm>
            <a:off x="155576" y="-548217"/>
            <a:ext cx="15906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426"/>
            <a:ext cx="7953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933950" y="6109743"/>
            <a:ext cx="3857625" cy="492790"/>
            <a:chOff x="4295775" y="6071643"/>
            <a:chExt cx="3857625" cy="49279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6071643"/>
              <a:ext cx="685800" cy="49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81575" y="6162675"/>
              <a:ext cx="31718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2400" dirty="0"/>
                <a:t>#</a:t>
              </a:r>
              <a:r>
                <a:rPr lang="en-GB" sz="2400" dirty="0" err="1"/>
                <a:t>BigData</a:t>
              </a:r>
              <a:r>
                <a:rPr lang="en-GB" sz="2400" dirty="0"/>
                <a:t> </a:t>
              </a:r>
              <a:r>
                <a:rPr lang="en-GB" sz="2400" dirty="0" smtClean="0"/>
                <a:t>@WUR</a:t>
              </a:r>
              <a:endParaRPr lang="en-GB" sz="2400" dirty="0" smtClean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4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5101" y="1922424"/>
            <a:ext cx="8393625" cy="4716500"/>
          </a:xfrm>
        </p:spPr>
        <p:txBody>
          <a:bodyPr/>
          <a:lstStyle/>
          <a:p>
            <a:r>
              <a:rPr lang="en-GB" dirty="0"/>
              <a:t>More persistent barriers </a:t>
            </a:r>
            <a:r>
              <a:rPr lang="en-GB" dirty="0" smtClean="0"/>
              <a:t>lie </a:t>
            </a:r>
            <a:r>
              <a:rPr lang="en-GB" dirty="0"/>
              <a:t>in handling the variety and veracity </a:t>
            </a:r>
            <a:r>
              <a:rPr lang="en-GB" dirty="0" smtClean="0"/>
              <a:t>aspects.</a:t>
            </a:r>
          </a:p>
          <a:p>
            <a:r>
              <a:rPr lang="en-GB" dirty="0" smtClean="0"/>
              <a:t>Variety: Only bits and pieces of the domain are covered by standards &amp; vocabularies</a:t>
            </a:r>
          </a:p>
          <a:p>
            <a:pPr lvl="1"/>
            <a:r>
              <a:rPr lang="en-GB" dirty="0" smtClean="0"/>
              <a:t>Improved </a:t>
            </a:r>
            <a:r>
              <a:rPr lang="en-GB" dirty="0"/>
              <a:t>semantic interoperability is </a:t>
            </a:r>
            <a:r>
              <a:rPr lang="en-GB" dirty="0" smtClean="0"/>
              <a:t>needed</a:t>
            </a:r>
          </a:p>
          <a:p>
            <a:r>
              <a:rPr lang="en-GB" dirty="0" smtClean="0"/>
              <a:t>Veracity: Lack of sufficient</a:t>
            </a:r>
            <a:r>
              <a:rPr lang="en-GB" dirty="0"/>
              <a:t>, high quality metadata hinders the smooth access to and linkage of </a:t>
            </a:r>
            <a:r>
              <a:rPr lang="en-GB" dirty="0" smtClean="0"/>
              <a:t>data </a:t>
            </a:r>
            <a:r>
              <a:rPr lang="en-GB" dirty="0"/>
              <a:t>sources. </a:t>
            </a:r>
            <a:endParaRPr lang="en-GB" dirty="0" smtClean="0"/>
          </a:p>
          <a:p>
            <a:pPr lvl="1"/>
            <a:r>
              <a:rPr lang="en-GB" dirty="0" smtClean="0"/>
              <a:t>Consequence: Lack of trust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600" y="225614"/>
            <a:ext cx="8330400" cy="1353086"/>
          </a:xfrm>
        </p:spPr>
        <p:txBody>
          <a:bodyPr/>
          <a:lstStyle/>
          <a:p>
            <a:r>
              <a:rPr lang="en-GB" dirty="0" smtClean="0"/>
              <a:t>Challenges for Big data in </a:t>
            </a:r>
            <a:r>
              <a:rPr lang="en-GB" dirty="0" err="1" smtClean="0"/>
              <a:t>agri</a:t>
            </a:r>
            <a:r>
              <a:rPr lang="en-GB" dirty="0" smtClean="0"/>
              <a:t>-environmental domain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37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25673" y="5587228"/>
            <a:ext cx="6765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/>
              <a:t>Lokers et al</a:t>
            </a:r>
            <a:r>
              <a:rPr lang="en-GB" sz="1400" dirty="0" smtClean="0"/>
              <a:t>, 2016, </a:t>
            </a:r>
            <a:r>
              <a:rPr lang="en-GB" sz="1400" dirty="0"/>
              <a:t>Big Data technologies for use in agro-environmental </a:t>
            </a:r>
            <a:r>
              <a:rPr lang="en-GB" sz="1400" dirty="0" smtClean="0"/>
              <a:t>science, </a:t>
            </a:r>
            <a:r>
              <a:rPr lang="en-GB" sz="1400" dirty="0" err="1" smtClean="0"/>
              <a:t>Env</a:t>
            </a:r>
            <a:r>
              <a:rPr lang="en-GB" sz="1400" dirty="0" smtClean="0"/>
              <a:t>. Mod. &amp; Soft: </a:t>
            </a:r>
            <a:r>
              <a:rPr lang="en-GB" sz="1400" dirty="0" smtClean="0">
                <a:hlinkClick r:id="rId2"/>
              </a:rPr>
              <a:t> http</a:t>
            </a:r>
            <a:r>
              <a:rPr lang="en-GB" sz="1400" dirty="0">
                <a:hlinkClick r:id="rId2"/>
              </a:rPr>
              <a:t>://dx.doi.org/10.1016/j.envsoft.2016.07.017</a:t>
            </a:r>
            <a:endParaRPr lang="en-GB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Challenges (2)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303" y="1276661"/>
            <a:ext cx="4731825" cy="4089600"/>
          </a:xfrm>
        </p:spPr>
        <p:txBody>
          <a:bodyPr/>
          <a:lstStyle/>
          <a:p>
            <a:r>
              <a:rPr lang="en-GB" dirty="0"/>
              <a:t>Having big data available</a:t>
            </a:r>
          </a:p>
          <a:p>
            <a:r>
              <a:rPr lang="en-GB" dirty="0" smtClean="0"/>
              <a:t>Data governance and data sharing across players in the value chain</a:t>
            </a:r>
          </a:p>
          <a:p>
            <a:r>
              <a:rPr lang="en-GB" dirty="0" smtClean="0"/>
              <a:t>Sensor integration for cross-disciplinary analysis</a:t>
            </a:r>
          </a:p>
          <a:p>
            <a:r>
              <a:rPr lang="en-GB" dirty="0" smtClean="0"/>
              <a:t>Answers looking for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38</a:t>
            </a:fld>
            <a:endParaRPr lang="en-GB" dirty="0"/>
          </a:p>
        </p:txBody>
      </p:sp>
      <p:pic>
        <p:nvPicPr>
          <p:cNvPr id="5" name="Picture 4" descr="GODAN Logo 3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28" y="1486211"/>
            <a:ext cx="4064890" cy="1361764"/>
          </a:xfrm>
          <a:prstGeom prst="rect">
            <a:avLst/>
          </a:prstGeom>
        </p:spPr>
      </p:pic>
      <p:pic>
        <p:nvPicPr>
          <p:cNvPr id="1026" name="Picture 2" descr="AgroConn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4" y="3443287"/>
            <a:ext cx="2870725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  <p:sp>
        <p:nvSpPr>
          <p:cNvPr id="5" name="AutoShape 2" descr="Big data and advanced analytics is a real opportunity to tackle multiple challenges faced by the upstream steps of the value chai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Big data and advanced analytics is a real opportunity to tackle multiple challenges faced by the upstream steps of the value chain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D:\BigData_ST\Materialen\McKinsey_digitalFoodApplic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6"/>
            <a:ext cx="8626475" cy="67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Big data and related terms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8324" y="1788216"/>
            <a:ext cx="2064825" cy="46980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160012" y="3264147"/>
            <a:ext cx="2064825" cy="4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Data science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1649" y="2775295"/>
            <a:ext cx="1761077" cy="13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Digital agriculture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917125" y="2200571"/>
            <a:ext cx="2550600" cy="4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Data revolution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02900" y="1317674"/>
            <a:ext cx="2064825" cy="4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Linked data</a:t>
            </a:r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113437" y="4616549"/>
            <a:ext cx="2064825" cy="4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Digitization</a:t>
            </a:r>
            <a:endParaRPr lang="en-GB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64150" y="4705498"/>
            <a:ext cx="2280931" cy="4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Data analytics</a:t>
            </a:r>
            <a:endParaRPr lang="en-GB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211648" y="3854994"/>
            <a:ext cx="2064825" cy="4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dirty="0" smtClean="0"/>
              <a:t>Digital foods</a:t>
            </a:r>
            <a:endParaRPr lang="en-GB" dirty="0"/>
          </a:p>
        </p:txBody>
      </p:sp>
      <p:pic>
        <p:nvPicPr>
          <p:cNvPr id="2050" name="Picture 2" descr="report cov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44" y="1317674"/>
            <a:ext cx="3182581" cy="39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5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 technologies &amp; methodologies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3655500" cy="4089600"/>
          </a:xfrm>
        </p:spPr>
        <p:txBody>
          <a:bodyPr/>
          <a:lstStyle/>
          <a:p>
            <a:r>
              <a:rPr lang="en-GB" dirty="0" err="1" smtClean="0"/>
              <a:t>Strategisch</a:t>
            </a:r>
            <a:r>
              <a:rPr lang="en-GB" dirty="0" smtClean="0"/>
              <a:t> </a:t>
            </a:r>
            <a:r>
              <a:rPr lang="en-GB" dirty="0" err="1" smtClean="0"/>
              <a:t>thema</a:t>
            </a:r>
            <a:r>
              <a:rPr lang="en-GB" dirty="0" smtClean="0"/>
              <a:t> van Wageningen UR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afstemming</a:t>
            </a:r>
            <a:r>
              <a:rPr lang="en-GB" dirty="0" smtClean="0"/>
              <a:t> met Min EZ</a:t>
            </a:r>
          </a:p>
          <a:p>
            <a:r>
              <a:rPr lang="en-GB" dirty="0" err="1" smtClean="0"/>
              <a:t>Methodologisch</a:t>
            </a:r>
            <a:r>
              <a:rPr lang="en-GB" dirty="0" smtClean="0"/>
              <a:t> </a:t>
            </a:r>
            <a:r>
              <a:rPr lang="en-GB" dirty="0" err="1" smtClean="0"/>
              <a:t>thema</a:t>
            </a:r>
            <a:r>
              <a:rPr lang="en-GB" dirty="0" smtClean="0"/>
              <a:t>, </a:t>
            </a:r>
            <a:r>
              <a:rPr lang="en-GB" dirty="0" err="1" smtClean="0"/>
              <a:t>ondersteunt</a:t>
            </a:r>
            <a:r>
              <a:rPr lang="en-GB" dirty="0" smtClean="0"/>
              <a:t> </a:t>
            </a:r>
            <a:r>
              <a:rPr lang="en-GB" dirty="0" err="1" smtClean="0"/>
              <a:t>thematische</a:t>
            </a:r>
            <a:r>
              <a:rPr lang="en-GB" dirty="0" smtClean="0"/>
              <a:t> </a:t>
            </a:r>
            <a:r>
              <a:rPr lang="en-GB" dirty="0" err="1" smtClean="0"/>
              <a:t>insteek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390774"/>
            <a:ext cx="4986337" cy="33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3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Big data: ambition 2025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3074" y="1233670"/>
            <a:ext cx="8521188" cy="4089600"/>
          </a:xfrm>
        </p:spPr>
        <p:txBody>
          <a:bodyPr/>
          <a:lstStyle/>
          <a:p>
            <a:r>
              <a:rPr lang="en-GB" sz="2400" dirty="0" smtClean="0"/>
              <a:t>Big data is business-as-usual</a:t>
            </a:r>
          </a:p>
          <a:p>
            <a:pPr lvl="1"/>
            <a:r>
              <a:rPr lang="en-GB" sz="2400" dirty="0" smtClean="0"/>
              <a:t>Big data replaces experimental and one-off data collection for research</a:t>
            </a:r>
          </a:p>
          <a:p>
            <a:pPr lvl="1"/>
            <a:r>
              <a:rPr lang="en-GB" sz="2400" dirty="0" smtClean="0"/>
              <a:t>Knowledge is mostly developed on the basis of Big Data</a:t>
            </a:r>
          </a:p>
          <a:p>
            <a:r>
              <a:rPr lang="en-GB" sz="2400" dirty="0" smtClean="0"/>
              <a:t>Wageningen UR is trend setting in Big Data analytics and use in the life sciences world wide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05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Big data in 2018: end of program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85" y="1399820"/>
            <a:ext cx="8521188" cy="4407856"/>
          </a:xfrm>
        </p:spPr>
        <p:txBody>
          <a:bodyPr/>
          <a:lstStyle/>
          <a:p>
            <a:r>
              <a:rPr lang="en-GB" sz="2400" dirty="0" smtClean="0"/>
              <a:t>Number of leading projects on Big Data, developing:</a:t>
            </a:r>
          </a:p>
          <a:p>
            <a:pPr lvl="1"/>
            <a:r>
              <a:rPr lang="en-GB" sz="2400" dirty="0" smtClean="0"/>
              <a:t>Pieces of infrastructure</a:t>
            </a:r>
          </a:p>
          <a:p>
            <a:pPr lvl="1"/>
            <a:r>
              <a:rPr lang="en-GB" sz="2400" dirty="0" smtClean="0"/>
              <a:t>Demonstrators</a:t>
            </a:r>
          </a:p>
          <a:p>
            <a:pPr lvl="1"/>
            <a:r>
              <a:rPr lang="en-GB" sz="2400" dirty="0" smtClean="0"/>
              <a:t>Consortia</a:t>
            </a:r>
          </a:p>
          <a:p>
            <a:r>
              <a:rPr lang="en-GB" sz="2400" dirty="0" smtClean="0"/>
              <a:t>Capacities in hardware, software and </a:t>
            </a:r>
            <a:r>
              <a:rPr lang="en-GB" sz="2400" dirty="0" err="1" smtClean="0"/>
              <a:t>orgware</a:t>
            </a:r>
            <a:r>
              <a:rPr lang="en-GB" sz="2400" dirty="0" smtClean="0"/>
              <a:t> to work with and on Big Data</a:t>
            </a:r>
          </a:p>
          <a:p>
            <a:r>
              <a:rPr lang="en-GB" sz="2400" dirty="0" smtClean="0"/>
              <a:t>General awareness of what it is, and what it can deliver</a:t>
            </a:r>
          </a:p>
          <a:p>
            <a:r>
              <a:rPr lang="en-GB" sz="2400" dirty="0" smtClean="0"/>
              <a:t>Established partnerships with a number of key players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2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Big Data timeline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110308" y="6235184"/>
            <a:ext cx="4296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http://bigdatatimeline.wageningenur.nl/en/</a:t>
            </a:r>
            <a:endParaRPr lang="en-GB" dirty="0"/>
          </a:p>
        </p:txBody>
      </p:sp>
      <p:pic>
        <p:nvPicPr>
          <p:cNvPr id="4098" name="Picture 2" descr="D:\BigData_ST\Materialen\BigDataTimeLine_Wageningen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7" y="1376363"/>
            <a:ext cx="9168899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1511</Words>
  <Application>Microsoft Office PowerPoint</Application>
  <PresentationFormat>On-screen Show (4:3)</PresentationFormat>
  <Paragraphs>241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Wageningen UR</vt:lpstr>
      <vt:lpstr>Toekomst met Big Data in Agri&amp;Food</vt:lpstr>
      <vt:lpstr>Doel: reflectie sessie op strategische kennis vragen rond Big Data in Agri&amp;Food</vt:lpstr>
      <vt:lpstr>Programma, parallele lunch sessie</vt:lpstr>
      <vt:lpstr>PowerPoint Presentation</vt:lpstr>
      <vt:lpstr>Big data and related terms </vt:lpstr>
      <vt:lpstr>Big Data technologies &amp; methodologies</vt:lpstr>
      <vt:lpstr>Big data: ambition 2025</vt:lpstr>
      <vt:lpstr>Big data in 2018: end of program</vt:lpstr>
      <vt:lpstr>Big Data timeline</vt:lpstr>
      <vt:lpstr>4 V’s of Big Data</vt:lpstr>
      <vt:lpstr>Our understanding of Big Data</vt:lpstr>
      <vt:lpstr>Full screen image with title</vt:lpstr>
      <vt:lpstr>Access to Big Data: voortgang</vt:lpstr>
      <vt:lpstr>Access to Big Data: plannen 2017</vt:lpstr>
      <vt:lpstr>Smart use of Big Data: voortgang</vt:lpstr>
      <vt:lpstr>PowerPoint Presentation</vt:lpstr>
      <vt:lpstr>Cultural change: voortgang</vt:lpstr>
      <vt:lpstr>Cultural Change: plannen 2017</vt:lpstr>
      <vt:lpstr>Voorbeelden van specifieke projecten</vt:lpstr>
      <vt:lpstr>Big Data@Plant Sciences</vt:lpstr>
      <vt:lpstr>Access to data</vt:lpstr>
      <vt:lpstr>Smart use of data</vt:lpstr>
      <vt:lpstr>Change in Systems Thinking</vt:lpstr>
      <vt:lpstr>Betekenisvolle blockchains in Agrifood</vt:lpstr>
      <vt:lpstr>Blockchains in deze presentatie</vt:lpstr>
      <vt:lpstr>Strategische vraagstelling</vt:lpstr>
      <vt:lpstr>Semantische blockchains</vt:lpstr>
      <vt:lpstr>Relevantie voor de topsector Agrifood</vt:lpstr>
      <vt:lpstr>Plan van aanpak</vt:lpstr>
      <vt:lpstr>Big Data in the livestock chain</vt:lpstr>
      <vt:lpstr>Big data ........</vt:lpstr>
      <vt:lpstr>Strategic research question</vt:lpstr>
      <vt:lpstr>Examples running projects:</vt:lpstr>
      <vt:lpstr>Project</vt:lpstr>
      <vt:lpstr>Discussie</vt:lpstr>
      <vt:lpstr>Thank you!</vt:lpstr>
      <vt:lpstr>Challenges for Big data in agri-environmental domain</vt:lpstr>
      <vt:lpstr>Challenges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Janssen, Sander</cp:lastModifiedBy>
  <cp:revision>305</cp:revision>
  <dcterms:created xsi:type="dcterms:W3CDTF">2011-09-29T08:30:03Z</dcterms:created>
  <dcterms:modified xsi:type="dcterms:W3CDTF">2017-06-07T11:20:50Z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