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5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F1C"/>
    <a:srgbClr val="82B621"/>
    <a:srgbClr val="A12544"/>
    <a:srgbClr val="397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9"/>
  </p:normalViewPr>
  <p:slideViewPr>
    <p:cSldViewPr snapToGrid="0" snapToObjects="1">
      <p:cViewPr varScale="1">
        <p:scale>
          <a:sx n="64" d="100"/>
          <a:sy n="64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69997-955A-44D8-9C0C-70489D2555DA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CB4D4-4523-4489-9027-FFB345E8A8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07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B4D4-4523-4489-9027-FFB345E8A87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0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278038" y="4824370"/>
            <a:ext cx="1684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3B6F1C"/>
                </a:solidFill>
                <a:latin typeface="Prometo" charset="0"/>
                <a:ea typeface="Prometo" charset="0"/>
                <a:cs typeface="Prometo" charset="0"/>
              </a:defRPr>
            </a:lvl1pPr>
          </a:lstStyle>
          <a:p>
            <a:r>
              <a:rPr lang="nl-NL" dirty="0" err="1"/>
              <a:t>AgriFoodTop</a:t>
            </a:r>
            <a:r>
              <a:rPr lang="nl-NL" dirty="0"/>
              <a:t> Symposium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911598" y="1355502"/>
            <a:ext cx="9173696" cy="65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2"/>
          <p:cNvSpPr>
            <a:spLocks noGrp="1"/>
          </p:cNvSpPr>
          <p:nvPr>
            <p:ph idx="1"/>
          </p:nvPr>
        </p:nvSpPr>
        <p:spPr>
          <a:xfrm>
            <a:off x="911598" y="2228986"/>
            <a:ext cx="9173696" cy="394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1062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5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2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1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73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92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81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76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2E474-C45A-B241-8E4E-AC504F7AA140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367688" y="4824370"/>
            <a:ext cx="168455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33926" y="6145205"/>
            <a:ext cx="669551" cy="206387"/>
          </a:xfrm>
          <a:prstGeom prst="rect">
            <a:avLst/>
          </a:prstGeom>
        </p:spPr>
        <p:txBody>
          <a:bodyPr/>
          <a:lstStyle/>
          <a:p>
            <a:fld id="{F967A9B0-77FC-5A42-A764-705C3B0758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03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6954" cy="4022067"/>
          </a:xfrm>
          <a:prstGeom prst="rect">
            <a:avLst/>
          </a:prstGeom>
        </p:spPr>
      </p:pic>
      <p:sp>
        <p:nvSpPr>
          <p:cNvPr id="8" name="Rond enkele hoek rechthoek 7"/>
          <p:cNvSpPr/>
          <p:nvPr userDrawn="1"/>
        </p:nvSpPr>
        <p:spPr>
          <a:xfrm flipH="1" flipV="1">
            <a:off x="838194" y="1950942"/>
            <a:ext cx="9546851" cy="432435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157480"/>
            <a:ext cx="1909544" cy="1457962"/>
          </a:xfrm>
          <a:prstGeom prst="rect">
            <a:avLst/>
          </a:prstGeom>
        </p:spPr>
      </p:pic>
      <p:sp>
        <p:nvSpPr>
          <p:cNvPr id="11" name="Rond enkele hoek rechthoek 10"/>
          <p:cNvSpPr/>
          <p:nvPr userDrawn="1"/>
        </p:nvSpPr>
        <p:spPr>
          <a:xfrm>
            <a:off x="10443069" y="5159331"/>
            <a:ext cx="1981201" cy="1206803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20"/>
              </a:lnSpc>
            </a:pPr>
            <a:r>
              <a:rPr lang="nl-NL" sz="28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Zaaien,</a:t>
            </a:r>
          </a:p>
          <a:p>
            <a:pPr>
              <a:lnSpc>
                <a:spcPts val="3220"/>
              </a:lnSpc>
            </a:pPr>
            <a:r>
              <a:rPr lang="nl-NL" sz="2800" b="1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oogsten</a:t>
            </a:r>
            <a:endParaRPr lang="nl-NL" sz="2800" b="1" dirty="0">
              <a:solidFill>
                <a:schemeClr val="bg1"/>
              </a:solidFill>
              <a:latin typeface="Prometo" charset="0"/>
              <a:ea typeface="Prometo" charset="0"/>
              <a:cs typeface="Prometo" charset="0"/>
            </a:endParaRPr>
          </a:p>
          <a:p>
            <a:pPr>
              <a:lnSpc>
                <a:spcPts val="3220"/>
              </a:lnSpc>
            </a:pPr>
            <a:r>
              <a:rPr lang="nl-NL" sz="28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en eten</a:t>
            </a:r>
          </a:p>
        </p:txBody>
      </p:sp>
      <p:sp>
        <p:nvSpPr>
          <p:cNvPr id="12" name="Rond enkele hoek rechthoek 11"/>
          <p:cNvSpPr/>
          <p:nvPr userDrawn="1"/>
        </p:nvSpPr>
        <p:spPr>
          <a:xfrm>
            <a:off x="838196" y="1355503"/>
            <a:ext cx="9546850" cy="600900"/>
          </a:xfrm>
          <a:prstGeom prst="round1Rect">
            <a:avLst/>
          </a:prstGeom>
          <a:solidFill>
            <a:srgbClr val="A1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1598" y="1355502"/>
            <a:ext cx="9173696" cy="652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1598" y="2228986"/>
            <a:ext cx="9173696" cy="394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voettekst 4"/>
          <p:cNvSpPr txBox="1">
            <a:spLocks/>
          </p:cNvSpPr>
          <p:nvPr userDrawn="1"/>
        </p:nvSpPr>
        <p:spPr>
          <a:xfrm>
            <a:off x="167226" y="6420777"/>
            <a:ext cx="1975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950" b="1" i="0" kern="1200">
                <a:solidFill>
                  <a:srgbClr val="3B6F1C"/>
                </a:solidFill>
                <a:latin typeface="Prometo" charset="0"/>
                <a:ea typeface="Prometo" charset="0"/>
                <a:cs typeface="Prome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dirty="0" err="1"/>
              <a:t>AgriFoodTop</a:t>
            </a:r>
            <a:r>
              <a:rPr lang="nl-NL" sz="1100" dirty="0"/>
              <a:t> Symposium</a:t>
            </a:r>
          </a:p>
        </p:txBody>
      </p:sp>
    </p:spTree>
    <p:extLst>
      <p:ext uri="{BB962C8B-B14F-4D97-AF65-F5344CB8AC3E}">
        <p14:creationId xmlns:p14="http://schemas.microsoft.com/office/powerpoint/2010/main" val="3261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82B621"/>
          </a:solidFill>
          <a:latin typeface="Prometo" charset="0"/>
          <a:ea typeface="Prometo" charset="0"/>
          <a:cs typeface="Prome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rometo" charset="0"/>
          <a:ea typeface="Prometo" charset="0"/>
          <a:cs typeface="Prome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://tbn0.google.com/images?q=tbn:cVV_sfIZX1CirM:http://www.stjosephbreda.nl/sas/starnet/media/c_royal_fc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3" y="-1"/>
            <a:ext cx="12337084" cy="692727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523008" y="0"/>
            <a:ext cx="1794644" cy="4022067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157480"/>
            <a:ext cx="1909544" cy="1457962"/>
          </a:xfrm>
          <a:prstGeom prst="rect">
            <a:avLst/>
          </a:prstGeom>
        </p:spPr>
      </p:pic>
      <p:sp>
        <p:nvSpPr>
          <p:cNvPr id="14" name="Rond enkele hoek rechthoek 13"/>
          <p:cNvSpPr/>
          <p:nvPr/>
        </p:nvSpPr>
        <p:spPr>
          <a:xfrm flipV="1">
            <a:off x="6862615" y="3659501"/>
            <a:ext cx="4560272" cy="1896434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ond enkele hoek rechthoek 14"/>
          <p:cNvSpPr/>
          <p:nvPr/>
        </p:nvSpPr>
        <p:spPr>
          <a:xfrm>
            <a:off x="7249398" y="3655781"/>
            <a:ext cx="4811983" cy="1858612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960"/>
              </a:lnSpc>
            </a:pPr>
            <a:r>
              <a:rPr lang="nl-NL" sz="4800" b="1" dirty="0" err="1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rPr>
              <a:t>AgriFoodTop</a:t>
            </a:r>
            <a:endParaRPr lang="nl-NL" sz="4800" b="1" dirty="0">
              <a:solidFill>
                <a:srgbClr val="82B621"/>
              </a:solidFill>
              <a:latin typeface="Prometo" charset="0"/>
              <a:ea typeface="Prometo" charset="0"/>
              <a:cs typeface="Prometo" charset="0"/>
            </a:endParaRPr>
          </a:p>
          <a:p>
            <a:pPr>
              <a:lnSpc>
                <a:spcPts val="4960"/>
              </a:lnSpc>
            </a:pPr>
            <a:r>
              <a:rPr lang="nl-NL" sz="4800" b="1" dirty="0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rPr>
              <a:t>Symposium</a:t>
            </a:r>
          </a:p>
        </p:txBody>
      </p:sp>
      <p:sp>
        <p:nvSpPr>
          <p:cNvPr id="16" name="Rond enkele hoek rechthoek 15"/>
          <p:cNvSpPr/>
          <p:nvPr/>
        </p:nvSpPr>
        <p:spPr>
          <a:xfrm>
            <a:off x="833518" y="166152"/>
            <a:ext cx="8522349" cy="486766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9320"/>
              </a:lnSpc>
            </a:pPr>
            <a:r>
              <a:rPr lang="nl-NL" sz="96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Zaaien,</a:t>
            </a:r>
          </a:p>
          <a:p>
            <a:pPr>
              <a:lnSpc>
                <a:spcPts val="9320"/>
              </a:lnSpc>
            </a:pPr>
            <a:r>
              <a:rPr lang="nl-NL" sz="96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oogsten</a:t>
            </a:r>
          </a:p>
          <a:p>
            <a:pPr>
              <a:lnSpc>
                <a:spcPts val="9320"/>
              </a:lnSpc>
            </a:pPr>
            <a:r>
              <a:rPr lang="nl-NL" sz="9600" b="1" dirty="0">
                <a:solidFill>
                  <a:schemeClr val="bg1"/>
                </a:solidFill>
                <a:latin typeface="Prometo" charset="0"/>
                <a:ea typeface="Prometo" charset="0"/>
                <a:cs typeface="Prometo" charset="0"/>
              </a:rPr>
              <a:t>en eten</a:t>
            </a:r>
          </a:p>
        </p:txBody>
      </p:sp>
      <p:sp>
        <p:nvSpPr>
          <p:cNvPr id="17" name="Rond enkele hoek rechthoek 16"/>
          <p:cNvSpPr/>
          <p:nvPr/>
        </p:nvSpPr>
        <p:spPr>
          <a:xfrm flipH="1">
            <a:off x="988291" y="4950690"/>
            <a:ext cx="5874324" cy="611833"/>
          </a:xfrm>
          <a:prstGeom prst="round1Rect">
            <a:avLst/>
          </a:prstGeom>
          <a:solidFill>
            <a:srgbClr val="A1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ond enkele hoek rechthoek 19"/>
          <p:cNvSpPr/>
          <p:nvPr/>
        </p:nvSpPr>
        <p:spPr>
          <a:xfrm>
            <a:off x="1142640" y="4841791"/>
            <a:ext cx="4811983" cy="65413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960"/>
              </a:lnSpc>
            </a:pPr>
            <a:r>
              <a:rPr lang="nl-NL" sz="2800" b="1" dirty="0">
                <a:solidFill>
                  <a:srgbClr val="82B621"/>
                </a:solidFill>
                <a:latin typeface="Prometo" charset="0"/>
                <a:ea typeface="Prometo" charset="0"/>
                <a:cs typeface="Prometo" charset="0"/>
              </a:rPr>
              <a:t>7 juni 2017, Wageningen</a:t>
            </a:r>
          </a:p>
        </p:txBody>
      </p:sp>
      <p:sp>
        <p:nvSpPr>
          <p:cNvPr id="18" name="Rechthoek 17"/>
          <p:cNvSpPr/>
          <p:nvPr/>
        </p:nvSpPr>
        <p:spPr>
          <a:xfrm>
            <a:off x="10529789" y="0"/>
            <a:ext cx="1794644" cy="4022067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20" y="157480"/>
            <a:ext cx="1909544" cy="1457962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10523008" y="0"/>
            <a:ext cx="1794644" cy="4022067"/>
          </a:xfrm>
          <a:prstGeom prst="rect">
            <a:avLst/>
          </a:prstGeom>
          <a:gradFill>
            <a:gsLst>
              <a:gs pos="0">
                <a:srgbClr val="39701A"/>
              </a:gs>
              <a:gs pos="100000">
                <a:srgbClr val="82B6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3B6F1C"/>
              </a:solidFill>
            </a:endParaRP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39" y="157480"/>
            <a:ext cx="1909544" cy="14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aan de hand?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Noodzaak to</a:t>
            </a:r>
            <a:r>
              <a:rPr lang="nl-NL" dirty="0" smtClean="0"/>
              <a:t>t meer kennis omtrent koolhydraten</a:t>
            </a:r>
          </a:p>
          <a:p>
            <a:pPr lvl="1"/>
            <a:r>
              <a:rPr lang="nl-NL" smtClean="0"/>
              <a:t>Zetmeel, Celwanden</a:t>
            </a:r>
            <a:r>
              <a:rPr lang="nl-NL" dirty="0" smtClean="0"/>
              <a:t>, modificatie</a:t>
            </a:r>
          </a:p>
          <a:p>
            <a:pPr lvl="1"/>
            <a:r>
              <a:rPr lang="nl-NL" dirty="0" smtClean="0"/>
              <a:t>Voedings- en </a:t>
            </a:r>
            <a:r>
              <a:rPr lang="nl-NL" dirty="0" err="1" smtClean="0"/>
              <a:t>voederewaarde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533" y="3394492"/>
            <a:ext cx="57150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gedaan?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CCC-A </a:t>
            </a:r>
            <a:r>
              <a:rPr lang="nl-NL" dirty="0" smtClean="0">
                <a:sym typeface="Wingdings" panose="05000000000000000000" pitchFamily="2" charset="2"/>
              </a:rPr>
              <a:t> Optimalisatie voederwaard als </a:t>
            </a:r>
            <a:r>
              <a:rPr lang="el-GR" dirty="0" smtClean="0">
                <a:sym typeface="Wingdings" panose="05000000000000000000" pitchFamily="2" charset="2"/>
              </a:rPr>
              <a:t>Φ</a:t>
            </a:r>
            <a:r>
              <a:rPr lang="nl-NL" dirty="0" smtClean="0">
                <a:sym typeface="Wingdings" panose="05000000000000000000" pitchFamily="2" charset="2"/>
              </a:rPr>
              <a:t> zetmeel</a:t>
            </a: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CCC-B  </a:t>
            </a:r>
            <a:r>
              <a:rPr lang="nl-NL" dirty="0" err="1" smtClean="0">
                <a:sym typeface="Wingdings" panose="05000000000000000000" pitchFamily="2" charset="2"/>
              </a:rPr>
              <a:t>GTfB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modified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starch</a:t>
            </a:r>
            <a:r>
              <a:rPr lang="nl-NL" dirty="0" smtClean="0">
                <a:sym typeface="Wingdings" panose="05000000000000000000" pitchFamily="2" charset="2"/>
              </a:rPr>
              <a:t>: </a:t>
            </a:r>
            <a:r>
              <a:rPr lang="nl-NL" dirty="0" err="1" smtClean="0">
                <a:sym typeface="Wingdings" panose="05000000000000000000" pitchFamily="2" charset="2"/>
              </a:rPr>
              <a:t>reaction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mechanism</a:t>
            </a: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CCC-C  </a:t>
            </a:r>
            <a:r>
              <a:rPr lang="nl-NL" dirty="0" err="1">
                <a:sym typeface="Wingdings" panose="05000000000000000000" pitchFamily="2" charset="2"/>
              </a:rPr>
              <a:t>Galactaarzuur</a:t>
            </a:r>
            <a:r>
              <a:rPr lang="nl-NL" dirty="0">
                <a:sym typeface="Wingdings" panose="05000000000000000000" pitchFamily="2" charset="2"/>
              </a:rPr>
              <a:t>: Chemical Building block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31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op?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 met een grote </a:t>
            </a:r>
            <a:r>
              <a:rPr lang="nl-NL" sz="4000" b="1" dirty="0" smtClean="0"/>
              <a:t>K</a:t>
            </a:r>
            <a:endParaRPr lang="nl-NL" dirty="0"/>
          </a:p>
          <a:p>
            <a:r>
              <a:rPr lang="nl-NL" dirty="0" smtClean="0"/>
              <a:t>Gestelde resultaten geleverd (wat af is)</a:t>
            </a:r>
          </a:p>
          <a:p>
            <a:pPr lvl="1"/>
            <a:r>
              <a:rPr lang="nl-NL" dirty="0" err="1" smtClean="0"/>
              <a:t>Galactaarzuur</a:t>
            </a:r>
            <a:r>
              <a:rPr lang="nl-NL" dirty="0" smtClean="0"/>
              <a:t> route bestudeerd</a:t>
            </a:r>
          </a:p>
          <a:p>
            <a:pPr lvl="1"/>
            <a:r>
              <a:rPr lang="nl-NL" dirty="0" smtClean="0"/>
              <a:t>Reactiemechanisme en producteigenschap “</a:t>
            </a:r>
            <a:r>
              <a:rPr lang="nl-NL" dirty="0" err="1" smtClean="0"/>
              <a:t>GTfB</a:t>
            </a:r>
            <a:r>
              <a:rPr lang="nl-NL" dirty="0" smtClean="0"/>
              <a:t>” in kaart</a:t>
            </a:r>
          </a:p>
          <a:p>
            <a:pPr lvl="1"/>
            <a:r>
              <a:rPr lang="nl-NL" dirty="0" smtClean="0"/>
              <a:t>Voederwaarde onderweg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2572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</a:t>
            </a:r>
            <a:r>
              <a:rPr lang="nl-NL" dirty="0" err="1" smtClean="0"/>
              <a:t>GTfB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97" y="2228986"/>
            <a:ext cx="9401635" cy="3947977"/>
          </a:xfrm>
        </p:spPr>
        <p:txBody>
          <a:bodyPr>
            <a:normAutofit/>
          </a:bodyPr>
          <a:lstStyle/>
          <a:p>
            <a:r>
              <a:rPr lang="nl-NL" dirty="0" err="1" smtClean="0"/>
              <a:t>GTfB</a:t>
            </a:r>
            <a:r>
              <a:rPr lang="nl-NL" dirty="0" smtClean="0"/>
              <a:t> nieuw enzym (omzetting 1-4 lineair naar 1-6 lineair)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 zijn in staat om de omzetting tot &gt;90% te drijven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Enzym werkt met een tunnel (uniek)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Amylose wordt omgezet, amylopectine </a:t>
            </a:r>
            <a:r>
              <a:rPr lang="nl-NL" dirty="0" err="1" smtClean="0"/>
              <a:t>gehydrolyseerd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(tegenvaller en nieuwe mogelijkheden)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AVEBE moet met een combinatie van enzymen 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81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deden er mee?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Looptijd 4 jaar</a:t>
            </a:r>
          </a:p>
          <a:p>
            <a:r>
              <a:rPr lang="nl-NL" dirty="0" smtClean="0"/>
              <a:t>Budget 1,9 </a:t>
            </a:r>
            <a:r>
              <a:rPr lang="nl-NL" dirty="0" err="1" smtClean="0"/>
              <a:t>Meuro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(50% bedrijven)</a:t>
            </a:r>
          </a:p>
          <a:p>
            <a:r>
              <a:rPr lang="nl-NL" sz="4000" b="1" dirty="0" smtClean="0"/>
              <a:t>CCC</a:t>
            </a:r>
            <a:endParaRPr lang="nl-NL" sz="4000" b="1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en-US" b="1" dirty="0"/>
              <a:t>http://www.cccresearch.nl</a:t>
            </a:r>
          </a:p>
          <a:p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9" y="4548285"/>
            <a:ext cx="2846131" cy="4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Rijksuniversiteit Gron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04" y="2855071"/>
            <a:ext cx="2874506" cy="5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tbn0.google.com/images?q=tbn:cVV_sfIZX1CirM:http://www.stjosephbreda.nl/sas/starnet/media/c_royal_fc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84" y="1971709"/>
            <a:ext cx="1723752" cy="59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Logo_Agrifi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63" y="3816754"/>
            <a:ext cx="3681605" cy="5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avebe.nl/friksbeheer/wp-content/themes/avebe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06" y="4736968"/>
            <a:ext cx="1245251" cy="110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82813" y="4587500"/>
            <a:ext cx="67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(FBR)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1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CCC-ABC is een winnaar!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04" y="2383437"/>
            <a:ext cx="3221958" cy="2803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65485" y="2215369"/>
            <a:ext cx="5181600" cy="4351338"/>
          </a:xfrm>
        </p:spPr>
        <p:txBody>
          <a:bodyPr/>
          <a:lstStyle/>
          <a:p>
            <a:r>
              <a:rPr lang="nl-NL" dirty="0" smtClean="0"/>
              <a:t>1 PhD student klaar, </a:t>
            </a:r>
            <a:br>
              <a:rPr lang="nl-NL" dirty="0" smtClean="0"/>
            </a:br>
            <a:r>
              <a:rPr lang="nl-NL" dirty="0" smtClean="0"/>
              <a:t>2 onderweg</a:t>
            </a:r>
          </a:p>
          <a:p>
            <a:r>
              <a:rPr lang="nl-NL" dirty="0" smtClean="0"/>
              <a:t>10 publicaties</a:t>
            </a:r>
          </a:p>
          <a:p>
            <a:r>
              <a:rPr lang="nl-NL" dirty="0" smtClean="0"/>
              <a:t>3 prijzen</a:t>
            </a:r>
          </a:p>
          <a:p>
            <a:r>
              <a:rPr lang="nl-NL" dirty="0" smtClean="0"/>
              <a:t>Goede input voor interne projecten in de bedrijven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84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Kijk ook!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Vanavond NPO 3 21.00 uur “Broodje Gezond”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48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168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Prometo</vt:lpstr>
      <vt:lpstr>Arial</vt:lpstr>
      <vt:lpstr>Calibri</vt:lpstr>
      <vt:lpstr>Wingdings</vt:lpstr>
      <vt:lpstr>Office-thema</vt:lpstr>
      <vt:lpstr>PowerPoint Presentation</vt:lpstr>
      <vt:lpstr>Wat is er aan de hand?</vt:lpstr>
      <vt:lpstr>Wat hebben we gedaan?</vt:lpstr>
      <vt:lpstr>Wat levert het op?</vt:lpstr>
      <vt:lpstr>Voorbeeld GTfB</vt:lpstr>
      <vt:lpstr>Wie deden er mee?</vt:lpstr>
      <vt:lpstr>CCC-ABC is een winnaar!</vt:lpstr>
      <vt:lpstr>Kijk ook!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Boris van der Loos</dc:creator>
  <cp:lastModifiedBy>Buwalda, Piet</cp:lastModifiedBy>
  <cp:revision>30</cp:revision>
  <dcterms:created xsi:type="dcterms:W3CDTF">2017-04-06T13:23:16Z</dcterms:created>
  <dcterms:modified xsi:type="dcterms:W3CDTF">2017-06-07T10:05:45Z</dcterms:modified>
</cp:coreProperties>
</file>