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0" r:id="rId3"/>
    <p:sldId id="271" r:id="rId4"/>
    <p:sldId id="262" r:id="rId5"/>
    <p:sldId id="263" r:id="rId6"/>
    <p:sldId id="277" r:id="rId7"/>
    <p:sldId id="278" r:id="rId8"/>
    <p:sldId id="265" r:id="rId9"/>
    <p:sldId id="272" r:id="rId10"/>
    <p:sldId id="273" r:id="rId11"/>
    <p:sldId id="276" r:id="rId12"/>
    <p:sldId id="279" r:id="rId13"/>
    <p:sldId id="281" r:id="rId14"/>
    <p:sldId id="268"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6F1C"/>
    <a:srgbClr val="82B621"/>
    <a:srgbClr val="A12544"/>
    <a:srgbClr val="397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39"/>
  </p:normalViewPr>
  <p:slideViewPr>
    <p:cSldViewPr snapToGrid="0" snapToObjects="1">
      <p:cViewPr varScale="1">
        <p:scale>
          <a:sx n="65" d="100"/>
          <a:sy n="65" d="100"/>
        </p:scale>
        <p:origin x="-264"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C0DE7-3A3C-F449-B722-6AD098FB66FA}" type="datetimeFigureOut">
              <a:rPr lang="en-US" smtClean="0"/>
              <a:t>6/7/17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A676D-7199-A24E-BB66-B5E5164C3CE2}" type="slidenum">
              <a:rPr lang="en-US" smtClean="0"/>
              <a:t>‹#›</a:t>
            </a:fld>
            <a:endParaRPr lang="en-US"/>
          </a:p>
        </p:txBody>
      </p:sp>
    </p:spTree>
    <p:extLst>
      <p:ext uri="{BB962C8B-B14F-4D97-AF65-F5344CB8AC3E}">
        <p14:creationId xmlns:p14="http://schemas.microsoft.com/office/powerpoint/2010/main" val="5859760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p:cNvSpPr>
          <p:nvPr>
            <p:ph type="sldImg"/>
          </p:nvPr>
        </p:nvSpPr>
        <p:spPr>
          <a:solidFill>
            <a:srgbClr val="FFFFFF"/>
          </a:solidFill>
          <a:ln/>
        </p:spPr>
      </p:sp>
      <p:sp>
        <p:nvSpPr>
          <p:cNvPr id="10242"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Rot="1" noChangeAspect="1" noChangeArrowheads="1" noTextEdit="1"/>
          </p:cNvSpPr>
          <p:nvPr>
            <p:ph type="sldImg"/>
          </p:nvPr>
        </p:nvSpPr>
        <p:spPr>
          <a:solidFill>
            <a:srgbClr val="FFFFFF"/>
          </a:solidFill>
          <a:ln/>
        </p:spPr>
      </p:sp>
      <p:sp>
        <p:nvSpPr>
          <p:cNvPr id="448514" name="Rectangle 3"/>
          <p:cNvSpPr>
            <a:spLocks noGrp="1" noChangeArrowheads="1"/>
          </p:cNvSpPr>
          <p:nvPr>
            <p:ph type="body" idx="1"/>
          </p:nvPr>
        </p:nvSpPr>
        <p:spPr>
          <a:noFill/>
          <a:ln>
            <a:solidFill>
              <a:srgbClr val="000000"/>
            </a:solidFill>
          </a:ln>
        </p:spPr>
        <p:txBody>
          <a:bodyPr/>
          <a:lstStyle/>
          <a:p>
            <a:endParaRPr lang="nl-NL" smtClean="0">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noChangeArrowheads="1" noTextEdit="1"/>
          </p:cNvSpPr>
          <p:nvPr>
            <p:ph type="sldImg"/>
          </p:nvPr>
        </p:nvSpPr>
        <p:spPr>
          <a:solidFill>
            <a:srgbClr val="FFFFFF"/>
          </a:solidFill>
          <a:ln/>
        </p:spPr>
      </p:sp>
      <p:sp>
        <p:nvSpPr>
          <p:cNvPr id="18434" name="Placeholder 3"/>
          <p:cNvSpPr>
            <a:spLocks noGrp="1" noChangeArrowheads="1"/>
          </p:cNvSpPr>
          <p:nvPr>
            <p:ph type="body" idx="1"/>
          </p:nvPr>
        </p:nvSpPr>
        <p:spPr>
          <a:noFill/>
          <a:ln>
            <a:solidFill>
              <a:srgbClr val="000000"/>
            </a:solid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Not only in mice, but also in humans there is a different composition in lean and obese, and between diabetic and non diabetic. And this has been linked to metabolism at different levels. For example, gut satiety signaling to the brain, insulin sensitivity at the level of the liver and muscle, fat storage and lypolysis in the adipose tissue and a the level of the gut itself. But, we the exact mechanisms are still unknown.</a:t>
            </a:r>
          </a:p>
        </p:txBody>
      </p:sp>
      <p:sp>
        <p:nvSpPr>
          <p:cNvPr id="4" name="Slide Number Placeholder 3"/>
          <p:cNvSpPr>
            <a:spLocks noGrp="1"/>
          </p:cNvSpPr>
          <p:nvPr>
            <p:ph type="sldNum" sz="quarter" idx="5"/>
          </p:nvPr>
        </p:nvSpPr>
        <p:spPr/>
        <p:txBody>
          <a:bodyPr/>
          <a:lstStyle/>
          <a:p>
            <a:pPr>
              <a:defRPr/>
            </a:pPr>
            <a:fld id="{C4BF9221-90D1-9947-B9C1-B53ECB4920D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Placeholder 2"/>
          <p:cNvSpPr>
            <a:spLocks noGrp="1" noRot="1" noChangeAspect="1" noChangeArrowheads="1" noTextEdit="1"/>
          </p:cNvSpPr>
          <p:nvPr>
            <p:ph type="sldImg"/>
          </p:nvPr>
        </p:nvSpPr>
        <p:spPr>
          <a:solidFill>
            <a:srgbClr val="FFFFFF"/>
          </a:solidFill>
          <a:ln/>
        </p:spPr>
      </p:sp>
      <p:sp>
        <p:nvSpPr>
          <p:cNvPr id="113666" name="Placeholder 3"/>
          <p:cNvSpPr>
            <a:spLocks noGrp="1" noChangeArrowheads="1"/>
          </p:cNvSpPr>
          <p:nvPr>
            <p:ph type="body" idx="1"/>
          </p:nvPr>
        </p:nvSpPr>
        <p:spPr>
          <a:noFill/>
          <a:ln>
            <a:solidFill>
              <a:srgbClr val="000000"/>
            </a:solidFill>
          </a:ln>
        </p:spPr>
        <p:txBody>
          <a:bodyPr/>
          <a:lstStyle/>
          <a:p>
            <a:endParaRPr lang="en-US">
              <a:latin typeface="Arial" pitchFamily="-72" charset="0"/>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manipulated</a:t>
            </a:r>
            <a:r>
              <a:rPr lang="en-US" baseline="0" dirty="0" smtClean="0"/>
              <a:t> the microbiota by use of antibiotics. One broad </a:t>
            </a:r>
            <a:r>
              <a:rPr lang="en-US" baseline="0" dirty="0" err="1" smtClean="0"/>
              <a:t>sprectum</a:t>
            </a:r>
            <a:r>
              <a:rPr lang="en-US" baseline="0" dirty="0" smtClean="0"/>
              <a:t>, the Amoxicillin, and one only against gram positive bacteria, which is </a:t>
            </a:r>
            <a:r>
              <a:rPr lang="en-US" baseline="0" dirty="0" err="1" smtClean="0"/>
              <a:t>Vancomycin</a:t>
            </a:r>
            <a:r>
              <a:rPr lang="en-US" baseline="0" dirty="0" smtClean="0"/>
              <a:t>.  The study population consisted of 56 obese or overweight men, who had impaired fasting glucose or impaired glucose tolerance and were insulin resistant.</a:t>
            </a:r>
          </a:p>
          <a:p>
            <a:endParaRPr lang="en-US" dirty="0"/>
          </a:p>
        </p:txBody>
      </p:sp>
      <p:sp>
        <p:nvSpPr>
          <p:cNvPr id="4" name="Slide Number Placeholder 3"/>
          <p:cNvSpPr>
            <a:spLocks noGrp="1"/>
          </p:cNvSpPr>
          <p:nvPr>
            <p:ph type="sldNum" sz="quarter" idx="10"/>
          </p:nvPr>
        </p:nvSpPr>
        <p:spPr/>
        <p:txBody>
          <a:bodyPr/>
          <a:lstStyle/>
          <a:p>
            <a:fld id="{0FDA8912-459D-9E4B-9B16-CA866B01481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participants came to the </a:t>
            </a:r>
            <a:r>
              <a:rPr lang="en-US" baseline="0" dirty="0" err="1" smtClean="0"/>
              <a:t>universtiy</a:t>
            </a:r>
            <a:r>
              <a:rPr lang="en-US" baseline="0" dirty="0" smtClean="0"/>
              <a:t> for </a:t>
            </a:r>
            <a:r>
              <a:rPr lang="en-US" baseline="0" dirty="0" err="1" smtClean="0"/>
              <a:t>serveal</a:t>
            </a:r>
            <a:r>
              <a:rPr lang="en-US" baseline="0" dirty="0" smtClean="0"/>
              <a:t> measurements. We started with a clamp to determine insulin sensitivity, substrate </a:t>
            </a:r>
            <a:r>
              <a:rPr lang="en-US" baseline="0" dirty="0" err="1" smtClean="0"/>
              <a:t>oxidtion</a:t>
            </a:r>
            <a:r>
              <a:rPr lang="en-US" baseline="0" dirty="0" smtClean="0"/>
              <a:t> and energy expenditure with the ventilated hood, we determined gut </a:t>
            </a:r>
            <a:r>
              <a:rPr lang="en-US" baseline="0" dirty="0" err="1" smtClean="0"/>
              <a:t>permeability,we</a:t>
            </a:r>
            <a:r>
              <a:rPr lang="en-US" baseline="0" dirty="0" smtClean="0"/>
              <a:t> measured the postprandial response after a high fat meal, we took biopsies and the participants collected feces.</a:t>
            </a:r>
          </a:p>
          <a:p>
            <a:endParaRPr lang="en-US" dirty="0"/>
          </a:p>
        </p:txBody>
      </p:sp>
      <p:sp>
        <p:nvSpPr>
          <p:cNvPr id="4" name="Slide Number Placeholder 3"/>
          <p:cNvSpPr>
            <a:spLocks noGrp="1"/>
          </p:cNvSpPr>
          <p:nvPr>
            <p:ph type="sldNum" sz="quarter" idx="10"/>
          </p:nvPr>
        </p:nvSpPr>
        <p:spPr/>
        <p:txBody>
          <a:bodyPr/>
          <a:lstStyle/>
          <a:p>
            <a:fld id="{0FDA8912-459D-9E4B-9B16-CA866B01481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One of</a:t>
            </a:r>
            <a:r>
              <a:rPr lang="en-US" baseline="0" dirty="0" smtClean="0"/>
              <a:t> the</a:t>
            </a:r>
            <a:r>
              <a:rPr lang="en-US" dirty="0" smtClean="0"/>
              <a:t> most important tasks of the bacteria</a:t>
            </a:r>
            <a:r>
              <a:rPr lang="en-US" baseline="0" dirty="0" smtClean="0"/>
              <a:t> of the large intestine is the fermentation of complex foods which can not be digested in the small intestine. </a:t>
            </a:r>
          </a:p>
          <a:p>
            <a:endParaRPr lang="en-US" baseline="0" dirty="0" smtClean="0"/>
          </a:p>
          <a:p>
            <a:r>
              <a:rPr lang="en-US" baseline="0" dirty="0" smtClean="0"/>
              <a:t>Such as dietary fibers and resistant starches. Dietary fibers are shown to have beneficial effects on the human metabolism and a reason therefore can be be the production of SCFA</a:t>
            </a:r>
          </a:p>
          <a:p>
            <a:r>
              <a:rPr lang="en-US" baseline="0" dirty="0" smtClean="0"/>
              <a:t>which are end products of this fermentation process. </a:t>
            </a:r>
          </a:p>
          <a:p>
            <a:endParaRPr lang="en-US" baseline="0" dirty="0" smtClean="0"/>
          </a:p>
          <a:p>
            <a:r>
              <a:rPr lang="en-US" baseline="0" dirty="0" smtClean="0"/>
              <a:t>mainly acetate, propionate and butyrate. </a:t>
            </a:r>
            <a:r>
              <a:rPr lang="en-US" baseline="0" dirty="0" err="1" smtClean="0"/>
              <a:t>Wheras</a:t>
            </a:r>
            <a:r>
              <a:rPr lang="en-US" baseline="0" dirty="0" smtClean="0"/>
              <a:t> acetate is the most abundant one.</a:t>
            </a:r>
          </a:p>
          <a:p>
            <a:endParaRPr lang="en-US" baseline="0" dirty="0" smtClean="0"/>
          </a:p>
          <a:p>
            <a:r>
              <a:rPr lang="en-US" baseline="0" dirty="0" smtClean="0"/>
              <a:t>These SCFA not only affect gut health, but they can also be taken up by other tissues like the liver where they can be metabolized. </a:t>
            </a:r>
          </a:p>
          <a:p>
            <a:endParaRPr lang="en-US" baseline="0" dirty="0" smtClean="0"/>
          </a:p>
          <a:p>
            <a:r>
              <a:rPr lang="en-US" baseline="0" dirty="0" smtClean="0"/>
              <a:t>But in part they can also reach other tissues like the fat tissue or muscle where they can also be metabolized and alter the function of this organs. </a:t>
            </a:r>
          </a:p>
        </p:txBody>
      </p:sp>
      <p:sp>
        <p:nvSpPr>
          <p:cNvPr id="4" name="Slide Number Placeholder 3"/>
          <p:cNvSpPr>
            <a:spLocks noGrp="1"/>
          </p:cNvSpPr>
          <p:nvPr>
            <p:ph type="sldNum" sz="quarter" idx="10"/>
          </p:nvPr>
        </p:nvSpPr>
        <p:spPr/>
        <p:txBody>
          <a:bodyPr/>
          <a:lstStyle/>
          <a:p>
            <a:fld id="{0E6C9B1C-29A1-8A40-8D96-A9F427067C95}" type="slidenum">
              <a:rPr lang="en-US" smtClean="0"/>
              <a:t>9</a:t>
            </a:fld>
            <a:endParaRPr lang="en-US"/>
          </a:p>
        </p:txBody>
      </p:sp>
    </p:spTree>
    <p:extLst>
      <p:ext uri="{BB962C8B-B14F-4D97-AF65-F5344CB8AC3E}">
        <p14:creationId xmlns:p14="http://schemas.microsoft.com/office/powerpoint/2010/main" val="365277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DE" dirty="0">
              <a:ea typeface="ＭＳ Ｐゴシック" charset="0"/>
              <a:cs typeface="ＭＳ Ｐゴシック" charset="0"/>
            </a:endParaRPr>
          </a:p>
        </p:txBody>
      </p:sp>
      <p:sp>
        <p:nvSpPr>
          <p:cNvPr id="235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tx1"/>
                </a:solidFill>
                <a:latin typeface="Arial" charset="0"/>
                <a:ea typeface="ＭＳ Ｐゴシック" charset="0"/>
                <a:cs typeface="ＭＳ Ｐゴシック" charset="0"/>
              </a:defRPr>
            </a:lvl1pPr>
            <a:lvl2pPr marL="742950" indent="-285750">
              <a:defRPr sz="1000" b="1">
                <a:solidFill>
                  <a:schemeClr val="tx1"/>
                </a:solidFill>
                <a:latin typeface="Arial" charset="0"/>
                <a:ea typeface="ＭＳ Ｐゴシック" charset="0"/>
              </a:defRPr>
            </a:lvl2pPr>
            <a:lvl3pPr marL="1143000" indent="-228600">
              <a:defRPr sz="1000" b="1">
                <a:solidFill>
                  <a:schemeClr val="tx1"/>
                </a:solidFill>
                <a:latin typeface="Arial" charset="0"/>
                <a:ea typeface="ＭＳ Ｐゴシック" charset="0"/>
              </a:defRPr>
            </a:lvl3pPr>
            <a:lvl4pPr marL="1600200" indent="-228600">
              <a:defRPr sz="1000" b="1">
                <a:solidFill>
                  <a:schemeClr val="tx1"/>
                </a:solidFill>
                <a:latin typeface="Arial" charset="0"/>
                <a:ea typeface="ＭＳ Ｐゴシック" charset="0"/>
              </a:defRPr>
            </a:lvl4pPr>
            <a:lvl5pPr marL="2057400" indent="-228600">
              <a:defRPr sz="10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10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10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10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1000" b="1">
                <a:solidFill>
                  <a:schemeClr val="tx1"/>
                </a:solidFill>
                <a:latin typeface="Arial" charset="0"/>
                <a:ea typeface="ＭＳ Ｐゴシック" charset="0"/>
              </a:defRPr>
            </a:lvl9pPr>
          </a:lstStyle>
          <a:p>
            <a:fld id="{3A025A0D-D6D6-8B40-9F5E-5EBDEFC0FA75}" type="slidenum">
              <a:rPr lang="nl-NL" sz="1200" b="0"/>
              <a:pPr/>
              <a:t>10</a:t>
            </a:fld>
            <a:endParaRPr lang="nl-NL"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60350-1D3A-D04F-BE95-CFD849DB2565}" type="slidenum">
              <a:rPr lang="en-US" smtClean="0"/>
              <a:t>14</a:t>
            </a:fld>
            <a:endParaRPr lang="en-US"/>
          </a:p>
        </p:txBody>
      </p:sp>
    </p:spTree>
    <p:extLst>
      <p:ext uri="{BB962C8B-B14F-4D97-AF65-F5344CB8AC3E}">
        <p14:creationId xmlns:p14="http://schemas.microsoft.com/office/powerpoint/2010/main" val="37006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2" name="Tijdelijke aanduiding voor voettekst 4"/>
          <p:cNvSpPr>
            <a:spLocks noGrp="1"/>
          </p:cNvSpPr>
          <p:nvPr>
            <p:ph type="ftr" sz="quarter" idx="3"/>
          </p:nvPr>
        </p:nvSpPr>
        <p:spPr>
          <a:xfrm>
            <a:off x="10278038" y="4824370"/>
            <a:ext cx="1684550" cy="365125"/>
          </a:xfrm>
          <a:prstGeom prst="rect">
            <a:avLst/>
          </a:prstGeom>
        </p:spPr>
        <p:txBody>
          <a:bodyPr vert="horz" lIns="91440" tIns="45720" rIns="91440" bIns="45720" rtlCol="0" anchor="ctr"/>
          <a:lstStyle>
            <a:lvl1pPr algn="r">
              <a:defRPr sz="950" b="1" i="0">
                <a:solidFill>
                  <a:srgbClr val="3B6F1C"/>
                </a:solidFill>
                <a:latin typeface="Prometo" charset="0"/>
                <a:ea typeface="Prometo" charset="0"/>
                <a:cs typeface="Prometo" charset="0"/>
              </a:defRPr>
            </a:lvl1pPr>
          </a:lstStyle>
          <a:p>
            <a:r>
              <a:rPr lang="nl-NL" dirty="0" err="1"/>
              <a:t>AgriFoodTop</a:t>
            </a:r>
            <a:r>
              <a:rPr lang="nl-NL" dirty="0"/>
              <a:t> Symposium</a:t>
            </a:r>
          </a:p>
        </p:txBody>
      </p:sp>
      <p:sp>
        <p:nvSpPr>
          <p:cNvPr id="13" name="Tijdelijke aanduiding voor titel 1"/>
          <p:cNvSpPr>
            <a:spLocks noGrp="1"/>
          </p:cNvSpPr>
          <p:nvPr>
            <p:ph type="title"/>
          </p:nvPr>
        </p:nvSpPr>
        <p:spPr>
          <a:xfrm>
            <a:off x="911598" y="1355502"/>
            <a:ext cx="9173696" cy="652556"/>
          </a:xfrm>
          <a:prstGeom prst="rect">
            <a:avLst/>
          </a:prstGeom>
        </p:spPr>
        <p:txBody>
          <a:bodyPr vert="horz" lIns="91440" tIns="45720" rIns="91440" bIns="45720" rtlCol="0" anchor="ctr">
            <a:normAutofit/>
          </a:bodyPr>
          <a:lstStyle/>
          <a:p>
            <a:r>
              <a:rPr lang="nl-NL" dirty="0"/>
              <a:t>Titelstijl van model bewerken</a:t>
            </a:r>
          </a:p>
        </p:txBody>
      </p:sp>
      <p:sp>
        <p:nvSpPr>
          <p:cNvPr id="14" name="Tijdelijke aanduiding voor tekst 2"/>
          <p:cNvSpPr>
            <a:spLocks noGrp="1"/>
          </p:cNvSpPr>
          <p:nvPr>
            <p:ph idx="1"/>
          </p:nvPr>
        </p:nvSpPr>
        <p:spPr>
          <a:xfrm>
            <a:off x="911598" y="2228986"/>
            <a:ext cx="9173696" cy="3947977"/>
          </a:xfrm>
          <a:prstGeom prst="rect">
            <a:avLst/>
          </a:prstGeom>
        </p:spPr>
        <p:txBody>
          <a:bodyPr vert="horz" lIns="91440" tIns="45720" rIns="91440" bIns="45720" rtlCol="0">
            <a:normAutofit/>
          </a:bodyPr>
          <a:lstStyle>
            <a:lvl1pPr>
              <a:defRPr sz="2000"/>
            </a:lvl1pPr>
            <a:lvl2pPr>
              <a:defRPr sz="1800"/>
            </a:lvl2pPr>
            <a:lvl3pPr>
              <a:defRPr sz="1600"/>
            </a:lvl3pPr>
            <a:lvl4pPr>
              <a:defRPr sz="1400"/>
            </a:lvl4pPr>
            <a:lvl5pPr>
              <a:defRPr sz="14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1062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5" name="Tijdelijke aanduiding voor voettekst 4"/>
          <p:cNvSpPr>
            <a:spLocks noGrp="1"/>
          </p:cNvSpPr>
          <p:nvPr>
            <p:ph type="ftr" sz="quarter" idx="11"/>
          </p:nvPr>
        </p:nvSpPr>
        <p:spPr>
          <a:xfrm>
            <a:off x="10367688" y="4824370"/>
            <a:ext cx="168455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66305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5" name="Tijdelijke aanduiding voor voettekst 4"/>
          <p:cNvSpPr>
            <a:spLocks noGrp="1"/>
          </p:cNvSpPr>
          <p:nvPr>
            <p:ph type="ftr" sz="quarter" idx="11"/>
          </p:nvPr>
        </p:nvSpPr>
        <p:spPr>
          <a:xfrm>
            <a:off x="10367688" y="4824370"/>
            <a:ext cx="168455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67672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5" name="Tijdelijke aanduiding voor voettekst 4"/>
          <p:cNvSpPr>
            <a:spLocks noGrp="1"/>
          </p:cNvSpPr>
          <p:nvPr>
            <p:ph type="ftr" sz="quarter" idx="11"/>
          </p:nvPr>
        </p:nvSpPr>
        <p:spPr>
          <a:xfrm>
            <a:off x="10367688" y="4824370"/>
            <a:ext cx="168455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53411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5" name="Tijdelijke aanduiding voor voettekst 4"/>
          <p:cNvSpPr>
            <a:spLocks noGrp="1"/>
          </p:cNvSpPr>
          <p:nvPr>
            <p:ph type="ftr" sz="quarter" idx="11"/>
          </p:nvPr>
        </p:nvSpPr>
        <p:spPr>
          <a:xfrm>
            <a:off x="10367688" y="4824370"/>
            <a:ext cx="168455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44573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6" name="Tijdelijke aanduiding voor voettekst 5"/>
          <p:cNvSpPr>
            <a:spLocks noGrp="1"/>
          </p:cNvSpPr>
          <p:nvPr>
            <p:ph type="ftr" sz="quarter" idx="11"/>
          </p:nvPr>
        </p:nvSpPr>
        <p:spPr>
          <a:xfrm>
            <a:off x="10367688" y="4824370"/>
            <a:ext cx="168455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10099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8" name="Tijdelijke aanduiding voor voettekst 7"/>
          <p:cNvSpPr>
            <a:spLocks noGrp="1"/>
          </p:cNvSpPr>
          <p:nvPr>
            <p:ph type="ftr" sz="quarter" idx="11"/>
          </p:nvPr>
        </p:nvSpPr>
        <p:spPr>
          <a:xfrm>
            <a:off x="10367688" y="4824370"/>
            <a:ext cx="168455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6810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4" name="Tijdelijke aanduiding voor voettekst 3"/>
          <p:cNvSpPr>
            <a:spLocks noGrp="1"/>
          </p:cNvSpPr>
          <p:nvPr>
            <p:ph type="ftr" sz="quarter" idx="11"/>
          </p:nvPr>
        </p:nvSpPr>
        <p:spPr>
          <a:xfrm>
            <a:off x="10367688" y="4824370"/>
            <a:ext cx="168455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6149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3" name="Tijdelijke aanduiding voor voettekst 2"/>
          <p:cNvSpPr>
            <a:spLocks noGrp="1"/>
          </p:cNvSpPr>
          <p:nvPr>
            <p:ph type="ftr" sz="quarter" idx="11"/>
          </p:nvPr>
        </p:nvSpPr>
        <p:spPr>
          <a:xfrm>
            <a:off x="10367688" y="4824370"/>
            <a:ext cx="168455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65481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6" name="Tijdelijke aanduiding voor voettekst 5"/>
          <p:cNvSpPr>
            <a:spLocks noGrp="1"/>
          </p:cNvSpPr>
          <p:nvPr>
            <p:ph type="ftr" sz="quarter" idx="11"/>
          </p:nvPr>
        </p:nvSpPr>
        <p:spPr>
          <a:xfrm>
            <a:off x="10367688" y="4824370"/>
            <a:ext cx="168455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176576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FA2E474-C45A-B241-8E4E-AC504F7AA140}" type="datetimeFigureOut">
              <a:rPr lang="nl-NL" smtClean="0"/>
              <a:t>6/7/17</a:t>
            </a:fld>
            <a:endParaRPr lang="nl-NL"/>
          </a:p>
        </p:txBody>
      </p:sp>
      <p:sp>
        <p:nvSpPr>
          <p:cNvPr id="6" name="Tijdelijke aanduiding voor voettekst 5"/>
          <p:cNvSpPr>
            <a:spLocks noGrp="1"/>
          </p:cNvSpPr>
          <p:nvPr>
            <p:ph type="ftr" sz="quarter" idx="11"/>
          </p:nvPr>
        </p:nvSpPr>
        <p:spPr>
          <a:xfrm>
            <a:off x="10367688" y="4824370"/>
            <a:ext cx="168455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233926" y="6145205"/>
            <a:ext cx="669551" cy="206387"/>
          </a:xfrm>
          <a:prstGeom prst="rect">
            <a:avLst/>
          </a:prstGeom>
        </p:spPr>
        <p:txBody>
          <a:bodyPr/>
          <a:lstStyle/>
          <a:p>
            <a:fld id="{F967A9B0-77FC-5A42-A764-705C3B07583F}" type="slidenum">
              <a:rPr lang="nl-NL" smtClean="0"/>
              <a:t>‹#›</a:t>
            </a:fld>
            <a:endParaRPr lang="nl-NL"/>
          </a:p>
        </p:txBody>
      </p:sp>
    </p:spTree>
    <p:extLst>
      <p:ext uri="{BB962C8B-B14F-4D97-AF65-F5344CB8AC3E}">
        <p14:creationId xmlns:p14="http://schemas.microsoft.com/office/powerpoint/2010/main" val="1163030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12192000" cy="6858000"/>
          </a:xfrm>
          <a:prstGeom prst="rect">
            <a:avLst/>
          </a:prstGeom>
          <a:gradFill>
            <a:gsLst>
              <a:gs pos="0">
                <a:srgbClr val="39701A"/>
              </a:gs>
              <a:gs pos="100000">
                <a:srgbClr val="82B62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B6F1C"/>
              </a:solidFill>
            </a:endParaRPr>
          </a:p>
        </p:txBody>
      </p:sp>
      <p:pic>
        <p:nvPicPr>
          <p:cNvPr id="14" name="Afbeelding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806954" cy="4022067"/>
          </a:xfrm>
          <a:prstGeom prst="rect">
            <a:avLst/>
          </a:prstGeom>
        </p:spPr>
      </p:pic>
      <p:sp>
        <p:nvSpPr>
          <p:cNvPr id="8" name="Rond enkele hoek rechthoek 7"/>
          <p:cNvSpPr/>
          <p:nvPr userDrawn="1"/>
        </p:nvSpPr>
        <p:spPr>
          <a:xfrm flipH="1" flipV="1">
            <a:off x="838194" y="1950942"/>
            <a:ext cx="9546851" cy="4324352"/>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31839" y="157480"/>
            <a:ext cx="1909544" cy="1457962"/>
          </a:xfrm>
          <a:prstGeom prst="rect">
            <a:avLst/>
          </a:prstGeom>
        </p:spPr>
      </p:pic>
      <p:sp>
        <p:nvSpPr>
          <p:cNvPr id="11" name="Rond enkele hoek rechthoek 10"/>
          <p:cNvSpPr/>
          <p:nvPr userDrawn="1"/>
        </p:nvSpPr>
        <p:spPr>
          <a:xfrm>
            <a:off x="10443069" y="5159331"/>
            <a:ext cx="1981201" cy="1206803"/>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20"/>
              </a:lnSpc>
            </a:pPr>
            <a:r>
              <a:rPr lang="nl-NL" sz="2800" b="1" dirty="0">
                <a:solidFill>
                  <a:schemeClr val="bg1"/>
                </a:solidFill>
                <a:latin typeface="Prometo" charset="0"/>
                <a:ea typeface="Prometo" charset="0"/>
                <a:cs typeface="Prometo" charset="0"/>
              </a:rPr>
              <a:t>Zaaien,</a:t>
            </a:r>
          </a:p>
          <a:p>
            <a:pPr>
              <a:lnSpc>
                <a:spcPts val="3220"/>
              </a:lnSpc>
            </a:pPr>
            <a:r>
              <a:rPr lang="nl-NL" sz="2800" b="1">
                <a:solidFill>
                  <a:schemeClr val="bg1"/>
                </a:solidFill>
                <a:latin typeface="Prometo" charset="0"/>
                <a:ea typeface="Prometo" charset="0"/>
                <a:cs typeface="Prometo" charset="0"/>
              </a:rPr>
              <a:t>oogsten</a:t>
            </a:r>
            <a:endParaRPr lang="nl-NL" sz="2800" b="1" dirty="0">
              <a:solidFill>
                <a:schemeClr val="bg1"/>
              </a:solidFill>
              <a:latin typeface="Prometo" charset="0"/>
              <a:ea typeface="Prometo" charset="0"/>
              <a:cs typeface="Prometo" charset="0"/>
            </a:endParaRPr>
          </a:p>
          <a:p>
            <a:pPr>
              <a:lnSpc>
                <a:spcPts val="3220"/>
              </a:lnSpc>
            </a:pPr>
            <a:r>
              <a:rPr lang="nl-NL" sz="2800" b="1" dirty="0">
                <a:solidFill>
                  <a:schemeClr val="bg1"/>
                </a:solidFill>
                <a:latin typeface="Prometo" charset="0"/>
                <a:ea typeface="Prometo" charset="0"/>
                <a:cs typeface="Prometo" charset="0"/>
              </a:rPr>
              <a:t>en eten</a:t>
            </a:r>
          </a:p>
        </p:txBody>
      </p:sp>
      <p:sp>
        <p:nvSpPr>
          <p:cNvPr id="12" name="Rond enkele hoek rechthoek 11"/>
          <p:cNvSpPr/>
          <p:nvPr userDrawn="1"/>
        </p:nvSpPr>
        <p:spPr>
          <a:xfrm>
            <a:off x="838196" y="1355503"/>
            <a:ext cx="9546850" cy="600900"/>
          </a:xfrm>
          <a:prstGeom prst="round1Rect">
            <a:avLst/>
          </a:prstGeom>
          <a:solidFill>
            <a:srgbClr val="A1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911598" y="1355502"/>
            <a:ext cx="9173696" cy="652556"/>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911598" y="2228986"/>
            <a:ext cx="9173696" cy="3947977"/>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voettekst 4"/>
          <p:cNvSpPr txBox="1">
            <a:spLocks/>
          </p:cNvSpPr>
          <p:nvPr userDrawn="1"/>
        </p:nvSpPr>
        <p:spPr>
          <a:xfrm>
            <a:off x="167226" y="6420777"/>
            <a:ext cx="1975337" cy="365125"/>
          </a:xfrm>
          <a:prstGeom prst="rect">
            <a:avLst/>
          </a:prstGeom>
        </p:spPr>
        <p:txBody>
          <a:bodyPr vert="horz" lIns="91440" tIns="45720" rIns="91440" bIns="45720" rtlCol="0" anchor="ctr"/>
          <a:lstStyle>
            <a:defPPr>
              <a:defRPr lang="nl-NL"/>
            </a:defPPr>
            <a:lvl1pPr marL="0" algn="r" defTabSz="914400" rtl="0" eaLnBrk="1" latinLnBrk="0" hangingPunct="1">
              <a:defRPr sz="950" b="1" i="0" kern="1200">
                <a:solidFill>
                  <a:srgbClr val="3B6F1C"/>
                </a:solidFill>
                <a:latin typeface="Prometo" charset="0"/>
                <a:ea typeface="Prometo" charset="0"/>
                <a:cs typeface="Promet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100" dirty="0" err="1"/>
              <a:t>AgriFoodTop</a:t>
            </a:r>
            <a:r>
              <a:rPr lang="nl-NL" sz="1100" dirty="0"/>
              <a:t> Symposium</a:t>
            </a:r>
          </a:p>
        </p:txBody>
      </p:sp>
    </p:spTree>
    <p:extLst>
      <p:ext uri="{BB962C8B-B14F-4D97-AF65-F5344CB8AC3E}">
        <p14:creationId xmlns:p14="http://schemas.microsoft.com/office/powerpoint/2010/main" val="32612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1" i="0" kern="1200">
          <a:solidFill>
            <a:srgbClr val="82B621"/>
          </a:solidFill>
          <a:latin typeface="Prometo" charset="0"/>
          <a:ea typeface="Prometo" charset="0"/>
          <a:cs typeface="Prometo"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Prometo" charset="0"/>
          <a:ea typeface="Prometo" charset="0"/>
          <a:cs typeface="Promet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Prometo" charset="0"/>
          <a:ea typeface="Prometo" charset="0"/>
          <a:cs typeface="Promet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Prometo" charset="0"/>
          <a:ea typeface="Prometo" charset="0"/>
          <a:cs typeface="Promet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Prometo" charset="0"/>
          <a:ea typeface="Prometo" charset="0"/>
          <a:cs typeface="Promet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Prometo" charset="0"/>
          <a:ea typeface="Prometo" charset="0"/>
          <a:cs typeface="Prome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4.emf"/><Relationship Id="rId5" Type="http://schemas.openxmlformats.org/officeDocument/2006/relationships/image" Target="../media/image35.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5.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oleObject" Target="../embeddings/oleObject1.bin"/><Relationship Id="rId9" Type="http://schemas.openxmlformats.org/officeDocument/2006/relationships/image" Target="../media/image9.emf"/><Relationship Id="rId10" Type="http://schemas.openxmlformats.org/officeDocument/2006/relationships/image" Target="../media/image14.jpeg"/><Relationship Id="rId11" Type="http://schemas.openxmlformats.org/officeDocument/2006/relationships/image" Target="../media/image15.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microsoft.com/office/2007/relationships/hdphoto" Target="../media/hdphoto3.wdp"/><Relationship Id="rId1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emf"/><Relationship Id="rId5" Type="http://schemas.openxmlformats.org/officeDocument/2006/relationships/image" Target="../media/image24.png"/><Relationship Id="rId6" Type="http://schemas.openxmlformats.org/officeDocument/2006/relationships/image" Target="../media/image25.png"/><Relationship Id="rId7" Type="http://schemas.microsoft.com/office/2007/relationships/hdphoto" Target="../media/hdphoto1.wdp"/><Relationship Id="rId8" Type="http://schemas.microsoft.com/office/2007/relationships/hdphoto" Target="../media/hdphoto2.wdp"/><Relationship Id="rId9" Type="http://schemas.openxmlformats.org/officeDocument/2006/relationships/image" Target="../media/image26.png"/><Relationship Id="rId1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3" y="-1"/>
            <a:ext cx="12337084" cy="6927273"/>
          </a:xfrm>
          <a:prstGeom prst="rect">
            <a:avLst/>
          </a:prstGeom>
        </p:spPr>
      </p:pic>
      <p:sp>
        <p:nvSpPr>
          <p:cNvPr id="6" name="Rechthoek 5"/>
          <p:cNvSpPr/>
          <p:nvPr/>
        </p:nvSpPr>
        <p:spPr>
          <a:xfrm>
            <a:off x="10523008" y="0"/>
            <a:ext cx="1794644" cy="4022067"/>
          </a:xfrm>
          <a:prstGeom prst="rect">
            <a:avLst/>
          </a:prstGeom>
          <a:gradFill>
            <a:gsLst>
              <a:gs pos="0">
                <a:srgbClr val="39701A"/>
              </a:gs>
              <a:gs pos="100000">
                <a:srgbClr val="82B62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B6F1C"/>
              </a:solidFill>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839" y="157480"/>
            <a:ext cx="1909544" cy="1457962"/>
          </a:xfrm>
          <a:prstGeom prst="rect">
            <a:avLst/>
          </a:prstGeom>
        </p:spPr>
      </p:pic>
      <p:sp>
        <p:nvSpPr>
          <p:cNvPr id="14" name="Rond enkele hoek rechthoek 13"/>
          <p:cNvSpPr/>
          <p:nvPr/>
        </p:nvSpPr>
        <p:spPr>
          <a:xfrm flipV="1">
            <a:off x="6862615" y="3659501"/>
            <a:ext cx="4560272" cy="1896434"/>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ond enkele hoek rechthoek 14"/>
          <p:cNvSpPr/>
          <p:nvPr/>
        </p:nvSpPr>
        <p:spPr>
          <a:xfrm>
            <a:off x="7249398" y="3655781"/>
            <a:ext cx="4811983" cy="1858612"/>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960"/>
              </a:lnSpc>
            </a:pPr>
            <a:r>
              <a:rPr lang="nl-NL" sz="4800" b="1" dirty="0" err="1">
                <a:solidFill>
                  <a:srgbClr val="82B621"/>
                </a:solidFill>
                <a:latin typeface="Prometo" charset="0"/>
                <a:ea typeface="Prometo" charset="0"/>
                <a:cs typeface="Prometo" charset="0"/>
              </a:rPr>
              <a:t>AgriFoodTop</a:t>
            </a:r>
            <a:endParaRPr lang="nl-NL" sz="4800" b="1" dirty="0">
              <a:solidFill>
                <a:srgbClr val="82B621"/>
              </a:solidFill>
              <a:latin typeface="Prometo" charset="0"/>
              <a:ea typeface="Prometo" charset="0"/>
              <a:cs typeface="Prometo" charset="0"/>
            </a:endParaRPr>
          </a:p>
          <a:p>
            <a:pPr>
              <a:lnSpc>
                <a:spcPts val="4960"/>
              </a:lnSpc>
            </a:pPr>
            <a:r>
              <a:rPr lang="nl-NL" sz="4800" b="1" dirty="0">
                <a:solidFill>
                  <a:srgbClr val="82B621"/>
                </a:solidFill>
                <a:latin typeface="Prometo" charset="0"/>
                <a:ea typeface="Prometo" charset="0"/>
                <a:cs typeface="Prometo" charset="0"/>
              </a:rPr>
              <a:t>Symposium</a:t>
            </a:r>
          </a:p>
        </p:txBody>
      </p:sp>
      <p:sp>
        <p:nvSpPr>
          <p:cNvPr id="16" name="Rond enkele hoek rechthoek 15"/>
          <p:cNvSpPr/>
          <p:nvPr/>
        </p:nvSpPr>
        <p:spPr>
          <a:xfrm>
            <a:off x="833518" y="166152"/>
            <a:ext cx="9223343" cy="4867665"/>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320"/>
              </a:lnSpc>
            </a:pPr>
            <a:r>
              <a:rPr lang="nl-NL" sz="4800" b="1" dirty="0" smtClean="0">
                <a:solidFill>
                  <a:schemeClr val="bg1"/>
                </a:solidFill>
                <a:latin typeface="Arial"/>
                <a:ea typeface="Prometo" charset="0"/>
                <a:cs typeface="Arial"/>
              </a:rPr>
              <a:t>Gut </a:t>
            </a:r>
            <a:r>
              <a:rPr lang="nl-NL" sz="4800" b="1" dirty="0" err="1" smtClean="0">
                <a:solidFill>
                  <a:schemeClr val="bg1"/>
                </a:solidFill>
                <a:latin typeface="Arial"/>
                <a:ea typeface="Prometo" charset="0"/>
                <a:cs typeface="Arial"/>
              </a:rPr>
              <a:t>microbiota</a:t>
            </a:r>
            <a:r>
              <a:rPr lang="nl-NL" sz="4800" b="1" dirty="0" smtClean="0">
                <a:solidFill>
                  <a:schemeClr val="bg1"/>
                </a:solidFill>
                <a:latin typeface="Arial"/>
                <a:ea typeface="Prometo" charset="0"/>
                <a:cs typeface="Arial"/>
              </a:rPr>
              <a:t> </a:t>
            </a:r>
            <a:r>
              <a:rPr lang="nl-NL" sz="4800" b="1" dirty="0" err="1" smtClean="0">
                <a:solidFill>
                  <a:schemeClr val="bg1"/>
                </a:solidFill>
                <a:latin typeface="Arial"/>
                <a:ea typeface="Prometo" charset="0"/>
                <a:cs typeface="Arial"/>
              </a:rPr>
              <a:t>and</a:t>
            </a:r>
            <a:r>
              <a:rPr lang="nl-NL" sz="4800" b="1" dirty="0" smtClean="0">
                <a:solidFill>
                  <a:schemeClr val="bg1"/>
                </a:solidFill>
                <a:latin typeface="Arial"/>
                <a:ea typeface="Prometo" charset="0"/>
                <a:cs typeface="Arial"/>
              </a:rPr>
              <a:t> </a:t>
            </a:r>
            <a:r>
              <a:rPr lang="nl-NL" sz="4800" b="1" dirty="0" err="1" smtClean="0">
                <a:solidFill>
                  <a:schemeClr val="bg1"/>
                </a:solidFill>
                <a:latin typeface="Arial"/>
                <a:ea typeface="Prometo" charset="0"/>
                <a:cs typeface="Arial"/>
              </a:rPr>
              <a:t>metabolic</a:t>
            </a:r>
            <a:r>
              <a:rPr lang="nl-NL" sz="4800" b="1" dirty="0" smtClean="0">
                <a:solidFill>
                  <a:schemeClr val="bg1"/>
                </a:solidFill>
                <a:latin typeface="Arial"/>
                <a:ea typeface="Prometo" charset="0"/>
                <a:cs typeface="Arial"/>
              </a:rPr>
              <a:t> health: hype or hope?</a:t>
            </a:r>
            <a:endParaRPr lang="nl-NL" sz="4800" b="1" dirty="0">
              <a:solidFill>
                <a:schemeClr val="bg1"/>
              </a:solidFill>
              <a:latin typeface="Arial"/>
              <a:ea typeface="Prometo" charset="0"/>
              <a:cs typeface="Arial"/>
            </a:endParaRPr>
          </a:p>
        </p:txBody>
      </p:sp>
      <p:sp>
        <p:nvSpPr>
          <p:cNvPr id="17" name="Rond enkele hoek rechthoek 16"/>
          <p:cNvSpPr/>
          <p:nvPr/>
        </p:nvSpPr>
        <p:spPr>
          <a:xfrm flipH="1">
            <a:off x="988291" y="4950690"/>
            <a:ext cx="5874324" cy="611833"/>
          </a:xfrm>
          <a:prstGeom prst="round1Rect">
            <a:avLst/>
          </a:prstGeom>
          <a:solidFill>
            <a:srgbClr val="A1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ond enkele hoek rechthoek 19"/>
          <p:cNvSpPr/>
          <p:nvPr/>
        </p:nvSpPr>
        <p:spPr>
          <a:xfrm>
            <a:off x="1142640" y="4841791"/>
            <a:ext cx="4811983" cy="654130"/>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960"/>
              </a:lnSpc>
            </a:pPr>
            <a:r>
              <a:rPr lang="nl-NL" sz="2800" b="1" dirty="0">
                <a:solidFill>
                  <a:srgbClr val="82B621"/>
                </a:solidFill>
                <a:latin typeface="Prometo" charset="0"/>
                <a:ea typeface="Prometo" charset="0"/>
                <a:cs typeface="Prometo" charset="0"/>
              </a:rPr>
              <a:t>7 juni 2017, Wageningen</a:t>
            </a:r>
          </a:p>
        </p:txBody>
      </p:sp>
      <p:sp>
        <p:nvSpPr>
          <p:cNvPr id="18" name="Rechthoek 17"/>
          <p:cNvSpPr/>
          <p:nvPr/>
        </p:nvSpPr>
        <p:spPr>
          <a:xfrm>
            <a:off x="10529789" y="0"/>
            <a:ext cx="1794644" cy="4022067"/>
          </a:xfrm>
          <a:prstGeom prst="rect">
            <a:avLst/>
          </a:prstGeom>
          <a:gradFill>
            <a:gsLst>
              <a:gs pos="0">
                <a:srgbClr val="39701A"/>
              </a:gs>
              <a:gs pos="100000">
                <a:srgbClr val="82B62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B6F1C"/>
              </a:solidFill>
            </a:endParaRPr>
          </a:p>
        </p:txBody>
      </p:sp>
      <p:pic>
        <p:nvPicPr>
          <p:cNvPr id="19" name="Afbeelding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620" y="157480"/>
            <a:ext cx="1909544" cy="1457962"/>
          </a:xfrm>
          <a:prstGeom prst="rect">
            <a:avLst/>
          </a:prstGeom>
        </p:spPr>
      </p:pic>
      <p:sp>
        <p:nvSpPr>
          <p:cNvPr id="24" name="Rechthoek 23"/>
          <p:cNvSpPr/>
          <p:nvPr/>
        </p:nvSpPr>
        <p:spPr>
          <a:xfrm>
            <a:off x="10523008" y="0"/>
            <a:ext cx="1794644" cy="4022067"/>
          </a:xfrm>
          <a:prstGeom prst="rect">
            <a:avLst/>
          </a:prstGeom>
          <a:gradFill>
            <a:gsLst>
              <a:gs pos="0">
                <a:srgbClr val="39701A"/>
              </a:gs>
              <a:gs pos="100000">
                <a:srgbClr val="82B62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3B6F1C"/>
              </a:solidFill>
            </a:endParaRPr>
          </a:p>
        </p:txBody>
      </p:sp>
      <p:pic>
        <p:nvPicPr>
          <p:cNvPr id="25" name="Afbeelding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839" y="157480"/>
            <a:ext cx="1909544" cy="1457962"/>
          </a:xfrm>
          <a:prstGeom prst="rect">
            <a:avLst/>
          </a:prstGeom>
        </p:spPr>
      </p:pic>
      <p:pic>
        <p:nvPicPr>
          <p:cNvPr id="2" name="Picture 1"/>
          <p:cNvPicPr>
            <a:picLocks noChangeAspect="1"/>
          </p:cNvPicPr>
          <p:nvPr/>
        </p:nvPicPr>
        <p:blipFill>
          <a:blip r:embed="rId4"/>
          <a:stretch>
            <a:fillRect/>
          </a:stretch>
        </p:blipFill>
        <p:spPr>
          <a:xfrm>
            <a:off x="0" y="0"/>
            <a:ext cx="2603500" cy="1689100"/>
          </a:xfrm>
          <a:prstGeom prst="rect">
            <a:avLst/>
          </a:prstGeom>
        </p:spPr>
      </p:pic>
    </p:spTree>
    <p:extLst>
      <p:ext uri="{BB962C8B-B14F-4D97-AF65-F5344CB8AC3E}">
        <p14:creationId xmlns:p14="http://schemas.microsoft.com/office/powerpoint/2010/main" val="6264701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p:cNvSpPr>
            <a:spLocks noGrp="1"/>
          </p:cNvSpPr>
          <p:nvPr>
            <p:ph type="title"/>
          </p:nvPr>
        </p:nvSpPr>
        <p:spPr>
          <a:xfrm>
            <a:off x="527382" y="520216"/>
            <a:ext cx="11116733" cy="762000"/>
          </a:xfrm>
        </p:spPr>
        <p:txBody>
          <a:bodyPr>
            <a:normAutofit/>
          </a:bodyPr>
          <a:lstStyle/>
          <a:p>
            <a:r>
              <a:rPr lang="en-GB" sz="3200" dirty="0" err="1" smtClean="0">
                <a:solidFill>
                  <a:srgbClr val="3366FF"/>
                </a:solidFill>
              </a:rPr>
              <a:t>Centrale</a:t>
            </a:r>
            <a:r>
              <a:rPr lang="en-GB" sz="3200" dirty="0" smtClean="0">
                <a:solidFill>
                  <a:srgbClr val="3366FF"/>
                </a:solidFill>
              </a:rPr>
              <a:t> </a:t>
            </a:r>
            <a:r>
              <a:rPr lang="en-GB" sz="3200" dirty="0" err="1" smtClean="0">
                <a:solidFill>
                  <a:srgbClr val="3366FF"/>
                </a:solidFill>
              </a:rPr>
              <a:t>hypothese</a:t>
            </a:r>
            <a:r>
              <a:rPr lang="en-GB" sz="3200" dirty="0" smtClean="0">
                <a:solidFill>
                  <a:srgbClr val="3366FF"/>
                </a:solidFill>
              </a:rPr>
              <a:t> </a:t>
            </a:r>
            <a:endParaRPr lang="en-GB" sz="3200" dirty="0">
              <a:solidFill>
                <a:srgbClr val="3366FF"/>
              </a:solidFill>
            </a:endParaRPr>
          </a:p>
        </p:txBody>
      </p:sp>
      <p:sp>
        <p:nvSpPr>
          <p:cNvPr id="22530" name="Content Placeholder 2"/>
          <p:cNvSpPr>
            <a:spLocks noGrp="1"/>
          </p:cNvSpPr>
          <p:nvPr>
            <p:ph idx="1"/>
          </p:nvPr>
        </p:nvSpPr>
        <p:spPr>
          <a:xfrm>
            <a:off x="624418" y="1282216"/>
            <a:ext cx="11040533" cy="1219200"/>
          </a:xfrm>
          <a:ln w="22225">
            <a:solidFill>
              <a:srgbClr val="820057"/>
            </a:solidFill>
            <a:miter lim="800000"/>
            <a:headEnd/>
            <a:tailEnd/>
          </a:ln>
        </p:spPr>
        <p:txBody>
          <a:bodyPr anchor="ctr"/>
          <a:lstStyle/>
          <a:p>
            <a:pPr algn="ctr">
              <a:buFont typeface="Times" charset="0"/>
              <a:buNone/>
            </a:pPr>
            <a:r>
              <a:rPr lang="en-US" sz="2400" dirty="0" smtClean="0">
                <a:latin typeface="Arial" charset="0"/>
                <a:ea typeface="ＭＳ Ｐゴシック" charset="0"/>
                <a:cs typeface="ＭＳ Ｐゴシック" charset="0"/>
              </a:rPr>
              <a:t>Increasing colonic SCFA availability has </a:t>
            </a:r>
            <a:r>
              <a:rPr lang="en-US" sz="2400" dirty="0">
                <a:latin typeface="Arial" charset="0"/>
                <a:ea typeface="ＭＳ Ｐゴシック" charset="0"/>
                <a:cs typeface="ＭＳ Ｐゴシック" charset="0"/>
              </a:rPr>
              <a:t>beneficial effects on human substrate and energy metabolism</a:t>
            </a:r>
          </a:p>
        </p:txBody>
      </p:sp>
      <p:sp>
        <p:nvSpPr>
          <p:cNvPr id="7173" name="AutoShape 5"/>
          <p:cNvSpPr>
            <a:spLocks noChangeArrowheads="1"/>
          </p:cNvSpPr>
          <p:nvPr/>
        </p:nvSpPr>
        <p:spPr bwMode="auto">
          <a:xfrm>
            <a:off x="5903384" y="2588987"/>
            <a:ext cx="287867" cy="593725"/>
          </a:xfrm>
          <a:prstGeom prst="downArrow">
            <a:avLst>
              <a:gd name="adj1" fmla="val 50000"/>
              <a:gd name="adj2" fmla="val 68750"/>
            </a:avLst>
          </a:prstGeom>
          <a:solidFill>
            <a:srgbClr val="820057"/>
          </a:solidFill>
          <a:ln w="9525">
            <a:solidFill>
              <a:srgbClr val="820057"/>
            </a:solidFill>
            <a:miter lim="800000"/>
            <a:headEnd/>
            <a:tailEnd/>
          </a:ln>
        </p:spPr>
        <p:txBody>
          <a:bodyPr vert="eaVert" wrap="none" anchor="ctr"/>
          <a:lstStyle/>
          <a:p>
            <a:endParaRPr lang="nl-NL"/>
          </a:p>
        </p:txBody>
      </p:sp>
      <p:sp>
        <p:nvSpPr>
          <p:cNvPr id="7174" name="Text Box 6"/>
          <p:cNvSpPr txBox="1">
            <a:spLocks noChangeArrowheads="1"/>
          </p:cNvSpPr>
          <p:nvPr/>
        </p:nvSpPr>
        <p:spPr bwMode="auto">
          <a:xfrm>
            <a:off x="0" y="320254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charset="0"/>
                <a:ea typeface="ＭＳ Ｐゴシック" charset="0"/>
                <a:cs typeface="ＭＳ Ｐゴシック" charset="0"/>
              </a:defRPr>
            </a:lvl1pPr>
            <a:lvl2pPr marL="742950" indent="-285750">
              <a:defRPr sz="1000" b="1">
                <a:solidFill>
                  <a:schemeClr val="tx1"/>
                </a:solidFill>
                <a:latin typeface="Arial" charset="0"/>
                <a:ea typeface="ＭＳ Ｐゴシック" charset="0"/>
              </a:defRPr>
            </a:lvl2pPr>
            <a:lvl3pPr marL="1143000" indent="-228600">
              <a:defRPr sz="1000" b="1">
                <a:solidFill>
                  <a:schemeClr val="tx1"/>
                </a:solidFill>
                <a:latin typeface="Arial" charset="0"/>
                <a:ea typeface="ＭＳ Ｐゴシック" charset="0"/>
              </a:defRPr>
            </a:lvl3pPr>
            <a:lvl4pPr marL="1600200" indent="-228600">
              <a:defRPr sz="1000" b="1">
                <a:solidFill>
                  <a:schemeClr val="tx1"/>
                </a:solidFill>
                <a:latin typeface="Arial" charset="0"/>
                <a:ea typeface="ＭＳ Ｐゴシック" charset="0"/>
              </a:defRPr>
            </a:lvl4pPr>
            <a:lvl5pPr marL="2057400" indent="-228600">
              <a:defRPr sz="10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10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10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10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1000" b="1">
                <a:solidFill>
                  <a:schemeClr val="tx1"/>
                </a:solidFill>
                <a:latin typeface="Arial" charset="0"/>
                <a:ea typeface="ＭＳ Ｐゴシック" charset="0"/>
              </a:defRPr>
            </a:lvl9pPr>
          </a:lstStyle>
          <a:p>
            <a:pPr algn="ctr"/>
            <a:r>
              <a:rPr lang="nl-NL" sz="2000" u="sng" dirty="0">
                <a:solidFill>
                  <a:schemeClr val="tx2"/>
                </a:solidFill>
              </a:rPr>
              <a:t>Question:</a:t>
            </a:r>
          </a:p>
          <a:p>
            <a:pPr algn="ctr"/>
            <a:r>
              <a:rPr lang="nl-NL" sz="2000" dirty="0" err="1">
                <a:solidFill>
                  <a:schemeClr val="tx2"/>
                </a:solidFill>
              </a:rPr>
              <a:t>Where</a:t>
            </a:r>
            <a:r>
              <a:rPr lang="nl-NL" sz="2000" dirty="0">
                <a:solidFill>
                  <a:schemeClr val="tx2"/>
                </a:solidFill>
              </a:rPr>
              <a:t> </a:t>
            </a:r>
            <a:r>
              <a:rPr lang="nl-NL" sz="2000" dirty="0" err="1">
                <a:solidFill>
                  <a:schemeClr val="tx2"/>
                </a:solidFill>
              </a:rPr>
              <a:t>to</a:t>
            </a:r>
            <a:r>
              <a:rPr lang="nl-NL" sz="2000" dirty="0">
                <a:solidFill>
                  <a:schemeClr val="tx2"/>
                </a:solidFill>
              </a:rPr>
              <a:t> </a:t>
            </a:r>
            <a:r>
              <a:rPr lang="nl-NL" sz="2000" dirty="0" err="1">
                <a:solidFill>
                  <a:schemeClr val="tx2"/>
                </a:solidFill>
              </a:rPr>
              <a:t>administer</a:t>
            </a:r>
            <a:r>
              <a:rPr lang="nl-NL" sz="2000" dirty="0">
                <a:solidFill>
                  <a:schemeClr val="tx2"/>
                </a:solidFill>
              </a:rPr>
              <a:t>? </a:t>
            </a:r>
            <a:r>
              <a:rPr lang="nl-NL" sz="2000" dirty="0" err="1" smtClean="0">
                <a:solidFill>
                  <a:schemeClr val="tx2"/>
                </a:solidFill>
              </a:rPr>
              <a:t>Proximal</a:t>
            </a:r>
            <a:r>
              <a:rPr lang="nl-NL" sz="2000" dirty="0" smtClean="0">
                <a:solidFill>
                  <a:schemeClr val="tx2"/>
                </a:solidFill>
              </a:rPr>
              <a:t> vs. </a:t>
            </a:r>
            <a:r>
              <a:rPr lang="nl-NL" sz="2000" dirty="0" err="1" smtClean="0">
                <a:solidFill>
                  <a:schemeClr val="tx2"/>
                </a:solidFill>
              </a:rPr>
              <a:t>Distal</a:t>
            </a:r>
            <a:r>
              <a:rPr lang="nl-NL" sz="2000" dirty="0" smtClean="0">
                <a:solidFill>
                  <a:schemeClr val="tx2"/>
                </a:solidFill>
              </a:rPr>
              <a:t>?</a:t>
            </a:r>
            <a:endParaRPr lang="nl-NL" sz="2000" dirty="0">
              <a:solidFill>
                <a:schemeClr val="tx2"/>
              </a:solidFill>
            </a:endParaRPr>
          </a:p>
        </p:txBody>
      </p:sp>
      <p:pic>
        <p:nvPicPr>
          <p:cNvPr id="7" name="Picture 5" descr="Image_D_TorsoColon_What_Is_A_Colonoscop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63819" y="3921159"/>
            <a:ext cx="3360373" cy="20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943872" y="5280468"/>
            <a:ext cx="864096" cy="69487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nl-NL" sz="2400" b="0"/>
          </a:p>
        </p:txBody>
      </p:sp>
      <p:sp>
        <p:nvSpPr>
          <p:cNvPr id="9" name="Rectangle 8"/>
          <p:cNvSpPr>
            <a:spLocks noChangeArrowheads="1"/>
          </p:cNvSpPr>
          <p:nvPr/>
        </p:nvSpPr>
        <p:spPr bwMode="auto">
          <a:xfrm>
            <a:off x="6480043" y="5301992"/>
            <a:ext cx="864096" cy="69487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nl-NL" sz="2400" b="0"/>
          </a:p>
        </p:txBody>
      </p:sp>
      <p:sp>
        <p:nvSpPr>
          <p:cNvPr id="2" name="Rectangle 1"/>
          <p:cNvSpPr/>
          <p:nvPr/>
        </p:nvSpPr>
        <p:spPr>
          <a:xfrm>
            <a:off x="3048000" y="5996870"/>
            <a:ext cx="6491882" cy="646331"/>
          </a:xfrm>
          <a:prstGeom prst="rect">
            <a:avLst/>
          </a:prstGeom>
        </p:spPr>
        <p:txBody>
          <a:bodyPr wrap="square">
            <a:spAutoFit/>
          </a:bodyPr>
          <a:lstStyle/>
          <a:p>
            <a:pPr marL="508000" lvl="1" indent="0">
              <a:buFont typeface="Times" pitchFamily="-72" charset="0"/>
              <a:buNone/>
            </a:pPr>
            <a:r>
              <a:rPr lang="en-GB" dirty="0">
                <a:solidFill>
                  <a:schemeClr val="tx2"/>
                </a:solidFill>
              </a:rPr>
              <a:t>Double blind, placebo controlled, randomized crossover </a:t>
            </a:r>
            <a:r>
              <a:rPr lang="en-GB" dirty="0" smtClean="0">
                <a:solidFill>
                  <a:schemeClr val="tx2"/>
                </a:solidFill>
              </a:rPr>
              <a:t>studies </a:t>
            </a:r>
            <a:r>
              <a:rPr lang="en-GB" dirty="0">
                <a:solidFill>
                  <a:schemeClr val="tx2"/>
                </a:solidFill>
              </a:rPr>
              <a:t>in </a:t>
            </a:r>
            <a:r>
              <a:rPr lang="en-GB" dirty="0" smtClean="0">
                <a:solidFill>
                  <a:schemeClr val="tx2"/>
                </a:solidFill>
              </a:rPr>
              <a:t>healthy </a:t>
            </a:r>
            <a:r>
              <a:rPr lang="en-GB" dirty="0">
                <a:solidFill>
                  <a:schemeClr val="tx2"/>
                </a:solidFill>
              </a:rPr>
              <a:t>overweight males (BMI 25 – 34.9 kg/m</a:t>
            </a:r>
            <a:r>
              <a:rPr lang="en-GB" baseline="30000" dirty="0">
                <a:solidFill>
                  <a:schemeClr val="tx2"/>
                </a:solidFill>
              </a:rPr>
              <a:t>2</a:t>
            </a:r>
            <a:r>
              <a:rPr lang="en-GB" dirty="0">
                <a:solidFill>
                  <a:schemeClr val="tx2"/>
                </a:solidFill>
              </a:rPr>
              <a:t>)</a:t>
            </a:r>
            <a:endParaRPr lang="en-US" dirty="0">
              <a:solidFill>
                <a:schemeClr val="tx2"/>
              </a:solidFill>
              <a:ea typeface="ＭＳ Ｐゴシック" pitchFamily="-72" charset="-128"/>
              <a:cs typeface="ＭＳ Ｐゴシック" pitchFamily="-72" charset="-128"/>
            </a:endParaRPr>
          </a:p>
        </p:txBody>
      </p:sp>
    </p:spTree>
    <p:extLst>
      <p:ext uri="{BB962C8B-B14F-4D97-AF65-F5344CB8AC3E}">
        <p14:creationId xmlns:p14="http://schemas.microsoft.com/office/powerpoint/2010/main" val="16229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ppt_x"/>
                                          </p:val>
                                        </p:tav>
                                        <p:tav tm="100000">
                                          <p:val>
                                            <p:strVal val="#ppt_x"/>
                                          </p:val>
                                        </p:tav>
                                      </p:tavLst>
                                    </p:anim>
                                    <p:anim calcmode="lin" valueType="num">
                                      <p:cBhvr additive="base">
                                        <p:cTn id="8" dur="500" fill="hold"/>
                                        <p:tgtEl>
                                          <p:spTgt spid="71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ppt_x"/>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3" presetClass="exit" presetSubtype="10" fill="hold" grpId="1" nodeType="withEffect">
                                  <p:stCondLst>
                                    <p:cond delay="0"/>
                                  </p:stCondLst>
                                  <p:childTnLst>
                                    <p:animEffect transition="out" filter="blinds(horizontal)">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Afbeelding 1"/>
          <p:cNvPicPr>
            <a:picLocks noChangeAspect="1"/>
          </p:cNvPicPr>
          <p:nvPr/>
        </p:nvPicPr>
        <p:blipFill rotWithShape="1">
          <a:blip r:embed="rId2" cstate="screen">
            <a:extLst>
              <a:ext uri="{28A0092B-C50C-407E-A947-70E740481C1C}">
                <a14:useLocalDpi xmlns:a14="http://schemas.microsoft.com/office/drawing/2010/main"/>
              </a:ext>
            </a:extLst>
          </a:blip>
          <a:srcRect l="19339" r="27888"/>
          <a:stretch/>
        </p:blipFill>
        <p:spPr>
          <a:xfrm>
            <a:off x="-1683166" y="1692341"/>
            <a:ext cx="6176711" cy="10020189"/>
          </a:xfrm>
          <a:prstGeom prst="rect">
            <a:avLst/>
          </a:prstGeom>
        </p:spPr>
      </p:pic>
      <p:sp>
        <p:nvSpPr>
          <p:cNvPr id="2" name="Title 1"/>
          <p:cNvSpPr>
            <a:spLocks noGrp="1"/>
          </p:cNvSpPr>
          <p:nvPr>
            <p:ph type="title"/>
          </p:nvPr>
        </p:nvSpPr>
        <p:spPr>
          <a:xfrm>
            <a:off x="465667" y="332656"/>
            <a:ext cx="11116733" cy="762000"/>
          </a:xfrm>
        </p:spPr>
        <p:txBody>
          <a:bodyPr>
            <a:normAutofit fontScale="90000"/>
          </a:bodyPr>
          <a:lstStyle/>
          <a:p>
            <a:r>
              <a:rPr lang="en-US" dirty="0" smtClean="0">
                <a:solidFill>
                  <a:srgbClr val="3366FF"/>
                </a:solidFill>
              </a:rPr>
              <a:t>De </a:t>
            </a:r>
            <a:r>
              <a:rPr lang="en-US" dirty="0" err="1" smtClean="0">
                <a:solidFill>
                  <a:srgbClr val="3366FF"/>
                </a:solidFill>
              </a:rPr>
              <a:t>plaats</a:t>
            </a:r>
            <a:r>
              <a:rPr lang="en-US" dirty="0" smtClean="0">
                <a:solidFill>
                  <a:srgbClr val="3366FF"/>
                </a:solidFill>
              </a:rPr>
              <a:t> van </a:t>
            </a:r>
            <a:r>
              <a:rPr lang="en-US" dirty="0" err="1" smtClean="0">
                <a:solidFill>
                  <a:srgbClr val="3366FF"/>
                </a:solidFill>
              </a:rPr>
              <a:t>fermentatie</a:t>
            </a:r>
            <a:r>
              <a:rPr lang="en-US" dirty="0" smtClean="0">
                <a:solidFill>
                  <a:srgbClr val="3366FF"/>
                </a:solidFill>
              </a:rPr>
              <a:t> </a:t>
            </a:r>
            <a:r>
              <a:rPr lang="en-US" dirty="0" err="1" smtClean="0">
                <a:solidFill>
                  <a:srgbClr val="3366FF"/>
                </a:solidFill>
              </a:rPr>
              <a:t>bepaalt</a:t>
            </a:r>
            <a:r>
              <a:rPr lang="en-US" dirty="0" smtClean="0">
                <a:solidFill>
                  <a:srgbClr val="3366FF"/>
                </a:solidFill>
              </a:rPr>
              <a:t> de </a:t>
            </a:r>
            <a:r>
              <a:rPr lang="en-US" dirty="0" err="1" smtClean="0">
                <a:solidFill>
                  <a:srgbClr val="3366FF"/>
                </a:solidFill>
              </a:rPr>
              <a:t>effecten</a:t>
            </a:r>
            <a:r>
              <a:rPr lang="en-US" dirty="0" smtClean="0">
                <a:solidFill>
                  <a:srgbClr val="3366FF"/>
                </a:solidFill>
              </a:rPr>
              <a:t> op de </a:t>
            </a:r>
            <a:r>
              <a:rPr lang="en-US" dirty="0" err="1" smtClean="0">
                <a:solidFill>
                  <a:srgbClr val="3366FF"/>
                </a:solidFill>
              </a:rPr>
              <a:t>stofwisseling</a:t>
            </a:r>
            <a:endParaRPr lang="en-US" dirty="0">
              <a:solidFill>
                <a:srgbClr val="3366FF"/>
              </a:solidFill>
            </a:endParaRPr>
          </a:p>
        </p:txBody>
      </p:sp>
      <p:sp>
        <p:nvSpPr>
          <p:cNvPr id="5" name="Rectangle 4"/>
          <p:cNvSpPr>
            <a:spLocks noChangeArrowheads="1"/>
          </p:cNvSpPr>
          <p:nvPr/>
        </p:nvSpPr>
        <p:spPr bwMode="auto">
          <a:xfrm>
            <a:off x="227409" y="2852044"/>
            <a:ext cx="670984" cy="288925"/>
          </a:xfrm>
          <a:prstGeom prst="rect">
            <a:avLst/>
          </a:prstGeom>
          <a:solidFill>
            <a:schemeClr val="bg1"/>
          </a:solidFill>
          <a:ln w="9525">
            <a:solidFill>
              <a:srgbClr val="FFFFFF"/>
            </a:solidFill>
            <a:round/>
            <a:headEnd/>
            <a:tailEnd/>
          </a:ln>
        </p:spPr>
        <p:txBody>
          <a:bodyPr/>
          <a:lstStyle/>
          <a:p>
            <a:pPr algn="l">
              <a:spcBef>
                <a:spcPct val="0"/>
              </a:spcBef>
            </a:pPr>
            <a:endParaRPr lang="en-US" sz="2400" b="0" kern="1200"/>
          </a:p>
        </p:txBody>
      </p:sp>
      <p:sp>
        <p:nvSpPr>
          <p:cNvPr id="9" name="Rectangle 8"/>
          <p:cNvSpPr>
            <a:spLocks noChangeArrowheads="1"/>
          </p:cNvSpPr>
          <p:nvPr/>
        </p:nvSpPr>
        <p:spPr bwMode="auto">
          <a:xfrm>
            <a:off x="4463819" y="1988841"/>
            <a:ext cx="800020" cy="339931"/>
          </a:xfrm>
          <a:prstGeom prst="rect">
            <a:avLst/>
          </a:prstGeom>
          <a:solidFill>
            <a:schemeClr val="bg1"/>
          </a:solidFill>
          <a:ln w="9525">
            <a:solidFill>
              <a:srgbClr val="FFFFFF"/>
            </a:solidFill>
            <a:round/>
            <a:headEnd/>
            <a:tailEnd/>
          </a:ln>
        </p:spPr>
        <p:txBody>
          <a:bodyPr/>
          <a:lstStyle/>
          <a:p>
            <a:pPr algn="l">
              <a:spcBef>
                <a:spcPct val="0"/>
              </a:spcBef>
            </a:pPr>
            <a:endParaRPr lang="en-US" sz="2400" b="0" kern="1200"/>
          </a:p>
        </p:txBody>
      </p:sp>
      <p:cxnSp>
        <p:nvCxnSpPr>
          <p:cNvPr id="14" name="Curved Connector 13"/>
          <p:cNvCxnSpPr/>
          <p:nvPr/>
        </p:nvCxnSpPr>
        <p:spPr>
          <a:xfrm flipV="1">
            <a:off x="2186190" y="2759772"/>
            <a:ext cx="287999" cy="73089"/>
          </a:xfrm>
          <a:prstGeom prst="curvedConnector3">
            <a:avLst>
              <a:gd name="adj1" fmla="val 45770"/>
            </a:avLst>
          </a:prstGeom>
        </p:spPr>
        <p:style>
          <a:lnRef idx="2">
            <a:schemeClr val="dk1"/>
          </a:lnRef>
          <a:fillRef idx="0">
            <a:schemeClr val="dk1"/>
          </a:fillRef>
          <a:effectRef idx="1">
            <a:schemeClr val="dk1"/>
          </a:effectRef>
          <a:fontRef idx="minor">
            <a:schemeClr val="tx1"/>
          </a:fontRef>
        </p:style>
      </p:cxnSp>
      <p:pic>
        <p:nvPicPr>
          <p:cNvPr id="15" name="Picture 14" descr="PNG_Vorlagen-2.png"/>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704919" y="6129914"/>
            <a:ext cx="678088" cy="508566"/>
          </a:xfrm>
          <a:prstGeom prst="rect">
            <a:avLst/>
          </a:prstGeom>
        </p:spPr>
      </p:pic>
      <p:pic>
        <p:nvPicPr>
          <p:cNvPr id="16" name="Picture 15" descr="PNG_Vorlagen-2.png"/>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671116" y="5831330"/>
            <a:ext cx="678088" cy="508566"/>
          </a:xfrm>
          <a:prstGeom prst="rect">
            <a:avLst/>
          </a:prstGeom>
        </p:spPr>
      </p:pic>
      <p:pic>
        <p:nvPicPr>
          <p:cNvPr id="17" name="Picture 16" descr="PNG_Vorlagen-2.png"/>
          <p:cNvPicPr>
            <a:picLocks noChangeAspect="1"/>
          </p:cNvPicPr>
          <p:nvPr/>
        </p:nvPicPr>
        <p:blipFill>
          <a:blip r:embed="rId3"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122221" y="5831330"/>
            <a:ext cx="678088" cy="508566"/>
          </a:xfrm>
          <a:prstGeom prst="rect">
            <a:avLst/>
          </a:prstGeom>
        </p:spPr>
      </p:pic>
      <p:grpSp>
        <p:nvGrpSpPr>
          <p:cNvPr id="18" name="Group 1"/>
          <p:cNvGrpSpPr>
            <a:grpSpLocks/>
          </p:cNvGrpSpPr>
          <p:nvPr/>
        </p:nvGrpSpPr>
        <p:grpSpPr bwMode="auto">
          <a:xfrm>
            <a:off x="5597326" y="2204864"/>
            <a:ext cx="2880684" cy="2520156"/>
            <a:chOff x="6543675" y="4076700"/>
            <a:chExt cx="1989138" cy="2085975"/>
          </a:xfrm>
        </p:grpSpPr>
        <p:pic>
          <p:nvPicPr>
            <p:cNvPr id="19" name="Picture 5" descr="Image_D_TorsoColon_What_Is_A_Colonoscop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43675" y="4076700"/>
              <a:ext cx="198913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6"/>
            <p:cNvSpPr>
              <a:spLocks noChangeArrowheads="1"/>
            </p:cNvSpPr>
            <p:nvPr/>
          </p:nvSpPr>
          <p:spPr bwMode="auto">
            <a:xfrm>
              <a:off x="6732588" y="5110163"/>
              <a:ext cx="563562" cy="550862"/>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nl-NL" sz="2400" b="0"/>
            </a:p>
          </p:txBody>
        </p:sp>
        <p:sp>
          <p:nvSpPr>
            <p:cNvPr id="21" name="Rectangle 7"/>
            <p:cNvSpPr>
              <a:spLocks noChangeArrowheads="1"/>
            </p:cNvSpPr>
            <p:nvPr/>
          </p:nvSpPr>
          <p:spPr bwMode="auto">
            <a:xfrm>
              <a:off x="7740650" y="5326063"/>
              <a:ext cx="576263" cy="550862"/>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nl-NL" sz="2400" b="0"/>
            </a:p>
          </p:txBody>
        </p:sp>
      </p:grpSp>
      <p:sp>
        <p:nvSpPr>
          <p:cNvPr id="22" name="TextBox 21"/>
          <p:cNvSpPr txBox="1"/>
          <p:nvPr/>
        </p:nvSpPr>
        <p:spPr>
          <a:xfrm>
            <a:off x="8382001" y="2711822"/>
            <a:ext cx="3551767" cy="1077218"/>
          </a:xfrm>
          <a:prstGeom prst="rect">
            <a:avLst/>
          </a:prstGeom>
          <a:solidFill>
            <a:schemeClr val="bg1">
              <a:lumMod val="75000"/>
            </a:schemeClr>
          </a:solidFill>
          <a:ln>
            <a:solidFill>
              <a:schemeClr val="tx2"/>
            </a:solidFill>
          </a:ln>
        </p:spPr>
        <p:txBody>
          <a:bodyPr>
            <a:spAutoFit/>
          </a:bodyPr>
          <a:lstStyle>
            <a:lvl1pPr>
              <a:defRPr sz="1000" b="1">
                <a:solidFill>
                  <a:schemeClr val="tx1"/>
                </a:solidFill>
                <a:latin typeface="Arial" charset="0"/>
                <a:ea typeface="ＭＳ Ｐゴシック" charset="0"/>
                <a:cs typeface="ＭＳ Ｐゴシック" charset="0"/>
              </a:defRPr>
            </a:lvl1pPr>
            <a:lvl2pPr marL="742950" indent="-285750">
              <a:defRPr sz="1000" b="1">
                <a:solidFill>
                  <a:schemeClr val="tx1"/>
                </a:solidFill>
                <a:latin typeface="Arial" charset="0"/>
                <a:ea typeface="ＭＳ Ｐゴシック" charset="0"/>
              </a:defRPr>
            </a:lvl2pPr>
            <a:lvl3pPr marL="1143000" indent="-228600">
              <a:defRPr sz="1000" b="1">
                <a:solidFill>
                  <a:schemeClr val="tx1"/>
                </a:solidFill>
                <a:latin typeface="Arial" charset="0"/>
                <a:ea typeface="ＭＳ Ｐゴシック" charset="0"/>
              </a:defRPr>
            </a:lvl3pPr>
            <a:lvl4pPr marL="1600200" indent="-228600">
              <a:defRPr sz="1000" b="1">
                <a:solidFill>
                  <a:schemeClr val="tx1"/>
                </a:solidFill>
                <a:latin typeface="Arial" charset="0"/>
                <a:ea typeface="ＭＳ Ｐゴシック" charset="0"/>
              </a:defRPr>
            </a:lvl4pPr>
            <a:lvl5pPr marL="2057400" indent="-228600">
              <a:defRPr sz="1000" b="1">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1000" b="1">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1000" b="1">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1000" b="1">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1000" b="1">
                <a:solidFill>
                  <a:schemeClr val="tx1"/>
                </a:solidFill>
                <a:latin typeface="Arial" charset="0"/>
                <a:ea typeface="ＭＳ Ｐゴシック" charset="0"/>
              </a:defRPr>
            </a:lvl9pPr>
          </a:lstStyle>
          <a:p>
            <a:pPr>
              <a:defRPr/>
            </a:pPr>
            <a:r>
              <a:rPr lang="en-US" sz="1600" b="0" dirty="0" smtClean="0">
                <a:solidFill>
                  <a:srgbClr val="000000"/>
                </a:solidFill>
              </a:rPr>
              <a:t>Circulating acetate </a:t>
            </a:r>
            <a:r>
              <a:rPr lang="en-US" sz="1600" b="0" dirty="0" smtClean="0">
                <a:solidFill>
                  <a:srgbClr val="000000"/>
                </a:solidFill>
                <a:latin typeface="Wingdings" charset="0"/>
                <a:sym typeface="Wingdings" charset="0"/>
              </a:rPr>
              <a:t></a:t>
            </a:r>
            <a:r>
              <a:rPr lang="en-US" sz="1600" b="0" dirty="0" smtClean="0">
                <a:solidFill>
                  <a:srgbClr val="000000"/>
                </a:solidFill>
              </a:rPr>
              <a:t> </a:t>
            </a:r>
          </a:p>
          <a:p>
            <a:pPr>
              <a:defRPr/>
            </a:pPr>
            <a:r>
              <a:rPr lang="en-US" sz="1600" b="0" dirty="0" smtClean="0">
                <a:solidFill>
                  <a:srgbClr val="000000"/>
                </a:solidFill>
              </a:rPr>
              <a:t>Fat oxidation </a:t>
            </a:r>
            <a:r>
              <a:rPr lang="en-US" sz="1600" b="0" dirty="0" smtClean="0">
                <a:solidFill>
                  <a:srgbClr val="000000"/>
                </a:solidFill>
                <a:latin typeface="Wingdings" charset="0"/>
                <a:sym typeface="Wingdings" charset="0"/>
              </a:rPr>
              <a:t></a:t>
            </a:r>
            <a:endParaRPr lang="en-US" sz="1600" b="0" dirty="0" smtClean="0">
              <a:solidFill>
                <a:srgbClr val="000000"/>
              </a:solidFill>
            </a:endParaRPr>
          </a:p>
          <a:p>
            <a:pPr>
              <a:defRPr/>
            </a:pPr>
            <a:r>
              <a:rPr lang="en-US" sz="1600" b="0" dirty="0" smtClean="0">
                <a:solidFill>
                  <a:srgbClr val="000000"/>
                </a:solidFill>
              </a:rPr>
              <a:t>PYY </a:t>
            </a:r>
            <a:r>
              <a:rPr lang="en-US" sz="1600" b="0" dirty="0" smtClean="0">
                <a:solidFill>
                  <a:srgbClr val="000000"/>
                </a:solidFill>
                <a:latin typeface="Wingdings" charset="0"/>
                <a:sym typeface="Wingdings" charset="0"/>
              </a:rPr>
              <a:t></a:t>
            </a:r>
            <a:endParaRPr lang="en-US" sz="1600" b="0" dirty="0" smtClean="0">
              <a:solidFill>
                <a:srgbClr val="000000"/>
              </a:solidFill>
            </a:endParaRPr>
          </a:p>
          <a:p>
            <a:pPr>
              <a:defRPr/>
            </a:pPr>
            <a:r>
              <a:rPr lang="en-US" sz="1600" b="0" dirty="0" smtClean="0">
                <a:solidFill>
                  <a:srgbClr val="000000"/>
                </a:solidFill>
              </a:rPr>
              <a:t>TNF-α </a:t>
            </a:r>
            <a:r>
              <a:rPr lang="en-US" sz="1600" b="0" dirty="0" smtClean="0">
                <a:solidFill>
                  <a:srgbClr val="000000"/>
                </a:solidFill>
                <a:latin typeface="Wingdings" charset="0"/>
                <a:sym typeface="Wingdings" charset="0"/>
              </a:rPr>
              <a:t></a:t>
            </a:r>
          </a:p>
        </p:txBody>
      </p:sp>
      <p:sp>
        <p:nvSpPr>
          <p:cNvPr id="23" name="TextBox 22"/>
          <p:cNvSpPr txBox="1"/>
          <p:nvPr/>
        </p:nvSpPr>
        <p:spPr>
          <a:xfrm>
            <a:off x="3407701" y="3140968"/>
            <a:ext cx="2286000" cy="338554"/>
          </a:xfrm>
          <a:prstGeom prst="rect">
            <a:avLst/>
          </a:prstGeom>
          <a:solidFill>
            <a:schemeClr val="bg1">
              <a:lumMod val="75000"/>
            </a:schemeClr>
          </a:solidFill>
          <a:ln>
            <a:solidFill>
              <a:schemeClr val="tx2"/>
            </a:solidFill>
          </a:ln>
        </p:spPr>
        <p:txBody>
          <a:bodyPr>
            <a:spAutoFit/>
          </a:bodyPr>
          <a:lstStyle/>
          <a:p>
            <a:pPr>
              <a:defRPr/>
            </a:pPr>
            <a:r>
              <a:rPr lang="en-US" sz="1600" dirty="0">
                <a:solidFill>
                  <a:srgbClr val="000000"/>
                </a:solidFill>
              </a:rPr>
              <a:t>No significant effects </a:t>
            </a:r>
          </a:p>
        </p:txBody>
      </p:sp>
      <p:cxnSp>
        <p:nvCxnSpPr>
          <p:cNvPr id="24" name="Straight Arrow Connector 8"/>
          <p:cNvCxnSpPr>
            <a:cxnSpLocks noChangeShapeType="1"/>
          </p:cNvCxnSpPr>
          <p:nvPr/>
        </p:nvCxnSpPr>
        <p:spPr bwMode="auto">
          <a:xfrm flipH="1" flipV="1">
            <a:off x="5021825" y="3644776"/>
            <a:ext cx="1056216" cy="238125"/>
          </a:xfrm>
          <a:prstGeom prst="straightConnector1">
            <a:avLst/>
          </a:prstGeom>
          <a:noFill/>
          <a:ln w="19050">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5" name="Straight Arrow Connector 15"/>
          <p:cNvCxnSpPr>
            <a:cxnSpLocks noChangeShapeType="1"/>
          </p:cNvCxnSpPr>
          <p:nvPr/>
        </p:nvCxnSpPr>
        <p:spPr bwMode="auto">
          <a:xfrm flipV="1">
            <a:off x="7807060" y="3743970"/>
            <a:ext cx="1056216" cy="290512"/>
          </a:xfrm>
          <a:prstGeom prst="straightConnector1">
            <a:avLst/>
          </a:prstGeom>
          <a:noFill/>
          <a:ln w="19050">
            <a:solidFill>
              <a:schemeClr val="tx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4" name="Content Placeholder 3"/>
          <p:cNvSpPr>
            <a:spLocks noGrp="1"/>
          </p:cNvSpPr>
          <p:nvPr>
            <p:ph idx="1"/>
          </p:nvPr>
        </p:nvSpPr>
        <p:spPr/>
        <p:txBody>
          <a:bodyPr/>
          <a:lstStyle/>
          <a:p>
            <a:endParaRPr lang="en-US"/>
          </a:p>
        </p:txBody>
      </p:sp>
      <p:sp>
        <p:nvSpPr>
          <p:cNvPr id="6" name="TextBox 5"/>
          <p:cNvSpPr txBox="1"/>
          <p:nvPr/>
        </p:nvSpPr>
        <p:spPr>
          <a:xfrm>
            <a:off x="5389414" y="5831330"/>
            <a:ext cx="5701989" cy="646331"/>
          </a:xfrm>
          <a:prstGeom prst="rect">
            <a:avLst/>
          </a:prstGeom>
          <a:noFill/>
        </p:spPr>
        <p:txBody>
          <a:bodyPr wrap="none" rtlCol="0">
            <a:spAutoFit/>
          </a:bodyPr>
          <a:lstStyle/>
          <a:p>
            <a:r>
              <a:rPr lang="en-US" dirty="0" err="1" smtClean="0"/>
              <a:t>Canfora</a:t>
            </a:r>
            <a:r>
              <a:rPr lang="en-US" dirty="0" smtClean="0"/>
              <a:t> et al, Clinical Science 2016, Scientific reports 2017, </a:t>
            </a:r>
          </a:p>
          <a:p>
            <a:r>
              <a:rPr lang="en-US" dirty="0" smtClean="0"/>
              <a:t>Gastroenterology, 2017</a:t>
            </a:r>
            <a:endParaRPr lang="en-US" dirty="0"/>
          </a:p>
        </p:txBody>
      </p:sp>
    </p:spTree>
    <p:extLst>
      <p:ext uri="{BB962C8B-B14F-4D97-AF65-F5344CB8AC3E}">
        <p14:creationId xmlns:p14="http://schemas.microsoft.com/office/powerpoint/2010/main" val="2623163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7.77122E-6 9.9491E-7 C -0.02186 0.00092 -0.03436 0.00138 -0.05294 0.01203 C -0.05901 0.02313 -0.05415 0.03748 -0.05693 0.05044 C -0.05658 0.06871 -0.05641 0.0826 -0.05398 0.09972 C -0.05502 0.15062 -0.06213 0.21286 -0.05207 0.26237 C -0.04998 0.27325 -0.04582 0.27672 -0.042 0.28621 C -0.04026 0.29083 -0.03922 0.29778 -0.03697 0.30217 C -0.03436 0.30749 -0.03176 0.31189 -0.03002 0.31814 C -0.0302 0.32022 -0.0302 0.33202 -0.03211 0.33688 C -0.03835 0.35099 -0.05311 0.35145 -0.06404 0.35284 C -0.06734 0.35423 -0.0696 0.35863 -0.0729 0.35955 C -0.07793 0.36071 -0.08158 0.36349 -0.08592 0.36603 C -0.09112 0.36881 -0.09616 0.36858 -0.10102 0.37274 C -0.10848 0.38801 -0.09737 0.38871 -0.08991 0.39148 C -0.08678 0.39241 -0.08435 0.39542 -0.08106 0.3968 C -0.0637 0.40374 -0.04617 0.40259 -0.02794 0.40351 C -0.02429 0.40837 -0.01995 0.42179 -0.01805 0.42873 C -0.0177 0.43267 -0.01752 0.4366 -0.017 0.44076 C -0.01666 0.4447 -0.01509 0.45256 -0.01509 0.45256 C -0.01527 0.45557 -0.01891 0.4801 -0.01596 0.48588 C -0.01544 0.48681 -0.01405 0.48681 -0.01301 0.48727 C -0.00989 0.49375 -0.01041 0.49583 -0.01197 0.50324 C -0.01683 0.50138 -0.02134 0.5 -0.02603 0.49791 C -0.02707 0.49745 -0.02898 0.49653 -0.02898 0.49653 C -0.03245 0.49699 -0.03644 0.49491 -0.03905 0.49791 C -0.04078 0.49953 -0.03801 0.50324 -0.03801 0.50601 C -0.03801 0.51712 -0.03749 0.51504 -0.042 0.5192 C -0.04582 0.51851 -0.05016 0.51966 -0.05294 0.51666 C -0.05901 0.50995 -0.0512 0.51388 -0.05797 0.51133 C -0.06231 0.50509 -0.06474 0.49676 -0.07099 0.49398 C -0.0762 0.48311 -0.08748 0.48403 -0.09598 0.48334 C -0.09945 0.48195 -0.10258 0.48056 -0.10588 0.4794 C -0.10865 0.47385 -0.11074 0.46784 -0.11299 0.46205 C -0.10952 0.45256 -0.11317 0.45927 -0.10501 0.45395 C -0.10362 0.4528 -0.10258 0.45071 -0.10102 0.45002 C -0.09859 0.4484 -0.09303 0.44724 -0.09303 0.44724 C -0.09147 0.44771 -0.08921 0.44701 -0.088 0.44863 C -0.08661 0.45048 -0.08713 0.45418 -0.08592 0.45673 C -0.08435 0.4602 -0.08314 0.46413 -0.08106 0.46737 C -0.08053 0.4683 -0.07446 0.47223 -0.07394 0.47269 C -0.06995 0.4757 -0.0689 0.47894 -0.06404 0.48056 C -0.0604 0.48311 -0.04755 0.48982 -0.04304 0.4912 C -0.03471 0.48958 -0.03454 0.49051 -0.03106 0.48056 C -0.03037 0.47802 -0.02968 0.47524 -0.02898 0.47269 C -0.02863 0.47131 -0.02794 0.46876 -0.02794 0.46876 C -0.03141 0.45511 -0.0486 0.45835 -0.05693 0.45256 C -0.07099 0.45349 -0.08366 0.45719 -0.09702 0.46205 C -0.10067 0.46922 -0.10622 0.46622 -0.11091 0.46205 C -0.11386 0.4565 -0.11542 0.44933 -0.11994 0.44724 C -0.12376 0.44215 -0.12792 0.44076 -0.13191 0.4366 C -0.13313 0.43544 -0.13556 0.43429 -0.13487 0.43267 C -0.13434 0.43105 -0.13226 0.43359 -0.13087 0.43405 C -0.12671 0.43498 -0.12237 0.43637 -0.11785 0.4366 C -0.10588 0.43706 -0.0939 0.43753 -0.08192 0.43799 C -0.08071 0.43891 -0.07932 0.43938 -0.07793 0.44076 C -0.07689 0.44169 -0.0762 0.44354 -0.07498 0.4447 C -0.07186 0.44747 -0.06752 0.44909 -0.06404 0.45141 C -0.05606 0.45673 -0.04877 0.46321 -0.04009 0.46737 C -0.03714 0.46691 -0.03297 0.46922 -0.03106 0.46598 C -0.02915 0.46228 -0.03176 0.45696 -0.03211 0.45256 C -0.03297 0.44308 -0.03367 0.44262 -0.04009 0.44076 C -0.05189 0.44516 -0.06404 0.44863 -0.07602 0.45141 C -0.07706 0.45256 -0.0788 0.45349 -0.07897 0.45534 C -0.08071 0.46552 -0.07238 0.4757 -0.06595 0.47802 C -0.06023 0.48982 -0.07446 0.48982 -0.08001 0.49259 C -0.0821 0.49352 -0.08592 0.49537 -0.08592 0.49537 C -0.09199 0.49398 -0.09512 0.49282 -0.09998 0.48866 C -0.10241 0.48658 -0.10692 0.48195 -0.10692 0.48195 C -0.10952 0.4912 -0.10484 0.49953 -0.10293 0.50856 C -0.1064 0.52591 -0.10779 0.5192 -0.08904 0.51804 C -0.088 0.51758 -0.08696 0.51596 -0.08592 0.51666 C -0.08279 0.51827 -0.08435 0.52753 -0.08592 0.52984 C -0.08678 0.53077 -0.088 0.53077 -0.08904 0.53123 C -0.09581 0.53008 -0.09928 0.52984 -0.10501 0.5273 C -0.11178 0.52105 -0.11924 0.51619 -0.12601 0.50995 C -0.12966 0.50671 -0.13244 0.50231 -0.13591 0.4993 C -0.14493 0.49097 -0.13348 0.50439 -0.14094 0.49537 " pathEditMode="relative" ptsTypes="ffffffffffffffffffffffffffffffffffffffffffffffffffffffffffffffffffffffffffffA">
                                      <p:cBhvr>
                                        <p:cTn id="6" dur="5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Text Box 5"/>
          <p:cNvSpPr txBox="1">
            <a:spLocks noChangeArrowheads="1"/>
          </p:cNvSpPr>
          <p:nvPr/>
        </p:nvSpPr>
        <p:spPr bwMode="auto">
          <a:xfrm>
            <a:off x="3790951" y="1412875"/>
            <a:ext cx="1824567"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b="1">
                <a:solidFill>
                  <a:srgbClr val="0000FF"/>
                </a:solidFill>
              </a:rPr>
              <a:t>Allogenic fecalTx</a:t>
            </a:r>
          </a:p>
          <a:p>
            <a:pPr algn="ctr" eaLnBrk="1" hangingPunct="1">
              <a:spcBef>
                <a:spcPct val="50000"/>
              </a:spcBef>
            </a:pPr>
            <a:r>
              <a:rPr lang="nl-NL" sz="1400" b="1">
                <a:solidFill>
                  <a:srgbClr val="0000FF"/>
                </a:solidFill>
              </a:rPr>
              <a:t>N=13  </a:t>
            </a:r>
          </a:p>
          <a:p>
            <a:pPr algn="ctr" eaLnBrk="1" hangingPunct="1">
              <a:spcBef>
                <a:spcPct val="50000"/>
              </a:spcBef>
            </a:pPr>
            <a:endParaRPr lang="nl-NL" sz="1400">
              <a:solidFill>
                <a:srgbClr val="000000"/>
              </a:solidFill>
            </a:endParaRPr>
          </a:p>
        </p:txBody>
      </p:sp>
      <p:sp>
        <p:nvSpPr>
          <p:cNvPr id="80898" name="Line 19"/>
          <p:cNvSpPr>
            <a:spLocks noChangeShapeType="1"/>
          </p:cNvSpPr>
          <p:nvPr/>
        </p:nvSpPr>
        <p:spPr bwMode="auto">
          <a:xfrm>
            <a:off x="334434" y="6165850"/>
            <a:ext cx="115231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899" name="Text Box 21"/>
          <p:cNvSpPr txBox="1">
            <a:spLocks noChangeArrowheads="1"/>
          </p:cNvSpPr>
          <p:nvPr/>
        </p:nvSpPr>
        <p:spPr bwMode="auto">
          <a:xfrm>
            <a:off x="431801" y="908050"/>
            <a:ext cx="16319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nl-NL" sz="1600">
                <a:solidFill>
                  <a:srgbClr val="000000"/>
                </a:solidFill>
              </a:rPr>
              <a:t>Baseline</a:t>
            </a:r>
          </a:p>
        </p:txBody>
      </p:sp>
      <p:sp>
        <p:nvSpPr>
          <p:cNvPr id="80900" name="Text Box 28"/>
          <p:cNvSpPr txBox="1">
            <a:spLocks noChangeArrowheads="1"/>
          </p:cNvSpPr>
          <p:nvPr/>
        </p:nvSpPr>
        <p:spPr bwMode="auto">
          <a:xfrm>
            <a:off x="2256367" y="908050"/>
            <a:ext cx="22076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b="1">
                <a:solidFill>
                  <a:srgbClr val="000000"/>
                </a:solidFill>
              </a:rPr>
              <a:t>Randomisation</a:t>
            </a:r>
          </a:p>
        </p:txBody>
      </p:sp>
      <p:sp>
        <p:nvSpPr>
          <p:cNvPr id="80901" name="Text Box 32"/>
          <p:cNvSpPr txBox="1">
            <a:spLocks noChangeArrowheads="1"/>
          </p:cNvSpPr>
          <p:nvPr/>
        </p:nvSpPr>
        <p:spPr bwMode="auto">
          <a:xfrm>
            <a:off x="431800" y="3644900"/>
            <a:ext cx="259291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buFontTx/>
              <a:buChar char="•"/>
            </a:pPr>
            <a:r>
              <a:rPr lang="nl-NL" sz="1200">
                <a:solidFill>
                  <a:srgbClr val="000000"/>
                </a:solidFill>
              </a:rPr>
              <a:t> 2x 24h Fecal bile acids + caloric bomb (day -2 to -1; sitostanol) </a:t>
            </a:r>
          </a:p>
          <a:p>
            <a:pPr algn="ctr" eaLnBrk="1" hangingPunct="1">
              <a:spcBef>
                <a:spcPct val="50000"/>
              </a:spcBef>
              <a:buFontTx/>
              <a:buChar char="•"/>
            </a:pPr>
            <a:r>
              <a:rPr lang="nl-NL" sz="1200">
                <a:solidFill>
                  <a:srgbClr val="000000"/>
                </a:solidFill>
              </a:rPr>
              <a:t> Fat biopsy and </a:t>
            </a:r>
            <a:r>
              <a:rPr lang="nl-NL" sz="1200">
                <a:solidFill>
                  <a:srgbClr val="FF0000"/>
                </a:solidFill>
              </a:rPr>
              <a:t>mixed Meal Test GLP1 (day 1)</a:t>
            </a:r>
          </a:p>
          <a:p>
            <a:pPr algn="ctr" eaLnBrk="1" hangingPunct="1">
              <a:spcBef>
                <a:spcPct val="50000"/>
              </a:spcBef>
              <a:buFontTx/>
              <a:buChar char="•"/>
            </a:pPr>
            <a:r>
              <a:rPr lang="nl-NL" sz="1200">
                <a:solidFill>
                  <a:srgbClr val="000000"/>
                </a:solidFill>
              </a:rPr>
              <a:t> </a:t>
            </a:r>
            <a:r>
              <a:rPr lang="nl-NL" sz="1200">
                <a:solidFill>
                  <a:srgbClr val="FF0000"/>
                </a:solidFill>
              </a:rPr>
              <a:t>Hyperinsulinemic euglycemic clamp (day 2</a:t>
            </a:r>
            <a:r>
              <a:rPr lang="nl-NL" sz="1200">
                <a:solidFill>
                  <a:srgbClr val="000000"/>
                </a:solidFill>
              </a:rPr>
              <a:t>) </a:t>
            </a:r>
          </a:p>
          <a:p>
            <a:pPr algn="ctr" eaLnBrk="1" hangingPunct="1">
              <a:spcBef>
                <a:spcPct val="50000"/>
              </a:spcBef>
              <a:buFontTx/>
              <a:buChar char="•"/>
            </a:pPr>
            <a:r>
              <a:rPr lang="nl-NL" sz="1200">
                <a:solidFill>
                  <a:srgbClr val="000000"/>
                </a:solidFill>
              </a:rPr>
              <a:t> Small intestinal + fecal microbiota composition + SCFA (day 3)</a:t>
            </a:r>
          </a:p>
        </p:txBody>
      </p:sp>
      <p:sp>
        <p:nvSpPr>
          <p:cNvPr id="80902" name="Line 33"/>
          <p:cNvSpPr>
            <a:spLocks noChangeShapeType="1"/>
          </p:cNvSpPr>
          <p:nvPr/>
        </p:nvSpPr>
        <p:spPr bwMode="auto">
          <a:xfrm>
            <a:off x="1007534" y="2708275"/>
            <a:ext cx="2785533"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3" name="Text Box 43"/>
          <p:cNvSpPr txBox="1">
            <a:spLocks noChangeArrowheads="1"/>
          </p:cNvSpPr>
          <p:nvPr/>
        </p:nvSpPr>
        <p:spPr bwMode="auto">
          <a:xfrm>
            <a:off x="6671733" y="908050"/>
            <a:ext cx="163406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600">
                <a:solidFill>
                  <a:srgbClr val="000000"/>
                </a:solidFill>
              </a:rPr>
              <a:t>6 weeks</a:t>
            </a:r>
          </a:p>
        </p:txBody>
      </p:sp>
      <p:sp>
        <p:nvSpPr>
          <p:cNvPr id="80904" name="Text Box 5"/>
          <p:cNvSpPr txBox="1">
            <a:spLocks noChangeArrowheads="1"/>
          </p:cNvSpPr>
          <p:nvPr/>
        </p:nvSpPr>
        <p:spPr bwMode="auto">
          <a:xfrm>
            <a:off x="3759201" y="2349500"/>
            <a:ext cx="1824567"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b="1">
                <a:solidFill>
                  <a:srgbClr val="0000FF"/>
                </a:solidFill>
              </a:rPr>
              <a:t>Allogenic fecalTx</a:t>
            </a:r>
          </a:p>
          <a:p>
            <a:pPr algn="ctr" eaLnBrk="1" hangingPunct="1">
              <a:spcBef>
                <a:spcPct val="50000"/>
              </a:spcBef>
            </a:pPr>
            <a:r>
              <a:rPr lang="nl-NL" sz="1400" b="1">
                <a:solidFill>
                  <a:srgbClr val="0000FF"/>
                </a:solidFill>
              </a:rPr>
              <a:t>N=13  </a:t>
            </a:r>
          </a:p>
          <a:p>
            <a:pPr algn="ctr" eaLnBrk="1" hangingPunct="1">
              <a:spcBef>
                <a:spcPct val="50000"/>
              </a:spcBef>
            </a:pPr>
            <a:endParaRPr lang="nl-NL" sz="1400">
              <a:solidFill>
                <a:srgbClr val="000000"/>
              </a:solidFill>
            </a:endParaRPr>
          </a:p>
        </p:txBody>
      </p:sp>
      <p:sp>
        <p:nvSpPr>
          <p:cNvPr id="80905" name="Text Box 5"/>
          <p:cNvSpPr txBox="1">
            <a:spLocks noChangeArrowheads="1"/>
          </p:cNvSpPr>
          <p:nvPr/>
        </p:nvSpPr>
        <p:spPr bwMode="auto">
          <a:xfrm>
            <a:off x="6576485" y="1412875"/>
            <a:ext cx="1824567" cy="630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a:solidFill>
                  <a:srgbClr val="000000"/>
                </a:solidFill>
              </a:rPr>
              <a:t>Allogenic fecalTx  </a:t>
            </a:r>
          </a:p>
          <a:p>
            <a:pPr algn="ctr" eaLnBrk="1" hangingPunct="1">
              <a:spcBef>
                <a:spcPct val="50000"/>
              </a:spcBef>
            </a:pPr>
            <a:endParaRPr lang="nl-NL" sz="1400">
              <a:solidFill>
                <a:srgbClr val="000000"/>
              </a:solidFill>
            </a:endParaRPr>
          </a:p>
        </p:txBody>
      </p:sp>
      <p:sp>
        <p:nvSpPr>
          <p:cNvPr id="80906" name="Text Box 5"/>
          <p:cNvSpPr txBox="1">
            <a:spLocks noChangeArrowheads="1"/>
          </p:cNvSpPr>
          <p:nvPr/>
        </p:nvSpPr>
        <p:spPr bwMode="auto">
          <a:xfrm>
            <a:off x="6576485" y="2492375"/>
            <a:ext cx="1824567"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a:solidFill>
                  <a:srgbClr val="000000"/>
                </a:solidFill>
              </a:rPr>
              <a:t>No intervention  </a:t>
            </a:r>
          </a:p>
        </p:txBody>
      </p:sp>
      <p:sp>
        <p:nvSpPr>
          <p:cNvPr id="80907" name="Text Box 5"/>
          <p:cNvSpPr txBox="1">
            <a:spLocks noChangeArrowheads="1"/>
          </p:cNvSpPr>
          <p:nvPr/>
        </p:nvSpPr>
        <p:spPr bwMode="auto">
          <a:xfrm>
            <a:off x="6576485" y="3213100"/>
            <a:ext cx="1824567"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a:solidFill>
                  <a:srgbClr val="000000"/>
                </a:solidFill>
              </a:rPr>
              <a:t>No intervention  </a:t>
            </a:r>
          </a:p>
        </p:txBody>
      </p:sp>
      <p:sp>
        <p:nvSpPr>
          <p:cNvPr id="80908" name="Line 33"/>
          <p:cNvSpPr>
            <a:spLocks noChangeShapeType="1"/>
          </p:cNvSpPr>
          <p:nvPr/>
        </p:nvSpPr>
        <p:spPr bwMode="auto">
          <a:xfrm>
            <a:off x="8401051" y="1844675"/>
            <a:ext cx="960967"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Line 33"/>
          <p:cNvSpPr>
            <a:spLocks noChangeShapeType="1"/>
          </p:cNvSpPr>
          <p:nvPr/>
        </p:nvSpPr>
        <p:spPr bwMode="auto">
          <a:xfrm>
            <a:off x="8401051" y="2708275"/>
            <a:ext cx="960967"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0" name="Line 33"/>
          <p:cNvSpPr>
            <a:spLocks noChangeShapeType="1"/>
          </p:cNvSpPr>
          <p:nvPr/>
        </p:nvSpPr>
        <p:spPr bwMode="auto">
          <a:xfrm>
            <a:off x="8401051" y="3573463"/>
            <a:ext cx="960967"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1" name="Text Box 5"/>
          <p:cNvSpPr txBox="1">
            <a:spLocks noChangeArrowheads="1"/>
          </p:cNvSpPr>
          <p:nvPr/>
        </p:nvSpPr>
        <p:spPr bwMode="auto">
          <a:xfrm>
            <a:off x="9359901" y="1484313"/>
            <a:ext cx="1824567"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a:solidFill>
                  <a:srgbClr val="000000"/>
                </a:solidFill>
              </a:rPr>
              <a:t>No intervention  </a:t>
            </a:r>
          </a:p>
        </p:txBody>
      </p:sp>
      <p:sp>
        <p:nvSpPr>
          <p:cNvPr id="80912" name="Text Box 5"/>
          <p:cNvSpPr txBox="1">
            <a:spLocks noChangeArrowheads="1"/>
          </p:cNvSpPr>
          <p:nvPr/>
        </p:nvSpPr>
        <p:spPr bwMode="auto">
          <a:xfrm>
            <a:off x="9359901" y="2349500"/>
            <a:ext cx="1824567"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a:solidFill>
                  <a:srgbClr val="000000"/>
                </a:solidFill>
              </a:rPr>
              <a:t>No intervention  </a:t>
            </a:r>
          </a:p>
        </p:txBody>
      </p:sp>
      <p:sp>
        <p:nvSpPr>
          <p:cNvPr id="80913" name="Text Box 5"/>
          <p:cNvSpPr txBox="1">
            <a:spLocks noChangeArrowheads="1"/>
          </p:cNvSpPr>
          <p:nvPr/>
        </p:nvSpPr>
        <p:spPr bwMode="auto">
          <a:xfrm>
            <a:off x="9359901" y="3213100"/>
            <a:ext cx="1824567"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a:solidFill>
                  <a:srgbClr val="000000"/>
                </a:solidFill>
              </a:rPr>
              <a:t>No intervention  </a:t>
            </a:r>
          </a:p>
        </p:txBody>
      </p:sp>
      <p:sp>
        <p:nvSpPr>
          <p:cNvPr id="80914" name="Rectangle 19"/>
          <p:cNvSpPr>
            <a:spLocks noGrp="1" noChangeArrowheads="1"/>
          </p:cNvSpPr>
          <p:nvPr>
            <p:ph type="title"/>
          </p:nvPr>
        </p:nvSpPr>
        <p:spPr>
          <a:xfrm>
            <a:off x="814917" y="0"/>
            <a:ext cx="10972800" cy="908050"/>
          </a:xfrm>
        </p:spPr>
        <p:txBody>
          <a:bodyPr/>
          <a:lstStyle/>
          <a:p>
            <a:pPr eaLnBrk="1" hangingPunct="1"/>
            <a:r>
              <a:rPr lang="nl-NL" dirty="0" err="1" smtClean="0">
                <a:solidFill>
                  <a:srgbClr val="0000FF"/>
                </a:solidFill>
                <a:latin typeface="Arial" charset="0"/>
                <a:ea typeface="ＭＳ Ｐゴシック" charset="0"/>
                <a:cs typeface="Arial" charset="0"/>
              </a:rPr>
              <a:t>Fecal</a:t>
            </a:r>
            <a:r>
              <a:rPr lang="nl-NL" dirty="0" smtClean="0">
                <a:solidFill>
                  <a:srgbClr val="0000FF"/>
                </a:solidFill>
                <a:latin typeface="Arial" charset="0"/>
                <a:ea typeface="ＭＳ Ｐゴシック" charset="0"/>
                <a:cs typeface="Arial" charset="0"/>
              </a:rPr>
              <a:t> </a:t>
            </a:r>
            <a:r>
              <a:rPr lang="nl-NL" dirty="0" err="1" smtClean="0">
                <a:solidFill>
                  <a:srgbClr val="0000FF"/>
                </a:solidFill>
                <a:latin typeface="Arial" charset="0"/>
                <a:ea typeface="ＭＳ Ｐゴシック" charset="0"/>
                <a:cs typeface="Arial" charset="0"/>
              </a:rPr>
              <a:t>transplantation</a:t>
            </a:r>
            <a:r>
              <a:rPr lang="nl-NL" dirty="0" smtClean="0">
                <a:solidFill>
                  <a:srgbClr val="0000FF"/>
                </a:solidFill>
                <a:latin typeface="Arial" charset="0"/>
                <a:ea typeface="ＭＳ Ｐゴシック" charset="0"/>
                <a:cs typeface="Arial" charset="0"/>
              </a:rPr>
              <a:t> </a:t>
            </a:r>
            <a:r>
              <a:rPr lang="nl-NL" dirty="0" err="1" smtClean="0">
                <a:solidFill>
                  <a:srgbClr val="0000FF"/>
                </a:solidFill>
                <a:latin typeface="Arial" charset="0"/>
                <a:ea typeface="ＭＳ Ｐゴシック" charset="0"/>
                <a:cs typeface="Arial" charset="0"/>
              </a:rPr>
              <a:t>to</a:t>
            </a:r>
            <a:r>
              <a:rPr lang="nl-NL" dirty="0" smtClean="0">
                <a:solidFill>
                  <a:srgbClr val="0000FF"/>
                </a:solidFill>
                <a:latin typeface="Arial" charset="0"/>
                <a:ea typeface="ＭＳ Ｐゴシック" charset="0"/>
                <a:cs typeface="Arial" charset="0"/>
              </a:rPr>
              <a:t> </a:t>
            </a:r>
            <a:r>
              <a:rPr lang="nl-NL" dirty="0" err="1" smtClean="0">
                <a:solidFill>
                  <a:srgbClr val="0000FF"/>
                </a:solidFill>
                <a:latin typeface="Arial" charset="0"/>
                <a:ea typeface="ＭＳ Ｐゴシック" charset="0"/>
                <a:cs typeface="Arial" charset="0"/>
              </a:rPr>
              <a:t>improve</a:t>
            </a:r>
            <a:r>
              <a:rPr lang="nl-NL" dirty="0" smtClean="0">
                <a:solidFill>
                  <a:srgbClr val="0000FF"/>
                </a:solidFill>
                <a:latin typeface="Arial" charset="0"/>
                <a:ea typeface="ＭＳ Ｐゴシック" charset="0"/>
                <a:cs typeface="Arial" charset="0"/>
              </a:rPr>
              <a:t> </a:t>
            </a:r>
            <a:r>
              <a:rPr lang="nl-NL" dirty="0" err="1" smtClean="0">
                <a:solidFill>
                  <a:srgbClr val="0000FF"/>
                </a:solidFill>
                <a:latin typeface="Arial" charset="0"/>
                <a:ea typeface="ＭＳ Ｐゴシック" charset="0"/>
                <a:cs typeface="Arial" charset="0"/>
              </a:rPr>
              <a:t>insulin</a:t>
            </a:r>
            <a:r>
              <a:rPr lang="nl-NL" dirty="0" smtClean="0">
                <a:solidFill>
                  <a:srgbClr val="0000FF"/>
                </a:solidFill>
                <a:latin typeface="Arial" charset="0"/>
                <a:ea typeface="ＭＳ Ｐゴシック" charset="0"/>
                <a:cs typeface="Arial" charset="0"/>
              </a:rPr>
              <a:t> </a:t>
            </a:r>
            <a:r>
              <a:rPr lang="nl-NL" dirty="0" err="1" smtClean="0">
                <a:solidFill>
                  <a:srgbClr val="0000FF"/>
                </a:solidFill>
                <a:latin typeface="Arial" charset="0"/>
                <a:ea typeface="ＭＳ Ｐゴシック" charset="0"/>
                <a:cs typeface="Arial" charset="0"/>
              </a:rPr>
              <a:t>resistance</a:t>
            </a:r>
            <a:endParaRPr lang="nl-NL" dirty="0">
              <a:solidFill>
                <a:srgbClr val="0000FF"/>
              </a:solidFill>
              <a:latin typeface="Arial" charset="0"/>
              <a:ea typeface="ＭＳ Ｐゴシック" charset="0"/>
              <a:cs typeface="Arial" charset="0"/>
            </a:endParaRPr>
          </a:p>
        </p:txBody>
      </p:sp>
      <p:sp>
        <p:nvSpPr>
          <p:cNvPr id="80915" name="Text Box 43"/>
          <p:cNvSpPr txBox="1">
            <a:spLocks noChangeArrowheads="1"/>
          </p:cNvSpPr>
          <p:nvPr/>
        </p:nvSpPr>
        <p:spPr bwMode="auto">
          <a:xfrm>
            <a:off x="9167284" y="90805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600">
                <a:solidFill>
                  <a:srgbClr val="000000"/>
                </a:solidFill>
              </a:rPr>
              <a:t>18 weeks (e.o.s)</a:t>
            </a:r>
          </a:p>
        </p:txBody>
      </p:sp>
      <p:sp>
        <p:nvSpPr>
          <p:cNvPr id="80916" name="Text Box 5"/>
          <p:cNvSpPr txBox="1">
            <a:spLocks noChangeArrowheads="1"/>
          </p:cNvSpPr>
          <p:nvPr/>
        </p:nvSpPr>
        <p:spPr bwMode="auto">
          <a:xfrm>
            <a:off x="3735918" y="3517900"/>
            <a:ext cx="1824567"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nl-NL" sz="1400">
                <a:solidFill>
                  <a:srgbClr val="000000"/>
                </a:solidFill>
              </a:rPr>
              <a:t>Autologous fecalTx </a:t>
            </a:r>
          </a:p>
          <a:p>
            <a:pPr algn="ctr" eaLnBrk="1" hangingPunct="1">
              <a:spcBef>
                <a:spcPct val="50000"/>
              </a:spcBef>
            </a:pPr>
            <a:r>
              <a:rPr lang="nl-NL" sz="1400">
                <a:solidFill>
                  <a:srgbClr val="000000"/>
                </a:solidFill>
              </a:rPr>
              <a:t>N=12 </a:t>
            </a:r>
          </a:p>
          <a:p>
            <a:pPr algn="ctr" eaLnBrk="1" hangingPunct="1">
              <a:spcBef>
                <a:spcPct val="50000"/>
              </a:spcBef>
            </a:pPr>
            <a:endParaRPr lang="nl-NL" sz="1400">
              <a:solidFill>
                <a:srgbClr val="000000"/>
              </a:solidFill>
            </a:endParaRPr>
          </a:p>
        </p:txBody>
      </p:sp>
      <p:sp>
        <p:nvSpPr>
          <p:cNvPr id="80917" name="Line 33"/>
          <p:cNvSpPr>
            <a:spLocks noChangeShapeType="1"/>
          </p:cNvSpPr>
          <p:nvPr/>
        </p:nvSpPr>
        <p:spPr bwMode="auto">
          <a:xfrm>
            <a:off x="5615518" y="1844675"/>
            <a:ext cx="960967"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8" name="Line 33"/>
          <p:cNvSpPr>
            <a:spLocks noChangeShapeType="1"/>
          </p:cNvSpPr>
          <p:nvPr/>
        </p:nvSpPr>
        <p:spPr bwMode="auto">
          <a:xfrm>
            <a:off x="5615518" y="2708275"/>
            <a:ext cx="960967"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9" name="Line 33"/>
          <p:cNvSpPr>
            <a:spLocks noChangeShapeType="1"/>
          </p:cNvSpPr>
          <p:nvPr/>
        </p:nvSpPr>
        <p:spPr bwMode="auto">
          <a:xfrm>
            <a:off x="5615518" y="3573463"/>
            <a:ext cx="960967"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Line 26"/>
          <p:cNvSpPr>
            <a:spLocks noChangeShapeType="1"/>
          </p:cNvSpPr>
          <p:nvPr/>
        </p:nvSpPr>
        <p:spPr bwMode="auto">
          <a:xfrm flipV="1">
            <a:off x="2544234" y="1916113"/>
            <a:ext cx="1246717"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nl-NL" sz="2800">
              <a:solidFill>
                <a:srgbClr val="000000"/>
              </a:solidFill>
              <a:cs typeface="Arial" charset="0"/>
            </a:endParaRPr>
          </a:p>
        </p:txBody>
      </p:sp>
      <p:sp>
        <p:nvSpPr>
          <p:cNvPr id="5147" name="Line 27"/>
          <p:cNvSpPr>
            <a:spLocks noChangeShapeType="1"/>
          </p:cNvSpPr>
          <p:nvPr/>
        </p:nvSpPr>
        <p:spPr bwMode="auto">
          <a:xfrm>
            <a:off x="2544234" y="2708276"/>
            <a:ext cx="124671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nl-NL" sz="2800">
              <a:solidFill>
                <a:srgbClr val="000000"/>
              </a:solidFill>
              <a:cs typeface="Arial" charset="0"/>
            </a:endParaRPr>
          </a:p>
        </p:txBody>
      </p:sp>
      <p:sp>
        <p:nvSpPr>
          <p:cNvPr id="5148" name="Line 28"/>
          <p:cNvSpPr>
            <a:spLocks noChangeShapeType="1"/>
          </p:cNvSpPr>
          <p:nvPr/>
        </p:nvSpPr>
        <p:spPr bwMode="auto">
          <a:xfrm>
            <a:off x="3119967" y="1341439"/>
            <a:ext cx="0" cy="865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nl-NL" sz="2800">
              <a:solidFill>
                <a:srgbClr val="000000"/>
              </a:solidFill>
              <a:cs typeface="Arial" charset="0"/>
            </a:endParaRPr>
          </a:p>
        </p:txBody>
      </p:sp>
      <p:sp>
        <p:nvSpPr>
          <p:cNvPr id="80923" name="Text Box 32"/>
          <p:cNvSpPr txBox="1">
            <a:spLocks noChangeArrowheads="1"/>
          </p:cNvSpPr>
          <p:nvPr/>
        </p:nvSpPr>
        <p:spPr bwMode="auto">
          <a:xfrm>
            <a:off x="6191251" y="3716338"/>
            <a:ext cx="259291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buFontTx/>
              <a:buChar char="•"/>
            </a:pPr>
            <a:r>
              <a:rPr lang="nl-NL" sz="1200">
                <a:solidFill>
                  <a:srgbClr val="000000"/>
                </a:solidFill>
              </a:rPr>
              <a:t> 2x 24h Fecal bile acids + caloric bomb (day -2 to -1; sitostanol) </a:t>
            </a:r>
          </a:p>
          <a:p>
            <a:pPr algn="ctr" eaLnBrk="1" hangingPunct="1">
              <a:spcBef>
                <a:spcPct val="50000"/>
              </a:spcBef>
              <a:buFontTx/>
              <a:buChar char="•"/>
            </a:pPr>
            <a:r>
              <a:rPr lang="nl-NL" sz="1200">
                <a:solidFill>
                  <a:srgbClr val="000000"/>
                </a:solidFill>
              </a:rPr>
              <a:t> Fat biopsy and </a:t>
            </a:r>
            <a:r>
              <a:rPr lang="nl-NL" sz="1200">
                <a:solidFill>
                  <a:srgbClr val="FF0000"/>
                </a:solidFill>
              </a:rPr>
              <a:t>mixed Meal Test GLP1 </a:t>
            </a:r>
            <a:r>
              <a:rPr lang="nl-NL" sz="1200">
                <a:solidFill>
                  <a:srgbClr val="000000"/>
                </a:solidFill>
              </a:rPr>
              <a:t>(day 1)</a:t>
            </a:r>
          </a:p>
          <a:p>
            <a:pPr algn="ctr" eaLnBrk="1" hangingPunct="1">
              <a:spcBef>
                <a:spcPct val="50000"/>
              </a:spcBef>
              <a:buFontTx/>
              <a:buChar char="•"/>
            </a:pPr>
            <a:r>
              <a:rPr lang="nl-NL" sz="1200">
                <a:solidFill>
                  <a:srgbClr val="000000"/>
                </a:solidFill>
              </a:rPr>
              <a:t> </a:t>
            </a:r>
            <a:r>
              <a:rPr lang="nl-NL" sz="1200">
                <a:solidFill>
                  <a:srgbClr val="FF0000"/>
                </a:solidFill>
              </a:rPr>
              <a:t>Hyperinsulinemic euglycemic clamp (day 2</a:t>
            </a:r>
            <a:r>
              <a:rPr lang="nl-NL" sz="1200">
                <a:solidFill>
                  <a:srgbClr val="000000"/>
                </a:solidFill>
              </a:rPr>
              <a:t>) </a:t>
            </a:r>
          </a:p>
          <a:p>
            <a:pPr algn="ctr" eaLnBrk="1" hangingPunct="1">
              <a:spcBef>
                <a:spcPct val="50000"/>
              </a:spcBef>
              <a:buFontTx/>
              <a:buChar char="•"/>
            </a:pPr>
            <a:r>
              <a:rPr lang="nl-NL" sz="1200">
                <a:solidFill>
                  <a:srgbClr val="000000"/>
                </a:solidFill>
              </a:rPr>
              <a:t> Small intestinal + fecal microbiota composition + SCFA (day 3)</a:t>
            </a:r>
          </a:p>
        </p:txBody>
      </p:sp>
      <p:sp>
        <p:nvSpPr>
          <p:cNvPr id="80924" name="Text Box 32"/>
          <p:cNvSpPr txBox="1">
            <a:spLocks noChangeArrowheads="1"/>
          </p:cNvSpPr>
          <p:nvPr/>
        </p:nvSpPr>
        <p:spPr bwMode="auto">
          <a:xfrm>
            <a:off x="8976785" y="3716338"/>
            <a:ext cx="2592916"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buFontTx/>
              <a:buChar char="•"/>
            </a:pPr>
            <a:r>
              <a:rPr lang="nl-NL" sz="1200">
                <a:solidFill>
                  <a:srgbClr val="000000"/>
                </a:solidFill>
              </a:rPr>
              <a:t> 2x 24h Fecal bile acids + caloric bomb (day -2 to -1; sitostanol) </a:t>
            </a:r>
          </a:p>
          <a:p>
            <a:pPr algn="ctr" eaLnBrk="1" hangingPunct="1">
              <a:spcBef>
                <a:spcPct val="50000"/>
              </a:spcBef>
              <a:buFontTx/>
              <a:buChar char="•"/>
            </a:pPr>
            <a:r>
              <a:rPr lang="nl-NL" sz="1200">
                <a:solidFill>
                  <a:srgbClr val="000000"/>
                </a:solidFill>
              </a:rPr>
              <a:t> Fat biopsy and </a:t>
            </a:r>
            <a:r>
              <a:rPr lang="nl-NL" sz="1200">
                <a:solidFill>
                  <a:srgbClr val="FF0000"/>
                </a:solidFill>
              </a:rPr>
              <a:t>mixed Meal Test GLP1 </a:t>
            </a:r>
            <a:r>
              <a:rPr lang="nl-NL" sz="1200">
                <a:solidFill>
                  <a:srgbClr val="000000"/>
                </a:solidFill>
              </a:rPr>
              <a:t>(day 1)</a:t>
            </a:r>
          </a:p>
          <a:p>
            <a:pPr algn="ctr" eaLnBrk="1" hangingPunct="1">
              <a:spcBef>
                <a:spcPct val="50000"/>
              </a:spcBef>
              <a:buFontTx/>
              <a:buChar char="•"/>
            </a:pPr>
            <a:r>
              <a:rPr lang="nl-NL" sz="1200">
                <a:solidFill>
                  <a:srgbClr val="000000"/>
                </a:solidFill>
              </a:rPr>
              <a:t> </a:t>
            </a:r>
            <a:r>
              <a:rPr lang="nl-NL" sz="1200">
                <a:solidFill>
                  <a:srgbClr val="FF0000"/>
                </a:solidFill>
              </a:rPr>
              <a:t>Hyperinsulinemic euglycemic clamp (day 2</a:t>
            </a:r>
            <a:r>
              <a:rPr lang="nl-NL" sz="1200">
                <a:solidFill>
                  <a:srgbClr val="000000"/>
                </a:solidFill>
              </a:rPr>
              <a:t>) </a:t>
            </a:r>
          </a:p>
          <a:p>
            <a:pPr algn="ctr" eaLnBrk="1" hangingPunct="1">
              <a:spcBef>
                <a:spcPct val="50000"/>
              </a:spcBef>
              <a:buFontTx/>
              <a:buChar char="•"/>
            </a:pPr>
            <a:r>
              <a:rPr lang="nl-NL" sz="1200">
                <a:solidFill>
                  <a:srgbClr val="000000"/>
                </a:solidFill>
              </a:rPr>
              <a:t> Small intestinal + fecal microbiota composition + SCFA (day 3)</a:t>
            </a:r>
          </a:p>
        </p:txBody>
      </p:sp>
    </p:spTree>
    <p:extLst>
      <p:ext uri="{BB962C8B-B14F-4D97-AF65-F5344CB8AC3E}">
        <p14:creationId xmlns:p14="http://schemas.microsoft.com/office/powerpoint/2010/main" val="325834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3969" name="Object 1"/>
          <p:cNvGraphicFramePr>
            <a:graphicFrameLocks noChangeAspect="1"/>
          </p:cNvGraphicFramePr>
          <p:nvPr/>
        </p:nvGraphicFramePr>
        <p:xfrm>
          <a:off x="624418" y="1773239"/>
          <a:ext cx="5327649" cy="3311525"/>
        </p:xfrm>
        <a:graphic>
          <a:graphicData uri="http://schemas.openxmlformats.org/presentationml/2006/ole">
            <mc:AlternateContent xmlns:mc="http://schemas.openxmlformats.org/markup-compatibility/2006">
              <mc:Choice xmlns:v="urn:schemas-microsoft-com:vml" Requires="v">
                <p:oleObj spid="_x0000_s5124" name="Prism Project" r:id="rId3" imgW="4000500" imgH="3314700" progId="Prism5.Document">
                  <p:embed/>
                </p:oleObj>
              </mc:Choice>
              <mc:Fallback>
                <p:oleObj name="Prism Project" r:id="rId3" imgW="4000500" imgH="3314700" progId="Prism5.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18" y="1773239"/>
                        <a:ext cx="5327649"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0" name="Titel 3"/>
          <p:cNvSpPr txBox="1">
            <a:spLocks/>
          </p:cNvSpPr>
          <p:nvPr/>
        </p:nvSpPr>
        <p:spPr bwMode="auto">
          <a:xfrm>
            <a:off x="912284" y="18891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nl-NL" sz="3200" b="1" u="sng">
                <a:solidFill>
                  <a:srgbClr val="0000FF"/>
                </a:solidFill>
              </a:rPr>
              <a:t>Overall Significant Effect </a:t>
            </a:r>
            <a:r>
              <a:rPr lang="nl-NL" sz="3200" b="1">
                <a:solidFill>
                  <a:srgbClr val="0000FF"/>
                </a:solidFill>
              </a:rPr>
              <a:t>1x lean donor feces after 6 weeks on peripheral insulin sensitivity in metsyn</a:t>
            </a:r>
          </a:p>
        </p:txBody>
      </p:sp>
      <p:sp>
        <p:nvSpPr>
          <p:cNvPr id="83971" name="Text Box 98"/>
          <p:cNvSpPr txBox="1">
            <a:spLocks noChangeArrowheads="1"/>
          </p:cNvSpPr>
          <p:nvPr/>
        </p:nvSpPr>
        <p:spPr bwMode="auto">
          <a:xfrm>
            <a:off x="7152217" y="5661026"/>
            <a:ext cx="508846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charset="0"/>
                <a:cs typeface="ＭＳ Ｐゴシック" charset="0"/>
              </a:defRPr>
            </a:lvl1pPr>
            <a:lvl2pPr marL="742950" indent="-285750" eaLnBrk="0" hangingPunct="0">
              <a:defRPr sz="2400" i="1">
                <a:solidFill>
                  <a:schemeClr val="tx1"/>
                </a:solidFill>
                <a:latin typeface="Arial" charset="0"/>
                <a:ea typeface="ＭＳ Ｐゴシック" charset="0"/>
              </a:defRPr>
            </a:lvl2pPr>
            <a:lvl3pPr marL="1143000" indent="-228600" eaLnBrk="0" hangingPunct="0">
              <a:defRPr sz="2400" i="1">
                <a:solidFill>
                  <a:schemeClr val="tx1"/>
                </a:solidFill>
                <a:latin typeface="Arial" charset="0"/>
                <a:ea typeface="ＭＳ Ｐゴシック" charset="0"/>
              </a:defRPr>
            </a:lvl3pPr>
            <a:lvl4pPr marL="1600200" indent="-228600" eaLnBrk="0" hangingPunct="0">
              <a:defRPr sz="2400" i="1">
                <a:solidFill>
                  <a:schemeClr val="tx1"/>
                </a:solidFill>
                <a:latin typeface="Arial" charset="0"/>
                <a:ea typeface="ＭＳ Ｐゴシック" charset="0"/>
              </a:defRPr>
            </a:lvl4pPr>
            <a:lvl5pPr marL="2057400" indent="-228600" eaLnBrk="0" hangingPunct="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r" eaLnBrk="1" hangingPunct="1">
              <a:spcBef>
                <a:spcPct val="50000"/>
              </a:spcBef>
            </a:pPr>
            <a:r>
              <a:rPr lang="nl-NL" sz="1400">
                <a:latin typeface="Tahoma" charset="0"/>
              </a:rPr>
              <a:t>Kootte, manuscript in preparation</a:t>
            </a:r>
          </a:p>
        </p:txBody>
      </p:sp>
      <p:pic>
        <p:nvPicPr>
          <p:cNvPr id="83972" name="Afbeelding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0551" y="1557338"/>
            <a:ext cx="5492749"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5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2" y="1268760"/>
            <a:ext cx="11521365" cy="5589240"/>
          </a:xfrm>
          <a:solidFill>
            <a:srgbClr val="FFFFFF"/>
          </a:solidFill>
        </p:spPr>
        <p:txBody>
          <a:bodyPr/>
          <a:lstStyle/>
          <a:p>
            <a:endParaRPr lang="en-US" sz="2400" dirty="0" smtClean="0"/>
          </a:p>
          <a:p>
            <a:r>
              <a:rPr lang="en-US" sz="2400" dirty="0" err="1" smtClean="0"/>
              <a:t>Drastische</a:t>
            </a:r>
            <a:r>
              <a:rPr lang="en-US" sz="2400" dirty="0" smtClean="0"/>
              <a:t> </a:t>
            </a:r>
            <a:r>
              <a:rPr lang="en-US" sz="2400" dirty="0" err="1" smtClean="0"/>
              <a:t>verandering</a:t>
            </a:r>
            <a:r>
              <a:rPr lang="en-US" sz="2400" dirty="0" smtClean="0"/>
              <a:t> van </a:t>
            </a:r>
            <a:r>
              <a:rPr lang="en-US" sz="2400" dirty="0" err="1" smtClean="0"/>
              <a:t>microbiota</a:t>
            </a:r>
            <a:r>
              <a:rPr lang="en-US" sz="2400" dirty="0" smtClean="0"/>
              <a:t> </a:t>
            </a:r>
            <a:r>
              <a:rPr lang="en-US" sz="2400" dirty="0" err="1" smtClean="0"/>
              <a:t>dmv</a:t>
            </a:r>
            <a:r>
              <a:rPr lang="en-US" sz="2400" dirty="0" smtClean="0"/>
              <a:t> </a:t>
            </a:r>
            <a:r>
              <a:rPr lang="en-US" sz="2400" dirty="0" err="1" smtClean="0"/>
              <a:t>antibiotica</a:t>
            </a:r>
            <a:r>
              <a:rPr lang="en-US" sz="2400" dirty="0" smtClean="0"/>
              <a:t> </a:t>
            </a:r>
            <a:r>
              <a:rPr lang="en-US" sz="2400" dirty="0" err="1" smtClean="0"/>
              <a:t>heeft</a:t>
            </a:r>
            <a:r>
              <a:rPr lang="en-US" sz="2400" dirty="0" smtClean="0"/>
              <a:t> </a:t>
            </a:r>
            <a:r>
              <a:rPr lang="en-US" sz="2400" dirty="0" err="1" smtClean="0"/>
              <a:t>geen</a:t>
            </a:r>
            <a:r>
              <a:rPr lang="en-US" sz="2400" dirty="0" smtClean="0"/>
              <a:t> </a:t>
            </a:r>
            <a:r>
              <a:rPr lang="en-US" sz="2400" dirty="0" err="1" smtClean="0"/>
              <a:t>korte</a:t>
            </a:r>
            <a:r>
              <a:rPr lang="en-US" sz="2400" dirty="0" smtClean="0"/>
              <a:t> of </a:t>
            </a:r>
            <a:r>
              <a:rPr lang="en-US" sz="2400" dirty="0" err="1" smtClean="0"/>
              <a:t>lange</a:t>
            </a:r>
            <a:r>
              <a:rPr lang="en-US" sz="2400" dirty="0" smtClean="0"/>
              <a:t> </a:t>
            </a:r>
            <a:r>
              <a:rPr lang="en-US" sz="2400" dirty="0" err="1" smtClean="0"/>
              <a:t>termijn</a:t>
            </a:r>
            <a:r>
              <a:rPr lang="en-US" sz="2400" dirty="0" smtClean="0"/>
              <a:t> effect op de </a:t>
            </a:r>
            <a:r>
              <a:rPr lang="en-US" sz="2400" dirty="0" err="1" smtClean="0"/>
              <a:t>stofwisseling</a:t>
            </a:r>
            <a:r>
              <a:rPr lang="en-US" sz="2400" dirty="0" smtClean="0"/>
              <a:t> </a:t>
            </a:r>
            <a:r>
              <a:rPr lang="en-US" sz="2400" dirty="0" err="1" smtClean="0"/>
              <a:t>bij</a:t>
            </a:r>
            <a:r>
              <a:rPr lang="en-US" sz="2400" dirty="0" smtClean="0"/>
              <a:t> </a:t>
            </a:r>
            <a:r>
              <a:rPr lang="en-US" sz="2400" dirty="0" err="1" smtClean="0"/>
              <a:t>mensen</a:t>
            </a:r>
            <a:r>
              <a:rPr lang="en-US" sz="2400" dirty="0" smtClean="0"/>
              <a:t> met </a:t>
            </a:r>
            <a:r>
              <a:rPr lang="en-US" sz="2400" dirty="0" err="1" smtClean="0"/>
              <a:t>een</a:t>
            </a:r>
            <a:r>
              <a:rPr lang="en-US" sz="2400" dirty="0" smtClean="0"/>
              <a:t> </a:t>
            </a:r>
            <a:r>
              <a:rPr lang="en-US" sz="2400" dirty="0" err="1" smtClean="0"/>
              <a:t>verhoogd</a:t>
            </a:r>
            <a:r>
              <a:rPr lang="en-US" sz="2400" dirty="0" smtClean="0"/>
              <a:t> </a:t>
            </a:r>
            <a:r>
              <a:rPr lang="en-US" sz="2400" dirty="0" err="1" smtClean="0"/>
              <a:t>risico</a:t>
            </a:r>
            <a:r>
              <a:rPr lang="en-US" sz="2400" dirty="0" smtClean="0"/>
              <a:t> op diabetes</a:t>
            </a:r>
          </a:p>
          <a:p>
            <a:endParaRPr lang="en-US" sz="2400" dirty="0" smtClean="0"/>
          </a:p>
          <a:p>
            <a:pPr marL="0" indent="0">
              <a:buNone/>
            </a:pPr>
            <a:endParaRPr lang="en-US" sz="2400" dirty="0" smtClean="0"/>
          </a:p>
          <a:p>
            <a:r>
              <a:rPr lang="en-US" sz="2400" dirty="0" smtClean="0"/>
              <a:t>Feces </a:t>
            </a:r>
            <a:r>
              <a:rPr lang="en-US" sz="2400" dirty="0" err="1" smtClean="0"/>
              <a:t>transplantatie</a:t>
            </a:r>
            <a:r>
              <a:rPr lang="en-US" sz="2400" dirty="0" smtClean="0"/>
              <a:t> </a:t>
            </a:r>
            <a:r>
              <a:rPr lang="en-US" sz="2400" dirty="0" err="1" smtClean="0"/>
              <a:t>verbetert</a:t>
            </a:r>
            <a:r>
              <a:rPr lang="en-US" sz="2400" dirty="0" smtClean="0"/>
              <a:t> op </a:t>
            </a:r>
            <a:r>
              <a:rPr lang="en-US" sz="2400" dirty="0" err="1" smtClean="0"/>
              <a:t>korte</a:t>
            </a:r>
            <a:r>
              <a:rPr lang="en-US" sz="2400" dirty="0" smtClean="0"/>
              <a:t> </a:t>
            </a:r>
            <a:r>
              <a:rPr lang="en-US" sz="2400" dirty="0" err="1" smtClean="0"/>
              <a:t>termijn</a:t>
            </a:r>
            <a:r>
              <a:rPr lang="en-US" sz="2400" dirty="0" smtClean="0"/>
              <a:t> </a:t>
            </a:r>
            <a:r>
              <a:rPr lang="en-US" sz="2400" dirty="0" err="1" smtClean="0"/>
              <a:t>insuline</a:t>
            </a:r>
            <a:r>
              <a:rPr lang="en-US" sz="2400" dirty="0" smtClean="0"/>
              <a:t> </a:t>
            </a:r>
            <a:r>
              <a:rPr lang="en-US" sz="2400" dirty="0" err="1" smtClean="0"/>
              <a:t>gevoeligheid</a:t>
            </a:r>
            <a:r>
              <a:rPr lang="en-US" sz="2400" dirty="0" smtClean="0"/>
              <a:t> in ± 65% van de </a:t>
            </a:r>
            <a:r>
              <a:rPr lang="en-US" sz="2400" dirty="0" err="1" smtClean="0"/>
              <a:t>mensen</a:t>
            </a:r>
            <a:r>
              <a:rPr lang="en-US" sz="2400" dirty="0" smtClean="0"/>
              <a:t> met </a:t>
            </a:r>
            <a:r>
              <a:rPr lang="en-US" sz="2400" dirty="0" err="1" smtClean="0"/>
              <a:t>metabool</a:t>
            </a:r>
            <a:r>
              <a:rPr lang="en-US" sz="2400" dirty="0" smtClean="0"/>
              <a:t> </a:t>
            </a:r>
            <a:r>
              <a:rPr lang="en-US" sz="2400" dirty="0" err="1" smtClean="0"/>
              <a:t>syndroom</a:t>
            </a:r>
            <a:r>
              <a:rPr lang="en-US" sz="2400" dirty="0" smtClean="0"/>
              <a:t>, </a:t>
            </a:r>
            <a:r>
              <a:rPr lang="en-US" sz="2400" dirty="0" err="1" smtClean="0"/>
              <a:t>terwijl</a:t>
            </a:r>
            <a:r>
              <a:rPr lang="en-US" sz="2400" dirty="0" smtClean="0"/>
              <a:t> 35 % </a:t>
            </a:r>
            <a:r>
              <a:rPr lang="en-US" sz="2400" dirty="0" err="1" smtClean="0"/>
              <a:t>niet</a:t>
            </a:r>
            <a:r>
              <a:rPr lang="en-US" sz="2400" dirty="0" smtClean="0"/>
              <a:t> </a:t>
            </a:r>
            <a:r>
              <a:rPr lang="en-US" sz="2400" dirty="0" err="1" smtClean="0"/>
              <a:t>reageert</a:t>
            </a:r>
            <a:endParaRPr lang="en-US" sz="2400" dirty="0" smtClean="0"/>
          </a:p>
          <a:p>
            <a:r>
              <a:rPr lang="en-US" sz="2400" dirty="0" smtClean="0"/>
              <a:t>De </a:t>
            </a:r>
            <a:r>
              <a:rPr lang="en-US" sz="2400" dirty="0" err="1" smtClean="0"/>
              <a:t>plaats</a:t>
            </a:r>
            <a:r>
              <a:rPr lang="en-US" sz="2400" dirty="0" smtClean="0"/>
              <a:t> van </a:t>
            </a:r>
            <a:r>
              <a:rPr lang="en-US" sz="2400" dirty="0" err="1" smtClean="0"/>
              <a:t>fermentatie</a:t>
            </a:r>
            <a:r>
              <a:rPr lang="en-US" sz="2400" dirty="0" smtClean="0"/>
              <a:t> is </a:t>
            </a:r>
            <a:r>
              <a:rPr lang="en-US" sz="2400" dirty="0" err="1" smtClean="0"/>
              <a:t>een</a:t>
            </a:r>
            <a:r>
              <a:rPr lang="en-US" sz="2400" dirty="0" smtClean="0"/>
              <a:t> </a:t>
            </a:r>
            <a:r>
              <a:rPr lang="en-US" sz="2400" dirty="0" err="1" smtClean="0"/>
              <a:t>bepalende</a:t>
            </a:r>
            <a:r>
              <a:rPr lang="en-US" sz="2400" dirty="0" smtClean="0"/>
              <a:t> factor </a:t>
            </a:r>
            <a:r>
              <a:rPr lang="en-US" sz="2400" dirty="0" err="1" smtClean="0"/>
              <a:t>voor</a:t>
            </a:r>
            <a:r>
              <a:rPr lang="en-US" sz="2400" dirty="0"/>
              <a:t> </a:t>
            </a:r>
            <a:r>
              <a:rPr lang="en-US" sz="2400" dirty="0" err="1" smtClean="0"/>
              <a:t>effecten</a:t>
            </a:r>
            <a:r>
              <a:rPr lang="en-US" sz="2400" dirty="0" smtClean="0"/>
              <a:t> op de </a:t>
            </a:r>
            <a:r>
              <a:rPr lang="en-US" sz="2400" dirty="0" err="1" smtClean="0"/>
              <a:t>stofwisseling</a:t>
            </a:r>
            <a:r>
              <a:rPr lang="en-US" sz="2400" dirty="0" smtClean="0"/>
              <a:t>: </a:t>
            </a:r>
            <a:r>
              <a:rPr lang="en-US" sz="2400" dirty="0" err="1" smtClean="0"/>
              <a:t>alleen</a:t>
            </a:r>
            <a:r>
              <a:rPr lang="en-US" sz="2400" dirty="0" smtClean="0"/>
              <a:t> </a:t>
            </a:r>
            <a:r>
              <a:rPr lang="en-US" sz="2400" dirty="0" err="1" smtClean="0"/>
              <a:t>distale</a:t>
            </a:r>
            <a:r>
              <a:rPr lang="en-US" sz="2400" dirty="0" smtClean="0"/>
              <a:t> </a:t>
            </a:r>
            <a:r>
              <a:rPr lang="en-US" sz="2400" dirty="0" err="1" smtClean="0"/>
              <a:t>toediening</a:t>
            </a:r>
            <a:r>
              <a:rPr lang="en-US" sz="2400" dirty="0" smtClean="0"/>
              <a:t> van SCFA (</a:t>
            </a:r>
            <a:r>
              <a:rPr lang="en-US" sz="2400" dirty="0" err="1" smtClean="0"/>
              <a:t>acetaat</a:t>
            </a:r>
            <a:r>
              <a:rPr lang="en-US" sz="2400" dirty="0" smtClean="0"/>
              <a:t>) </a:t>
            </a:r>
            <a:r>
              <a:rPr lang="en-US" sz="2400" dirty="0" err="1" smtClean="0"/>
              <a:t>heeft</a:t>
            </a:r>
            <a:r>
              <a:rPr lang="en-US" sz="2400" dirty="0" smtClean="0"/>
              <a:t> </a:t>
            </a:r>
            <a:r>
              <a:rPr lang="en-US" sz="2400" dirty="0" err="1" smtClean="0"/>
              <a:t>effecten</a:t>
            </a:r>
            <a:r>
              <a:rPr lang="en-US" sz="2400" dirty="0" smtClean="0"/>
              <a:t> op </a:t>
            </a:r>
            <a:r>
              <a:rPr lang="en-US" sz="2400" dirty="0" err="1" smtClean="0"/>
              <a:t>energie</a:t>
            </a:r>
            <a:r>
              <a:rPr lang="en-US" sz="2400" dirty="0" smtClean="0"/>
              <a:t> en </a:t>
            </a:r>
            <a:r>
              <a:rPr lang="en-US" sz="2400" dirty="0" err="1" smtClean="0"/>
              <a:t>substraatstofwisseling</a:t>
            </a:r>
            <a:r>
              <a:rPr lang="en-US" sz="2400" dirty="0" smtClean="0"/>
              <a:t>.</a:t>
            </a:r>
          </a:p>
          <a:p>
            <a:r>
              <a:rPr lang="en-US" sz="2400" dirty="0" err="1" smtClean="0"/>
              <a:t>Dit</a:t>
            </a:r>
            <a:r>
              <a:rPr lang="en-US" sz="2400" dirty="0" smtClean="0"/>
              <a:t> </a:t>
            </a:r>
            <a:r>
              <a:rPr lang="en-US" sz="2400" dirty="0" err="1" smtClean="0"/>
              <a:t>kan</a:t>
            </a:r>
            <a:r>
              <a:rPr lang="en-US" sz="2400" dirty="0" smtClean="0"/>
              <a:t> </a:t>
            </a:r>
            <a:r>
              <a:rPr lang="en-US" sz="2400" dirty="0" err="1" smtClean="0"/>
              <a:t>belangrijke</a:t>
            </a:r>
            <a:r>
              <a:rPr lang="en-US" sz="2400" dirty="0" smtClean="0"/>
              <a:t> </a:t>
            </a:r>
            <a:r>
              <a:rPr lang="en-US" sz="2400" dirty="0" err="1" smtClean="0"/>
              <a:t>implicaties</a:t>
            </a:r>
            <a:r>
              <a:rPr lang="en-US" sz="2400" dirty="0" smtClean="0"/>
              <a:t> </a:t>
            </a:r>
            <a:r>
              <a:rPr lang="en-US" sz="2400" dirty="0" err="1" smtClean="0"/>
              <a:t>voor</a:t>
            </a:r>
            <a:r>
              <a:rPr lang="en-US" sz="2400" dirty="0" smtClean="0"/>
              <a:t> </a:t>
            </a:r>
            <a:r>
              <a:rPr lang="en-US" sz="2400" dirty="0" err="1" smtClean="0"/>
              <a:t>voedingsinterventies</a:t>
            </a:r>
            <a:r>
              <a:rPr lang="en-US" sz="2400" dirty="0" smtClean="0"/>
              <a:t> </a:t>
            </a:r>
            <a:r>
              <a:rPr lang="en-US" sz="2400" dirty="0" err="1" smtClean="0"/>
              <a:t>hebben</a:t>
            </a:r>
            <a:endParaRPr lang="en-US" sz="2400" dirty="0" smtClean="0"/>
          </a:p>
          <a:p>
            <a:r>
              <a:rPr lang="en-US" sz="2400" dirty="0" smtClean="0"/>
              <a:t>6 </a:t>
            </a:r>
            <a:r>
              <a:rPr lang="en-US" sz="2400" dirty="0" err="1" smtClean="0"/>
              <a:t>proefschriften</a:t>
            </a:r>
            <a:r>
              <a:rPr lang="en-US" sz="2400" dirty="0" smtClean="0"/>
              <a:t>, </a:t>
            </a:r>
            <a:r>
              <a:rPr lang="en-US" sz="2400" dirty="0" err="1" smtClean="0"/>
              <a:t>meer</a:t>
            </a:r>
            <a:r>
              <a:rPr lang="en-US" sz="2400" dirty="0" smtClean="0"/>
              <a:t> </a:t>
            </a:r>
            <a:r>
              <a:rPr lang="en-US" sz="2400" dirty="0" err="1" smtClean="0"/>
              <a:t>dan</a:t>
            </a:r>
            <a:r>
              <a:rPr lang="en-US" sz="2400" dirty="0" smtClean="0"/>
              <a:t> 30 </a:t>
            </a:r>
            <a:r>
              <a:rPr lang="en-US" sz="2400" dirty="0" err="1" smtClean="0"/>
              <a:t>publicaties</a:t>
            </a:r>
            <a:r>
              <a:rPr lang="en-US" sz="2400" dirty="0" smtClean="0"/>
              <a:t> </a:t>
            </a:r>
            <a:r>
              <a:rPr lang="en-US" sz="2400" dirty="0" err="1" smtClean="0"/>
              <a:t>zover</a:t>
            </a:r>
            <a:r>
              <a:rPr lang="en-US" sz="2400" dirty="0" smtClean="0"/>
              <a:t>, leads </a:t>
            </a:r>
            <a:r>
              <a:rPr lang="en-US" sz="2400" dirty="0" err="1" smtClean="0"/>
              <a:t>voor</a:t>
            </a:r>
            <a:r>
              <a:rPr lang="en-US" sz="2400" dirty="0" smtClean="0"/>
              <a:t> </a:t>
            </a:r>
            <a:r>
              <a:rPr lang="en-US" sz="2400" dirty="0" err="1" smtClean="0"/>
              <a:t>vervolg</a:t>
            </a:r>
            <a:r>
              <a:rPr lang="en-US" sz="2400" dirty="0" smtClean="0"/>
              <a:t> en </a:t>
            </a:r>
            <a:r>
              <a:rPr lang="en-US" sz="2400" dirty="0" err="1" smtClean="0"/>
              <a:t>valorisatie</a:t>
            </a:r>
            <a:endParaRPr lang="en-US" sz="2400" dirty="0" smtClean="0"/>
          </a:p>
        </p:txBody>
      </p:sp>
      <p:sp>
        <p:nvSpPr>
          <p:cNvPr id="4" name="Title 1"/>
          <p:cNvSpPr txBox="1">
            <a:spLocks noGrp="1"/>
          </p:cNvSpPr>
          <p:nvPr>
            <p:ph type="title"/>
          </p:nvPr>
        </p:nvSpPr>
        <p:spPr bwMode="auto">
          <a:xfrm>
            <a:off x="1814764" y="404664"/>
            <a:ext cx="5247228" cy="762000"/>
          </a:xfrm>
          <a:prstGeom prst="rect">
            <a:avLst/>
          </a:prstGeom>
          <a:solidFill>
            <a:srgbClr val="FFFFFF"/>
          </a:solidFill>
          <a:ln>
            <a:noFill/>
          </a:ln>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rgbClr val="001C3D"/>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000" b="1">
                <a:solidFill>
                  <a:srgbClr val="001C3D"/>
                </a:solidFill>
                <a:latin typeface="Verdana" pitchFamily="-106" charset="0"/>
                <a:ea typeface="ＭＳ Ｐゴシック" pitchFamily="-106" charset="-128"/>
                <a:cs typeface="ＭＳ Ｐゴシック" pitchFamily="-106" charset="-128"/>
              </a:defRPr>
            </a:lvl5pPr>
            <a:lvl6pPr marL="457200" algn="l" rtl="0" fontAlgn="base">
              <a:spcBef>
                <a:spcPct val="0"/>
              </a:spcBef>
              <a:spcAft>
                <a:spcPct val="0"/>
              </a:spcAft>
              <a:defRPr sz="3000" b="1">
                <a:solidFill>
                  <a:srgbClr val="001C3D"/>
                </a:solidFill>
                <a:latin typeface="Verdana" pitchFamily="-106" charset="0"/>
              </a:defRPr>
            </a:lvl6pPr>
            <a:lvl7pPr marL="914400" algn="l" rtl="0" fontAlgn="base">
              <a:spcBef>
                <a:spcPct val="0"/>
              </a:spcBef>
              <a:spcAft>
                <a:spcPct val="0"/>
              </a:spcAft>
              <a:defRPr sz="3000" b="1">
                <a:solidFill>
                  <a:srgbClr val="001C3D"/>
                </a:solidFill>
                <a:latin typeface="Verdana" pitchFamily="-106" charset="0"/>
              </a:defRPr>
            </a:lvl7pPr>
            <a:lvl8pPr marL="1371600" algn="l" rtl="0" fontAlgn="base">
              <a:spcBef>
                <a:spcPct val="0"/>
              </a:spcBef>
              <a:spcAft>
                <a:spcPct val="0"/>
              </a:spcAft>
              <a:defRPr sz="3000" b="1">
                <a:solidFill>
                  <a:srgbClr val="001C3D"/>
                </a:solidFill>
                <a:latin typeface="Verdana" pitchFamily="-106" charset="0"/>
              </a:defRPr>
            </a:lvl8pPr>
            <a:lvl9pPr marL="1828800" algn="l" rtl="0" fontAlgn="base">
              <a:spcBef>
                <a:spcPct val="0"/>
              </a:spcBef>
              <a:spcAft>
                <a:spcPct val="0"/>
              </a:spcAft>
              <a:defRPr sz="3000" b="1">
                <a:solidFill>
                  <a:srgbClr val="001C3D"/>
                </a:solidFill>
                <a:latin typeface="Verdana" pitchFamily="-106" charset="0"/>
              </a:defRPr>
            </a:lvl9pPr>
          </a:lstStyle>
          <a:p>
            <a:r>
              <a:rPr lang="en-US" dirty="0" smtClean="0">
                <a:solidFill>
                  <a:srgbClr val="3366FF"/>
                </a:solidFill>
              </a:rPr>
              <a:t>Highlights</a:t>
            </a:r>
            <a:endParaRPr lang="en-US" dirty="0">
              <a:solidFill>
                <a:srgbClr val="3366FF"/>
              </a:solidFill>
            </a:endParaRPr>
          </a:p>
        </p:txBody>
      </p:sp>
      <p:pic>
        <p:nvPicPr>
          <p:cNvPr id="5" name="Picture 4"/>
          <p:cNvPicPr>
            <a:picLocks noChangeAspect="1"/>
          </p:cNvPicPr>
          <p:nvPr/>
        </p:nvPicPr>
        <p:blipFill>
          <a:blip r:embed="rId3"/>
          <a:stretch>
            <a:fillRect/>
          </a:stretch>
        </p:blipFill>
        <p:spPr>
          <a:xfrm>
            <a:off x="8304246" y="121940"/>
            <a:ext cx="1920213" cy="1334013"/>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4579453" y="2607291"/>
            <a:ext cx="969475" cy="969475"/>
          </a:xfrm>
          <a:prstGeom prst="rect">
            <a:avLst/>
          </a:prstGeom>
        </p:spPr>
      </p:pic>
      <p:sp>
        <p:nvSpPr>
          <p:cNvPr id="7" name="TextBox 6"/>
          <p:cNvSpPr txBox="1"/>
          <p:nvPr/>
        </p:nvSpPr>
        <p:spPr>
          <a:xfrm rot="10800000" flipV="1">
            <a:off x="5644463" y="2741943"/>
            <a:ext cx="469141" cy="646331"/>
          </a:xfrm>
          <a:prstGeom prst="rect">
            <a:avLst/>
          </a:prstGeom>
          <a:noFill/>
        </p:spPr>
        <p:txBody>
          <a:bodyPr wrap="square" rtlCol="0">
            <a:spAutoFit/>
          </a:bodyPr>
          <a:lstStyle/>
          <a:p>
            <a:r>
              <a:rPr lang="en-US" sz="3600" i="1" kern="1200" dirty="0" smtClean="0"/>
              <a:t>≠</a:t>
            </a:r>
            <a:endParaRPr lang="en-US" sz="3600" i="1" kern="1200" dirty="0"/>
          </a:p>
        </p:txBody>
      </p:sp>
      <p:pic>
        <p:nvPicPr>
          <p:cNvPr id="8" name="Picture 7" descr="Plaatje dikke-02.jpg"/>
          <p:cNvPicPr>
            <a:picLocks noChangeAspect="1"/>
          </p:cNvPicPr>
          <p:nvPr/>
        </p:nvPicPr>
        <p:blipFill>
          <a:blip r:embed="rId5">
            <a:clrChange>
              <a:clrFrom>
                <a:srgbClr val="FFFFFF"/>
              </a:clrFrom>
              <a:clrTo>
                <a:srgbClr val="FFFFFF">
                  <a:alpha val="0"/>
                </a:srgbClr>
              </a:clrTo>
            </a:clrChange>
          </a:blip>
          <a:srcRect b="45500"/>
          <a:stretch>
            <a:fillRect/>
          </a:stretch>
        </p:blipFill>
        <p:spPr>
          <a:xfrm>
            <a:off x="6113604" y="2607291"/>
            <a:ext cx="734408" cy="595121"/>
          </a:xfrm>
          <a:prstGeom prst="rect">
            <a:avLst/>
          </a:prstGeom>
        </p:spPr>
      </p:pic>
    </p:spTree>
    <p:extLst>
      <p:ext uri="{BB962C8B-B14F-4D97-AF65-F5344CB8AC3E}">
        <p14:creationId xmlns:p14="http://schemas.microsoft.com/office/powerpoint/2010/main" val="2625392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32" name="Rectangle 27"/>
          <p:cNvSpPr>
            <a:spLocks noChangeArrowheads="1"/>
          </p:cNvSpPr>
          <p:nvPr/>
        </p:nvSpPr>
        <p:spPr bwMode="auto">
          <a:xfrm>
            <a:off x="1805518" y="1931988"/>
            <a:ext cx="4142316" cy="811212"/>
          </a:xfrm>
          <a:prstGeom prst="rect">
            <a:avLst/>
          </a:prstGeom>
          <a:gradFill rotWithShape="1">
            <a:gsLst>
              <a:gs pos="0">
                <a:srgbClr val="B2B2B2"/>
              </a:gs>
              <a:gs pos="100000">
                <a:srgbClr val="525252"/>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lIns="180000" tIns="180000" rIns="180000" bIns="180000" anchor="ctr">
            <a:prstTxWarp prst="textNoShape">
              <a:avLst/>
            </a:prstTxWarp>
          </a:bodyPr>
          <a:lstStyle/>
          <a:p>
            <a:pPr>
              <a:spcBef>
                <a:spcPct val="20000"/>
              </a:spcBef>
              <a:defRPr/>
            </a:pPr>
            <a:r>
              <a:rPr lang="de-DE" sz="1200">
                <a:solidFill>
                  <a:srgbClr val="FFFF99"/>
                </a:solidFill>
                <a:ea typeface="Arial" pitchFamily="-72" charset="0"/>
                <a:cs typeface="Arial" pitchFamily="-72" charset="0"/>
              </a:rPr>
              <a:t>Ellen Blaak, Project Leader, 0.2 fte</a:t>
            </a:r>
          </a:p>
          <a:p>
            <a:pPr>
              <a:spcBef>
                <a:spcPct val="20000"/>
              </a:spcBef>
              <a:defRPr/>
            </a:pPr>
            <a:r>
              <a:rPr lang="de-DE" sz="1200">
                <a:solidFill>
                  <a:srgbClr val="FFFF99"/>
                </a:solidFill>
                <a:ea typeface="Arial" pitchFamily="-72" charset="0"/>
                <a:cs typeface="Arial" pitchFamily="-72" charset="0"/>
              </a:rPr>
              <a:t>Gabby Hul, Project Assistant, 0.5 fte</a:t>
            </a:r>
          </a:p>
        </p:txBody>
      </p:sp>
      <p:sp>
        <p:nvSpPr>
          <p:cNvPr id="447490" name="Rectangle 8"/>
          <p:cNvSpPr>
            <a:spLocks noChangeArrowheads="1"/>
          </p:cNvSpPr>
          <p:nvPr/>
        </p:nvSpPr>
        <p:spPr bwMode="gray">
          <a:xfrm>
            <a:off x="419101" y="195264"/>
            <a:ext cx="11360151" cy="600075"/>
          </a:xfrm>
          <a:prstGeom prst="rect">
            <a:avLst/>
          </a:prstGeom>
          <a:solidFill>
            <a:srgbClr val="FFFFFF"/>
          </a:solidFill>
          <a:ln w="9525">
            <a:noFill/>
            <a:miter lim="800000"/>
            <a:headEnd/>
            <a:tailEnd/>
          </a:ln>
        </p:spPr>
        <p:txBody>
          <a:bodyPr lIns="0" rIns="0" anchor="ctr">
            <a:prstTxWarp prst="textNoShape">
              <a:avLst/>
            </a:prstTxWarp>
          </a:bodyPr>
          <a:lstStyle/>
          <a:p>
            <a:pPr algn="ctr" eaLnBrk="0" hangingPunct="0"/>
            <a:r>
              <a:rPr lang="de-DE" sz="2800" b="1" i="0" dirty="0">
                <a:solidFill>
                  <a:srgbClr val="0F1CCE"/>
                </a:solidFill>
              </a:rPr>
              <a:t>Project </a:t>
            </a:r>
            <a:r>
              <a:rPr lang="de-DE" sz="2800" b="1" i="0" dirty="0" err="1">
                <a:solidFill>
                  <a:srgbClr val="0F1CCE"/>
                </a:solidFill>
              </a:rPr>
              <a:t>team</a:t>
            </a:r>
            <a:r>
              <a:rPr lang="de-DE" sz="2800" b="1" i="0" dirty="0">
                <a:solidFill>
                  <a:srgbClr val="0F1CCE"/>
                </a:solidFill>
              </a:rPr>
              <a:t> </a:t>
            </a:r>
            <a:r>
              <a:rPr lang="de-DE" sz="2800" b="1" i="0" dirty="0" err="1">
                <a:solidFill>
                  <a:srgbClr val="0F1CCE"/>
                </a:solidFill>
              </a:rPr>
              <a:t>Microbiota</a:t>
            </a:r>
            <a:r>
              <a:rPr lang="de-DE" sz="2800" b="1" i="0" dirty="0">
                <a:solidFill>
                  <a:srgbClr val="0F1CCE"/>
                </a:solidFill>
              </a:rPr>
              <a:t>, </a:t>
            </a:r>
            <a:r>
              <a:rPr lang="de-DE" sz="2800" b="1" i="0" dirty="0" err="1">
                <a:solidFill>
                  <a:srgbClr val="0F1CCE"/>
                </a:solidFill>
              </a:rPr>
              <a:t>energy</a:t>
            </a:r>
            <a:r>
              <a:rPr lang="de-DE" sz="2800" b="1" i="0" dirty="0">
                <a:solidFill>
                  <a:srgbClr val="0F1CCE"/>
                </a:solidFill>
              </a:rPr>
              <a:t> </a:t>
            </a:r>
            <a:r>
              <a:rPr lang="de-DE" sz="2800" b="1" i="0" dirty="0" err="1">
                <a:solidFill>
                  <a:srgbClr val="0F1CCE"/>
                </a:solidFill>
              </a:rPr>
              <a:t>balance</a:t>
            </a:r>
            <a:r>
              <a:rPr lang="de-DE" sz="2800" b="1" i="0" dirty="0">
                <a:solidFill>
                  <a:srgbClr val="0F1CCE"/>
                </a:solidFill>
              </a:rPr>
              <a:t> </a:t>
            </a:r>
            <a:r>
              <a:rPr lang="de-DE" sz="2800" b="1" i="0" dirty="0" err="1">
                <a:solidFill>
                  <a:srgbClr val="0F1CCE"/>
                </a:solidFill>
              </a:rPr>
              <a:t>and</a:t>
            </a:r>
            <a:r>
              <a:rPr lang="de-DE" sz="2800" b="1" i="0" dirty="0">
                <a:solidFill>
                  <a:srgbClr val="0F1CCE"/>
                </a:solidFill>
              </a:rPr>
              <a:t> </a:t>
            </a:r>
            <a:r>
              <a:rPr lang="de-DE" sz="2800" b="1" i="0" dirty="0" err="1">
                <a:solidFill>
                  <a:srgbClr val="0F1CCE"/>
                </a:solidFill>
              </a:rPr>
              <a:t>metabolism</a:t>
            </a:r>
            <a:endParaRPr lang="de-DE" sz="3600" b="1" i="0" dirty="0">
              <a:solidFill>
                <a:srgbClr val="7FA7CE"/>
              </a:solidFill>
            </a:endParaRPr>
          </a:p>
        </p:txBody>
      </p:sp>
      <p:sp>
        <p:nvSpPr>
          <p:cNvPr id="447491" name="Rechteck 98"/>
          <p:cNvSpPr>
            <a:spLocks noChangeArrowheads="1"/>
          </p:cNvSpPr>
          <p:nvPr/>
        </p:nvSpPr>
        <p:spPr bwMode="auto">
          <a:xfrm>
            <a:off x="2753785" y="4033839"/>
            <a:ext cx="1452033" cy="760959"/>
          </a:xfrm>
          <a:prstGeom prst="rect">
            <a:avLst/>
          </a:prstGeom>
          <a:noFill/>
          <a:ln w="9525">
            <a:noFill/>
            <a:miter lim="800000"/>
            <a:headEnd/>
            <a:tailEnd/>
          </a:ln>
        </p:spPr>
        <p:txBody>
          <a:bodyPr lIns="72000" tIns="72000" rIns="72000" bIns="72000">
            <a:prstTxWarp prst="textNoShape">
              <a:avLst/>
            </a:prstTxWarp>
            <a:spAutoFit/>
          </a:bodyPr>
          <a:lstStyle/>
          <a:p>
            <a:pPr defTabSz="801688" eaLnBrk="0" hangingPunct="0"/>
            <a:endParaRPr lang="de-DE" sz="1000" b="1">
              <a:solidFill>
                <a:srgbClr val="19A734"/>
              </a:solidFill>
            </a:endParaRPr>
          </a:p>
          <a:p>
            <a:pPr defTabSz="801688" eaLnBrk="0" hangingPunct="0"/>
            <a:endParaRPr lang="de-DE" sz="1000" b="1">
              <a:solidFill>
                <a:srgbClr val="0070C0"/>
              </a:solidFill>
            </a:endParaRPr>
          </a:p>
          <a:p>
            <a:pPr defTabSz="801688" eaLnBrk="0" hangingPunct="0"/>
            <a:endParaRPr lang="de-DE" sz="1000" b="1"/>
          </a:p>
          <a:p>
            <a:pPr defTabSz="801688" eaLnBrk="0" hangingPunct="0"/>
            <a:endParaRPr lang="de-DE" sz="1000"/>
          </a:p>
        </p:txBody>
      </p:sp>
      <p:sp>
        <p:nvSpPr>
          <p:cNvPr id="447492" name="Oval 51"/>
          <p:cNvSpPr>
            <a:spLocks noChangeArrowheads="1"/>
          </p:cNvSpPr>
          <p:nvPr/>
        </p:nvSpPr>
        <p:spPr bwMode="auto">
          <a:xfrm>
            <a:off x="2825751" y="1428751"/>
            <a:ext cx="3132667" cy="428625"/>
          </a:xfrm>
          <a:prstGeom prst="ellipse">
            <a:avLst/>
          </a:prstGeom>
          <a:solidFill>
            <a:schemeClr val="accent1"/>
          </a:solidFill>
          <a:ln w="25400">
            <a:solidFill>
              <a:schemeClr val="tx1"/>
            </a:solidFill>
            <a:round/>
            <a:headEnd/>
            <a:tailEnd/>
          </a:ln>
        </p:spPr>
        <p:txBody>
          <a:bodyPr anchor="ctr">
            <a:prstTxWarp prst="textNoShape">
              <a:avLst/>
            </a:prstTxWarp>
          </a:bodyPr>
          <a:lstStyle/>
          <a:p>
            <a:pPr algn="ctr" eaLnBrk="0" hangingPunct="0"/>
            <a:r>
              <a:rPr lang="nl-NL" sz="1400" b="1">
                <a:solidFill>
                  <a:srgbClr val="FFFFFF"/>
                </a:solidFill>
              </a:rPr>
              <a:t>MUMC</a:t>
            </a:r>
          </a:p>
        </p:txBody>
      </p:sp>
      <p:sp>
        <p:nvSpPr>
          <p:cNvPr id="447493" name="Oval 55"/>
          <p:cNvSpPr>
            <a:spLocks noChangeArrowheads="1"/>
          </p:cNvSpPr>
          <p:nvPr/>
        </p:nvSpPr>
        <p:spPr bwMode="auto">
          <a:xfrm>
            <a:off x="8636000" y="1643064"/>
            <a:ext cx="2421467" cy="428625"/>
          </a:xfrm>
          <a:prstGeom prst="ellipse">
            <a:avLst/>
          </a:prstGeom>
          <a:solidFill>
            <a:schemeClr val="accent1"/>
          </a:solidFill>
          <a:ln w="25400">
            <a:solidFill>
              <a:schemeClr val="tx1"/>
            </a:solidFill>
            <a:round/>
            <a:headEnd/>
            <a:tailEnd/>
          </a:ln>
        </p:spPr>
        <p:txBody>
          <a:bodyPr anchor="ctr">
            <a:prstTxWarp prst="textNoShape">
              <a:avLst/>
            </a:prstTxWarp>
          </a:bodyPr>
          <a:lstStyle/>
          <a:p>
            <a:pPr algn="ctr" eaLnBrk="0" hangingPunct="0"/>
            <a:r>
              <a:rPr lang="nl-NL" sz="1400" b="1">
                <a:solidFill>
                  <a:srgbClr val="FFFFFF"/>
                </a:solidFill>
              </a:rPr>
              <a:t>AMC/UMCG</a:t>
            </a:r>
          </a:p>
        </p:txBody>
      </p:sp>
      <p:sp>
        <p:nvSpPr>
          <p:cNvPr id="447495" name="Oval 51"/>
          <p:cNvSpPr>
            <a:spLocks noChangeArrowheads="1"/>
          </p:cNvSpPr>
          <p:nvPr/>
        </p:nvSpPr>
        <p:spPr bwMode="auto">
          <a:xfrm>
            <a:off x="5931562" y="4748214"/>
            <a:ext cx="1428749" cy="428625"/>
          </a:xfrm>
          <a:prstGeom prst="ellipse">
            <a:avLst/>
          </a:prstGeom>
          <a:solidFill>
            <a:schemeClr val="accent1"/>
          </a:solidFill>
          <a:ln w="25400">
            <a:solidFill>
              <a:schemeClr val="tx1"/>
            </a:solidFill>
            <a:round/>
            <a:headEnd/>
            <a:tailEnd/>
          </a:ln>
        </p:spPr>
        <p:txBody>
          <a:bodyPr anchor="ctr">
            <a:prstTxWarp prst="textNoShape">
              <a:avLst/>
            </a:prstTxWarp>
          </a:bodyPr>
          <a:lstStyle/>
          <a:p>
            <a:pPr algn="ctr" eaLnBrk="0" hangingPunct="0"/>
            <a:r>
              <a:rPr lang="nl-NL" sz="1400" b="1">
                <a:solidFill>
                  <a:srgbClr val="FFFFFF"/>
                </a:solidFill>
              </a:rPr>
              <a:t>WUR</a:t>
            </a:r>
          </a:p>
        </p:txBody>
      </p:sp>
      <p:sp>
        <p:nvSpPr>
          <p:cNvPr id="5" name="Rectangle 27"/>
          <p:cNvSpPr>
            <a:spLocks noChangeArrowheads="1"/>
          </p:cNvSpPr>
          <p:nvPr/>
        </p:nvSpPr>
        <p:spPr bwMode="auto">
          <a:xfrm>
            <a:off x="156634" y="2743201"/>
            <a:ext cx="4315884" cy="2170113"/>
          </a:xfrm>
          <a:prstGeom prst="rect">
            <a:avLst/>
          </a:prstGeom>
          <a:gradFill rotWithShape="1">
            <a:gsLst>
              <a:gs pos="0">
                <a:srgbClr val="B2B2B2"/>
              </a:gs>
              <a:gs pos="100000">
                <a:srgbClr val="525252"/>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lIns="180000" tIns="180000" rIns="180000" bIns="180000" anchor="ctr">
            <a:prstTxWarp prst="textNoShape">
              <a:avLst/>
            </a:prstTxWarp>
          </a:bodyPr>
          <a:lstStyle/>
          <a:p>
            <a:pPr>
              <a:spcBef>
                <a:spcPct val="20000"/>
              </a:spcBef>
              <a:defRPr/>
            </a:pPr>
            <a:endParaRPr lang="de-DE" sz="1200">
              <a:solidFill>
                <a:srgbClr val="FFFFFF"/>
              </a:solidFill>
              <a:ea typeface="Arial" pitchFamily="-72" charset="0"/>
              <a:cs typeface="Arial" pitchFamily="-72" charset="0"/>
            </a:endParaRPr>
          </a:p>
          <a:p>
            <a:pPr>
              <a:spcBef>
                <a:spcPct val="20000"/>
              </a:spcBef>
              <a:defRPr/>
            </a:pPr>
            <a:r>
              <a:rPr lang="de-DE" sz="1200">
                <a:solidFill>
                  <a:srgbClr val="FFFF99"/>
                </a:solidFill>
                <a:ea typeface="Arial" pitchFamily="-72" charset="0"/>
                <a:cs typeface="Arial" pitchFamily="-72" charset="0"/>
              </a:rPr>
              <a:t>Kees Dejong, General Surgery</a:t>
            </a:r>
          </a:p>
          <a:p>
            <a:pPr>
              <a:spcBef>
                <a:spcPct val="20000"/>
              </a:spcBef>
              <a:defRPr/>
            </a:pPr>
            <a:r>
              <a:rPr lang="de-DE" sz="1200">
                <a:solidFill>
                  <a:srgbClr val="FFFF99"/>
                </a:solidFill>
                <a:ea typeface="Arial" pitchFamily="-72" charset="0"/>
                <a:cs typeface="Arial" pitchFamily="-72" charset="0"/>
              </a:rPr>
              <a:t>Ellen Blaak, Human Biology</a:t>
            </a:r>
          </a:p>
          <a:p>
            <a:pPr>
              <a:spcBef>
                <a:spcPct val="20000"/>
              </a:spcBef>
              <a:defRPr/>
            </a:pPr>
            <a:r>
              <a:rPr lang="de-DE" sz="1200">
                <a:solidFill>
                  <a:srgbClr val="FFFF99"/>
                </a:solidFill>
                <a:ea typeface="Arial" pitchFamily="-72" charset="0"/>
                <a:cs typeface="Arial" pitchFamily="-72" charset="0"/>
              </a:rPr>
              <a:t>Ad Masclee, Gastroenterology</a:t>
            </a:r>
          </a:p>
          <a:p>
            <a:pPr>
              <a:spcBef>
                <a:spcPct val="20000"/>
              </a:spcBef>
              <a:defRPr/>
            </a:pPr>
            <a:r>
              <a:rPr lang="de-DE" sz="1200">
                <a:solidFill>
                  <a:srgbClr val="FFFF99"/>
                </a:solidFill>
                <a:ea typeface="Arial" pitchFamily="-72" charset="0"/>
                <a:cs typeface="Arial" pitchFamily="-72" charset="0"/>
              </a:rPr>
              <a:t>Freddy Troost, Gastroenterology</a:t>
            </a:r>
          </a:p>
          <a:p>
            <a:pPr>
              <a:spcBef>
                <a:spcPct val="20000"/>
              </a:spcBef>
              <a:defRPr/>
            </a:pPr>
            <a:r>
              <a:rPr lang="de-DE" sz="1200">
                <a:solidFill>
                  <a:srgbClr val="FFFF99"/>
                </a:solidFill>
                <a:ea typeface="Arial" pitchFamily="-72" charset="0"/>
                <a:cs typeface="Arial" pitchFamily="-72" charset="0"/>
              </a:rPr>
              <a:t>Gijs Goossens, post-doc (0.25 fte)</a:t>
            </a:r>
          </a:p>
          <a:p>
            <a:pPr>
              <a:spcBef>
                <a:spcPct val="20000"/>
              </a:spcBef>
              <a:defRPr/>
            </a:pPr>
            <a:r>
              <a:rPr lang="de-DE" sz="1200">
                <a:solidFill>
                  <a:srgbClr val="FFFF99"/>
                </a:solidFill>
                <a:ea typeface="Arial" pitchFamily="-72" charset="0"/>
                <a:cs typeface="Arial" pitchFamily="-72" charset="0"/>
              </a:rPr>
              <a:t>Kaatje Lennaerts, post-doc (0.25 fte)</a:t>
            </a:r>
          </a:p>
          <a:p>
            <a:pPr>
              <a:spcBef>
                <a:spcPct val="20000"/>
              </a:spcBef>
              <a:defRPr/>
            </a:pPr>
            <a:r>
              <a:rPr lang="de-DE" sz="1200">
                <a:solidFill>
                  <a:srgbClr val="FFFF99"/>
                </a:solidFill>
                <a:ea typeface="Arial" pitchFamily="-72" charset="0"/>
                <a:cs typeface="Arial" pitchFamily="-72" charset="0"/>
              </a:rPr>
              <a:t>Dorien Reinders, PhD-student, 1 fte</a:t>
            </a:r>
          </a:p>
          <a:p>
            <a:pPr>
              <a:spcBef>
                <a:spcPct val="20000"/>
              </a:spcBef>
              <a:defRPr/>
            </a:pPr>
            <a:r>
              <a:rPr lang="de-DE" sz="1200">
                <a:solidFill>
                  <a:srgbClr val="FFFF99"/>
                </a:solidFill>
                <a:ea typeface="Arial" pitchFamily="-72" charset="0"/>
                <a:cs typeface="Arial" pitchFamily="-72" charset="0"/>
              </a:rPr>
              <a:t>Emanuel Canfora, PhD-student, 0.5 fte</a:t>
            </a:r>
          </a:p>
          <a:p>
            <a:pPr>
              <a:spcBef>
                <a:spcPct val="20000"/>
              </a:spcBef>
              <a:defRPr/>
            </a:pPr>
            <a:r>
              <a:rPr lang="de-DE" sz="1200">
                <a:solidFill>
                  <a:srgbClr val="FFFF99"/>
                </a:solidFill>
                <a:ea typeface="Arial" pitchFamily="-72" charset="0"/>
                <a:cs typeface="Arial" pitchFamily="-72" charset="0"/>
              </a:rPr>
              <a:t>Evelien Neis,  PhD student, 1 fte</a:t>
            </a:r>
          </a:p>
          <a:p>
            <a:pPr>
              <a:spcBef>
                <a:spcPct val="20000"/>
              </a:spcBef>
              <a:defRPr/>
            </a:pPr>
            <a:r>
              <a:rPr lang="de-DE" sz="1200">
                <a:solidFill>
                  <a:srgbClr val="FFFF99"/>
                </a:solidFill>
                <a:ea typeface="Arial" pitchFamily="-72" charset="0"/>
                <a:cs typeface="Arial" pitchFamily="-72" charset="0"/>
              </a:rPr>
              <a:t>Kirsten Vanderbeek, PhD student, 0.5 fte</a:t>
            </a:r>
          </a:p>
          <a:p>
            <a:pPr>
              <a:spcBef>
                <a:spcPct val="20000"/>
              </a:spcBef>
              <a:defRPr/>
            </a:pPr>
            <a:endParaRPr lang="de-DE" sz="1200">
              <a:solidFill>
                <a:srgbClr val="FFFF99"/>
              </a:solidFill>
              <a:ea typeface="Arial" pitchFamily="-72" charset="0"/>
              <a:cs typeface="Arial" pitchFamily="-72" charset="0"/>
            </a:endParaRPr>
          </a:p>
        </p:txBody>
      </p:sp>
      <p:sp>
        <p:nvSpPr>
          <p:cNvPr id="6" name="Rectangle 27"/>
          <p:cNvSpPr>
            <a:spLocks noChangeArrowheads="1"/>
          </p:cNvSpPr>
          <p:nvPr/>
        </p:nvSpPr>
        <p:spPr bwMode="auto">
          <a:xfrm>
            <a:off x="8178800" y="2286000"/>
            <a:ext cx="3600451" cy="1447800"/>
          </a:xfrm>
          <a:prstGeom prst="rect">
            <a:avLst/>
          </a:prstGeom>
          <a:gradFill rotWithShape="1">
            <a:gsLst>
              <a:gs pos="0">
                <a:srgbClr val="B2B2B2"/>
              </a:gs>
              <a:gs pos="100000">
                <a:srgbClr val="525252"/>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lIns="180000" tIns="180000" rIns="180000" bIns="180000" anchor="ctr">
            <a:prstTxWarp prst="textNoShape">
              <a:avLst/>
            </a:prstTxWarp>
          </a:bodyPr>
          <a:lstStyle/>
          <a:p>
            <a:pPr>
              <a:spcBef>
                <a:spcPct val="20000"/>
              </a:spcBef>
              <a:defRPr/>
            </a:pPr>
            <a:endParaRPr lang="de-DE" sz="1200">
              <a:solidFill>
                <a:srgbClr val="FFFF99"/>
              </a:solidFill>
              <a:ea typeface="Arial" pitchFamily="-72" charset="0"/>
              <a:cs typeface="Arial" pitchFamily="-72" charset="0"/>
            </a:endParaRPr>
          </a:p>
          <a:p>
            <a:pPr>
              <a:spcBef>
                <a:spcPct val="20000"/>
              </a:spcBef>
              <a:defRPr/>
            </a:pPr>
            <a:r>
              <a:rPr lang="de-DE" sz="1200">
                <a:solidFill>
                  <a:srgbClr val="FFFF99"/>
                </a:solidFill>
                <a:ea typeface="Arial" pitchFamily="-72" charset="0"/>
                <a:cs typeface="Arial" pitchFamily="-72" charset="0"/>
              </a:rPr>
              <a:t>Bert Groen, Pediatrics, Medicine,0.1 fte</a:t>
            </a:r>
          </a:p>
          <a:p>
            <a:pPr>
              <a:spcBef>
                <a:spcPct val="20000"/>
              </a:spcBef>
              <a:defRPr/>
            </a:pPr>
            <a:r>
              <a:rPr lang="de-DE" sz="1200">
                <a:solidFill>
                  <a:srgbClr val="FFFF99"/>
                </a:solidFill>
                <a:ea typeface="Arial" pitchFamily="-72" charset="0"/>
                <a:cs typeface="Arial" pitchFamily="-72" charset="0"/>
              </a:rPr>
              <a:t>Max Nieuwdorp,, Endocrinology, </a:t>
            </a:r>
          </a:p>
          <a:p>
            <a:pPr>
              <a:spcBef>
                <a:spcPct val="20000"/>
              </a:spcBef>
              <a:defRPr/>
            </a:pPr>
            <a:r>
              <a:rPr lang="de-DE" sz="1200">
                <a:solidFill>
                  <a:srgbClr val="FFFF99"/>
                </a:solidFill>
                <a:ea typeface="Arial" pitchFamily="-72" charset="0"/>
                <a:cs typeface="Arial" pitchFamily="-72" charset="0"/>
              </a:rPr>
              <a:t>Ruud Kootte, PhD student, 1 fte</a:t>
            </a:r>
          </a:p>
          <a:p>
            <a:pPr>
              <a:spcBef>
                <a:spcPct val="20000"/>
              </a:spcBef>
              <a:defRPr/>
            </a:pPr>
            <a:r>
              <a:rPr lang="de-DE" sz="1200">
                <a:solidFill>
                  <a:srgbClr val="FFFF99"/>
                </a:solidFill>
                <a:ea typeface="Arial" pitchFamily="-72" charset="0"/>
                <a:cs typeface="Arial" pitchFamily="-72" charset="0"/>
              </a:rPr>
              <a:t>Karin v Eunen 1 fte</a:t>
            </a:r>
          </a:p>
          <a:p>
            <a:pPr>
              <a:spcBef>
                <a:spcPct val="20000"/>
              </a:spcBef>
              <a:defRPr/>
            </a:pPr>
            <a:r>
              <a:rPr lang="de-DE" sz="1200">
                <a:solidFill>
                  <a:srgbClr val="FFFF99"/>
                </a:solidFill>
                <a:ea typeface="Arial" pitchFamily="-72" charset="0"/>
                <a:cs typeface="Arial" pitchFamily="-72" charset="0"/>
              </a:rPr>
              <a:t>Aycha Bleeker 1 fte</a:t>
            </a:r>
          </a:p>
        </p:txBody>
      </p:sp>
      <p:sp>
        <p:nvSpPr>
          <p:cNvPr id="7" name="Rectangle 27"/>
          <p:cNvSpPr>
            <a:spLocks noChangeArrowheads="1"/>
          </p:cNvSpPr>
          <p:nvPr/>
        </p:nvSpPr>
        <p:spPr bwMode="auto">
          <a:xfrm>
            <a:off x="4646084" y="2743200"/>
            <a:ext cx="2827867" cy="1612900"/>
          </a:xfrm>
          <a:prstGeom prst="rect">
            <a:avLst/>
          </a:prstGeom>
          <a:gradFill rotWithShape="1">
            <a:gsLst>
              <a:gs pos="0">
                <a:srgbClr val="B2B2B2"/>
              </a:gs>
              <a:gs pos="100000">
                <a:srgbClr val="525252"/>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lIns="180000" tIns="180000" rIns="180000" bIns="180000" anchor="ctr">
            <a:prstTxWarp prst="textNoShape">
              <a:avLst/>
            </a:prstTxWarp>
          </a:bodyPr>
          <a:lstStyle/>
          <a:p>
            <a:pPr>
              <a:spcBef>
                <a:spcPct val="20000"/>
              </a:spcBef>
              <a:defRPr/>
            </a:pPr>
            <a:endParaRPr lang="de-DE" sz="1200">
              <a:solidFill>
                <a:srgbClr val="FFFFFF"/>
              </a:solidFill>
              <a:ea typeface="Arial" pitchFamily="-72" charset="0"/>
              <a:cs typeface="Arial" pitchFamily="-72" charset="0"/>
            </a:endParaRPr>
          </a:p>
          <a:p>
            <a:pPr>
              <a:spcBef>
                <a:spcPct val="20000"/>
              </a:spcBef>
              <a:defRPr/>
            </a:pPr>
            <a:r>
              <a:rPr lang="de-DE" sz="1200">
                <a:solidFill>
                  <a:srgbClr val="FFFF99"/>
                </a:solidFill>
                <a:ea typeface="Arial" pitchFamily="-72" charset="0"/>
                <a:cs typeface="Arial" pitchFamily="-72" charset="0"/>
              </a:rPr>
              <a:t>Ilja Arts, Epidemiology</a:t>
            </a:r>
          </a:p>
          <a:p>
            <a:pPr>
              <a:spcBef>
                <a:spcPct val="20000"/>
              </a:spcBef>
              <a:defRPr/>
            </a:pPr>
            <a:r>
              <a:rPr lang="de-DE" sz="1200">
                <a:solidFill>
                  <a:srgbClr val="FFFF99"/>
                </a:solidFill>
                <a:ea typeface="Arial" pitchFamily="-72" charset="0"/>
                <a:cs typeface="Arial" pitchFamily="-72" charset="0"/>
              </a:rPr>
              <a:t>John Penders, Epidemiology</a:t>
            </a:r>
          </a:p>
          <a:p>
            <a:pPr>
              <a:lnSpc>
                <a:spcPct val="170000"/>
              </a:lnSpc>
              <a:defRPr/>
            </a:pPr>
            <a:r>
              <a:rPr lang="nl-NL" sz="1200" i="0">
                <a:solidFill>
                  <a:srgbClr val="FFFF99"/>
                </a:solidFill>
              </a:rPr>
              <a:t>Catherine Akwi Mbakwa, </a:t>
            </a:r>
            <a:endParaRPr lang="de-DE" sz="1200">
              <a:solidFill>
                <a:srgbClr val="FFFF99"/>
              </a:solidFill>
              <a:ea typeface="Arial" pitchFamily="-72" charset="0"/>
              <a:cs typeface="Arial" pitchFamily="-72" charset="0"/>
            </a:endParaRPr>
          </a:p>
          <a:p>
            <a:pPr>
              <a:spcBef>
                <a:spcPct val="20000"/>
              </a:spcBef>
              <a:defRPr/>
            </a:pPr>
            <a:r>
              <a:rPr lang="de-DE" sz="1200">
                <a:solidFill>
                  <a:srgbClr val="FFFF99"/>
                </a:solidFill>
                <a:ea typeface="Arial" pitchFamily="-72" charset="0"/>
                <a:cs typeface="Arial" pitchFamily="-72" charset="0"/>
              </a:rPr>
              <a:t>Nicole Wyckmans, 0.5 fte</a:t>
            </a:r>
          </a:p>
          <a:p>
            <a:pPr>
              <a:spcBef>
                <a:spcPct val="20000"/>
              </a:spcBef>
              <a:defRPr/>
            </a:pPr>
            <a:r>
              <a:rPr lang="de-DE" sz="1200">
                <a:solidFill>
                  <a:srgbClr val="FFFF99"/>
                </a:solidFill>
                <a:ea typeface="Arial" pitchFamily="-72" charset="0"/>
                <a:cs typeface="Arial" pitchFamily="-72" charset="0"/>
              </a:rPr>
              <a:t>dietitian </a:t>
            </a:r>
          </a:p>
          <a:p>
            <a:pPr>
              <a:spcBef>
                <a:spcPct val="20000"/>
              </a:spcBef>
              <a:defRPr/>
            </a:pPr>
            <a:endParaRPr lang="de-DE" sz="1200">
              <a:solidFill>
                <a:srgbClr val="FFFF99"/>
              </a:solidFill>
              <a:ea typeface="Arial" pitchFamily="-72" charset="0"/>
              <a:cs typeface="Arial" pitchFamily="-72" charset="0"/>
            </a:endParaRPr>
          </a:p>
        </p:txBody>
      </p:sp>
      <p:sp>
        <p:nvSpPr>
          <p:cNvPr id="9" name="Rectangle 27"/>
          <p:cNvSpPr>
            <a:spLocks noChangeArrowheads="1"/>
          </p:cNvSpPr>
          <p:nvPr/>
        </p:nvSpPr>
        <p:spPr bwMode="auto">
          <a:xfrm>
            <a:off x="4576234" y="5176838"/>
            <a:ext cx="3602567" cy="1138238"/>
          </a:xfrm>
          <a:prstGeom prst="rect">
            <a:avLst/>
          </a:prstGeom>
          <a:gradFill rotWithShape="1">
            <a:gsLst>
              <a:gs pos="0">
                <a:srgbClr val="B2B2B2"/>
              </a:gs>
              <a:gs pos="100000">
                <a:srgbClr val="525252"/>
              </a:gs>
            </a:gsLst>
            <a:lin ang="5400000" scaled="1"/>
          </a:gradFill>
          <a:ln w="12700">
            <a:solidFill>
              <a:srgbClr val="FFFFFF"/>
            </a:solidFill>
            <a:miter lim="800000"/>
            <a:headEnd/>
            <a:tailEnd/>
          </a:ln>
          <a:effectLst>
            <a:outerShdw dist="53882" dir="2700000" algn="ctr" rotWithShape="0">
              <a:srgbClr val="808080">
                <a:alpha val="50000"/>
              </a:srgbClr>
            </a:outerShdw>
          </a:effectLst>
        </p:spPr>
        <p:txBody>
          <a:bodyPr lIns="180000" tIns="180000" rIns="180000" bIns="180000" anchor="ctr">
            <a:prstTxWarp prst="textNoShape">
              <a:avLst/>
            </a:prstTxWarp>
          </a:bodyPr>
          <a:lstStyle/>
          <a:p>
            <a:pPr>
              <a:spcBef>
                <a:spcPct val="20000"/>
              </a:spcBef>
              <a:defRPr/>
            </a:pPr>
            <a:r>
              <a:rPr lang="de-DE" sz="1200" dirty="0">
                <a:solidFill>
                  <a:srgbClr val="FFFF99"/>
                </a:solidFill>
                <a:ea typeface="Arial" pitchFamily="-72" charset="0"/>
                <a:cs typeface="Arial" pitchFamily="-72" charset="0"/>
              </a:rPr>
              <a:t>Hauke Smidt</a:t>
            </a:r>
          </a:p>
          <a:p>
            <a:pPr>
              <a:spcBef>
                <a:spcPct val="20000"/>
              </a:spcBef>
              <a:defRPr/>
            </a:pPr>
            <a:r>
              <a:rPr lang="de-DE" sz="1200" dirty="0">
                <a:solidFill>
                  <a:srgbClr val="FFFF99"/>
                </a:solidFill>
                <a:ea typeface="Arial" pitchFamily="-72" charset="0"/>
                <a:cs typeface="Arial" pitchFamily="-72" charset="0"/>
              </a:rPr>
              <a:t>Erwin </a:t>
            </a:r>
            <a:r>
              <a:rPr lang="de-DE" sz="1200" dirty="0" err="1">
                <a:solidFill>
                  <a:srgbClr val="FFFF99"/>
                </a:solidFill>
                <a:ea typeface="Arial" pitchFamily="-72" charset="0"/>
                <a:cs typeface="Arial" pitchFamily="-72" charset="0"/>
              </a:rPr>
              <a:t>Zoetendal</a:t>
            </a:r>
            <a:r>
              <a:rPr lang="de-DE" sz="1200" dirty="0">
                <a:solidFill>
                  <a:srgbClr val="FFFF99"/>
                </a:solidFill>
                <a:ea typeface="Arial" pitchFamily="-72" charset="0"/>
                <a:cs typeface="Arial" pitchFamily="-72" charset="0"/>
              </a:rPr>
              <a:t>, Laboratory </a:t>
            </a:r>
            <a:r>
              <a:rPr lang="de-DE" sz="1200" dirty="0" err="1">
                <a:solidFill>
                  <a:srgbClr val="FFFF99"/>
                </a:solidFill>
                <a:ea typeface="Arial" pitchFamily="-72" charset="0"/>
                <a:cs typeface="Arial" pitchFamily="-72" charset="0"/>
              </a:rPr>
              <a:t>of</a:t>
            </a:r>
            <a:r>
              <a:rPr lang="de-DE" sz="1200" dirty="0">
                <a:solidFill>
                  <a:srgbClr val="FFFF99"/>
                </a:solidFill>
                <a:ea typeface="Arial" pitchFamily="-72" charset="0"/>
                <a:cs typeface="Arial" pitchFamily="-72" charset="0"/>
              </a:rPr>
              <a:t> </a:t>
            </a:r>
            <a:r>
              <a:rPr lang="de-DE" sz="1200" dirty="0" err="1">
                <a:solidFill>
                  <a:srgbClr val="FFFF99"/>
                </a:solidFill>
                <a:ea typeface="Arial" pitchFamily="-72" charset="0"/>
                <a:cs typeface="Arial" pitchFamily="-72" charset="0"/>
              </a:rPr>
              <a:t>Microbiology</a:t>
            </a:r>
            <a:r>
              <a:rPr lang="de-DE" sz="1200" dirty="0">
                <a:solidFill>
                  <a:srgbClr val="FFFF99"/>
                </a:solidFill>
                <a:ea typeface="Arial" pitchFamily="-72" charset="0"/>
                <a:cs typeface="Arial" pitchFamily="-72" charset="0"/>
              </a:rPr>
              <a:t>,</a:t>
            </a:r>
          </a:p>
          <a:p>
            <a:pPr>
              <a:spcBef>
                <a:spcPct val="20000"/>
              </a:spcBef>
              <a:defRPr/>
            </a:pPr>
            <a:r>
              <a:rPr lang="de-DE" sz="1200" dirty="0">
                <a:solidFill>
                  <a:srgbClr val="FFFF99"/>
                </a:solidFill>
                <a:ea typeface="Arial" pitchFamily="-72" charset="0"/>
                <a:cs typeface="Arial" pitchFamily="-72" charset="0"/>
              </a:rPr>
              <a:t>Javier </a:t>
            </a:r>
            <a:r>
              <a:rPr lang="de-DE" sz="1200" dirty="0" err="1">
                <a:solidFill>
                  <a:srgbClr val="FFFF99"/>
                </a:solidFill>
                <a:ea typeface="Arial" pitchFamily="-72" charset="0"/>
                <a:cs typeface="Arial" pitchFamily="-72" charset="0"/>
              </a:rPr>
              <a:t>Ramito</a:t>
            </a:r>
            <a:r>
              <a:rPr lang="de-DE" sz="1200" dirty="0">
                <a:solidFill>
                  <a:srgbClr val="FFFF99"/>
                </a:solidFill>
                <a:ea typeface="Arial" pitchFamily="-72" charset="0"/>
                <a:cs typeface="Arial" pitchFamily="-72" charset="0"/>
              </a:rPr>
              <a:t> Garcia, </a:t>
            </a:r>
          </a:p>
          <a:p>
            <a:pPr>
              <a:spcBef>
                <a:spcPct val="20000"/>
              </a:spcBef>
              <a:defRPr/>
            </a:pPr>
            <a:r>
              <a:rPr lang="de-DE" sz="1200" dirty="0">
                <a:solidFill>
                  <a:srgbClr val="FFFF99"/>
                </a:solidFill>
                <a:ea typeface="Arial" pitchFamily="-72" charset="0"/>
                <a:cs typeface="Arial" pitchFamily="-72" charset="0"/>
              </a:rPr>
              <a:t>Gerben Hermes, 0.5 </a:t>
            </a:r>
            <a:r>
              <a:rPr lang="de-DE" sz="1200" dirty="0" err="1">
                <a:solidFill>
                  <a:srgbClr val="FFFF99"/>
                </a:solidFill>
                <a:ea typeface="Arial" pitchFamily="-72" charset="0"/>
                <a:cs typeface="Arial" pitchFamily="-72" charset="0"/>
              </a:rPr>
              <a:t>fte</a:t>
            </a:r>
            <a:endParaRPr lang="de-DE" sz="1200" dirty="0">
              <a:solidFill>
                <a:srgbClr val="FFFF99"/>
              </a:solidFill>
              <a:ea typeface="Arial" pitchFamily="-72" charset="0"/>
              <a:cs typeface="Arial" pitchFamily="-72" charset="0"/>
            </a:endParaRPr>
          </a:p>
        </p:txBody>
      </p:sp>
      <p:pic>
        <p:nvPicPr>
          <p:cNvPr id="2" name="Picture 1"/>
          <p:cNvPicPr>
            <a:picLocks noChangeAspect="1"/>
          </p:cNvPicPr>
          <p:nvPr/>
        </p:nvPicPr>
        <p:blipFill>
          <a:blip r:embed="rId3"/>
          <a:stretch>
            <a:fillRect/>
          </a:stretch>
        </p:blipFill>
        <p:spPr>
          <a:xfrm>
            <a:off x="9175751" y="4267200"/>
            <a:ext cx="2603500" cy="1689100"/>
          </a:xfrm>
          <a:prstGeom prst="rect">
            <a:avLst/>
          </a:prstGeom>
        </p:spPr>
      </p:pic>
    </p:spTree>
    <p:extLst>
      <p:ext uri="{BB962C8B-B14F-4D97-AF65-F5344CB8AC3E}">
        <p14:creationId xmlns:p14="http://schemas.microsoft.com/office/powerpoint/2010/main" val="60489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263276" y="404814"/>
            <a:ext cx="12192000" cy="1195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nl-NL" sz="2800" i="0" dirty="0" smtClean="0">
                <a:solidFill>
                  <a:srgbClr val="0000FF"/>
                </a:solidFill>
              </a:rPr>
              <a:t>De prevalentie van obesitas en type 2 diabetes mellitus neemt toe</a:t>
            </a:r>
            <a:endParaRPr lang="nl-NL" sz="2800" i="0" dirty="0">
              <a:solidFill>
                <a:srgbClr val="0000FF"/>
              </a:solidFill>
            </a:endParaRPr>
          </a:p>
        </p:txBody>
      </p:sp>
      <p:pic>
        <p:nvPicPr>
          <p:cNvPr id="9218" name="Picture 3" descr="evolutie%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447799"/>
            <a:ext cx="11115924" cy="503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44696" y="1447800"/>
            <a:ext cx="10984028" cy="3416320"/>
          </a:xfrm>
          <a:prstGeom prst="rect">
            <a:avLst/>
          </a:prstGeom>
          <a:solidFill>
            <a:srgbClr val="FFFFFF"/>
          </a:solidFill>
        </p:spPr>
        <p:txBody>
          <a:bodyPr wrap="square" rtlCol="0">
            <a:spAutoFit/>
          </a:bodyPr>
          <a:lstStyle/>
          <a:p>
            <a:r>
              <a:rPr lang="en-US" sz="2400" b="1" dirty="0"/>
              <a:t>Key </a:t>
            </a:r>
            <a:r>
              <a:rPr lang="en-US" sz="2400" b="1" dirty="0" smtClean="0"/>
              <a:t>facts WHO, 2015</a:t>
            </a:r>
            <a:endParaRPr lang="en-US" sz="2400" b="1" dirty="0"/>
          </a:p>
          <a:p>
            <a:pPr marL="342900" indent="-342900">
              <a:buFont typeface="Arial"/>
              <a:buChar char="•"/>
            </a:pPr>
            <a:r>
              <a:rPr lang="en-US" sz="2400" dirty="0"/>
              <a:t>Worldwide obesity has more than doubled since 1980. </a:t>
            </a:r>
          </a:p>
          <a:p>
            <a:pPr marL="342900" indent="-342900">
              <a:buFont typeface="Arial"/>
              <a:buChar char="•"/>
            </a:pPr>
            <a:r>
              <a:rPr lang="en-US" sz="2400" dirty="0" smtClean="0"/>
              <a:t>39</a:t>
            </a:r>
            <a:r>
              <a:rPr lang="en-US" sz="2400" dirty="0"/>
              <a:t>% of adults aged 18 years and over were overweight in 2014, and 13% were obese.</a:t>
            </a:r>
          </a:p>
          <a:p>
            <a:pPr marL="342900" indent="-342900">
              <a:buFont typeface="Arial"/>
              <a:buChar char="•"/>
            </a:pPr>
            <a:r>
              <a:rPr lang="en-US" sz="2400" dirty="0"/>
              <a:t>Most of the world's population live in countries where overweight and obesity kills more people than underweight.</a:t>
            </a:r>
          </a:p>
          <a:p>
            <a:pPr marL="342900" indent="-342900">
              <a:buFont typeface="Arial"/>
              <a:buChar char="•"/>
            </a:pPr>
            <a:r>
              <a:rPr lang="en-US" sz="2400" dirty="0"/>
              <a:t>42 million children under the age of 5 were overweight or obese in 2013.</a:t>
            </a:r>
          </a:p>
          <a:p>
            <a:pPr marL="342900" indent="-342900">
              <a:buFont typeface="Arial"/>
              <a:buChar char="•"/>
            </a:pPr>
            <a:r>
              <a:rPr lang="en-US" sz="2400" dirty="0" smtClean="0"/>
              <a:t>Obesity and related complications  are </a:t>
            </a:r>
            <a:r>
              <a:rPr lang="en-US" sz="2400" dirty="0"/>
              <a:t>preventable.</a:t>
            </a:r>
          </a:p>
          <a:p>
            <a:endParaRPr lang="en-US" sz="2400" dirty="0"/>
          </a:p>
        </p:txBody>
      </p:sp>
    </p:spTree>
    <p:custDataLst>
      <p:tags r:id="rId1"/>
    </p:custDataLst>
    <p:extLst>
      <p:ext uri="{BB962C8B-B14F-4D97-AF65-F5344CB8AC3E}">
        <p14:creationId xmlns:p14="http://schemas.microsoft.com/office/powerpoint/2010/main" val="248421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958852" y="501650"/>
            <a:ext cx="2572144" cy="641350"/>
          </a:xfrm>
          <a:solidFill>
            <a:srgbClr val="FFFFFF"/>
          </a:solidFill>
        </p:spPr>
        <p:txBody>
          <a:bodyPr/>
          <a:lstStyle/>
          <a:p>
            <a:r>
              <a:rPr lang="en-US" b="0" dirty="0" err="1" smtClean="0">
                <a:solidFill>
                  <a:srgbClr val="3366FF"/>
                </a:solidFill>
                <a:ea typeface="ＭＳ Ｐゴシック" pitchFamily="-72" charset="-128"/>
                <a:cs typeface="ＭＳ Ｐゴシック" pitchFamily="-72" charset="-128"/>
              </a:rPr>
              <a:t>Achtergrond</a:t>
            </a:r>
            <a:endParaRPr lang="en-US" b="0" dirty="0">
              <a:solidFill>
                <a:srgbClr val="3366FF"/>
              </a:solidFill>
              <a:ea typeface="ＭＳ Ｐゴシック" pitchFamily="-72" charset="-128"/>
              <a:cs typeface="ＭＳ Ｐゴシック" pitchFamily="-72" charset="-128"/>
            </a:endParaRPr>
          </a:p>
        </p:txBody>
      </p:sp>
      <p:sp>
        <p:nvSpPr>
          <p:cNvPr id="21506" name="Rectangle 3"/>
          <p:cNvSpPr>
            <a:spLocks noGrp="1" noChangeArrowheads="1"/>
          </p:cNvSpPr>
          <p:nvPr>
            <p:ph type="body" idx="4294967295"/>
          </p:nvPr>
        </p:nvSpPr>
        <p:spPr>
          <a:xfrm>
            <a:off x="356197" y="1301123"/>
            <a:ext cx="11835803" cy="5003125"/>
          </a:xfrm>
          <a:solidFill>
            <a:srgbClr val="FFFFFF"/>
          </a:solidFill>
        </p:spPr>
        <p:txBody>
          <a:bodyPr/>
          <a:lstStyle/>
          <a:p>
            <a:r>
              <a:rPr lang="en-US" b="0" dirty="0" smtClean="0">
                <a:solidFill>
                  <a:schemeClr val="tx2"/>
                </a:solidFill>
                <a:ea typeface="ＭＳ Ｐゴシック" pitchFamily="-72" charset="-128"/>
                <a:cs typeface="ＭＳ Ｐゴシック" pitchFamily="-72" charset="-128"/>
              </a:rPr>
              <a:t>De </a:t>
            </a:r>
            <a:r>
              <a:rPr lang="en-US" b="0" dirty="0" err="1" smtClean="0">
                <a:solidFill>
                  <a:schemeClr val="tx2"/>
                </a:solidFill>
                <a:ea typeface="ＭＳ Ｐゴシック" pitchFamily="-72" charset="-128"/>
                <a:cs typeface="ＭＳ Ｐゴシック" pitchFamily="-72" charset="-128"/>
              </a:rPr>
              <a:t>diabesity</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pandemie</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kan</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niet</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verklaard</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worden</a:t>
            </a:r>
            <a:r>
              <a:rPr lang="en-US" b="0" dirty="0" smtClean="0">
                <a:solidFill>
                  <a:schemeClr val="tx2"/>
                </a:solidFill>
                <a:ea typeface="ＭＳ Ｐゴシック" pitchFamily="-72" charset="-128"/>
                <a:cs typeface="ＭＳ Ｐゴシック" pitchFamily="-72" charset="-128"/>
              </a:rPr>
              <a:t> door </a:t>
            </a:r>
            <a:r>
              <a:rPr lang="en-US" b="0" dirty="0" err="1" smtClean="0">
                <a:solidFill>
                  <a:schemeClr val="tx2"/>
                </a:solidFill>
                <a:ea typeface="ＭＳ Ｐゴシック" pitchFamily="-72" charset="-128"/>
                <a:cs typeface="ＭＳ Ｐゴシック" pitchFamily="-72" charset="-128"/>
              </a:rPr>
              <a:t>geidentificeerde</a:t>
            </a:r>
            <a:r>
              <a:rPr lang="en-US" b="0" dirty="0" smtClean="0">
                <a:solidFill>
                  <a:schemeClr val="tx2"/>
                </a:solidFill>
                <a:ea typeface="ＭＳ Ｐゴシック" pitchFamily="-72" charset="-128"/>
                <a:cs typeface="ＭＳ Ｐゴシック" pitchFamily="-72" charset="-128"/>
              </a:rPr>
              <a:t> gen-</a:t>
            </a:r>
            <a:r>
              <a:rPr lang="en-US" b="0" dirty="0" err="1" smtClean="0">
                <a:solidFill>
                  <a:schemeClr val="tx2"/>
                </a:solidFill>
                <a:ea typeface="ＭＳ Ｐゴシック" pitchFamily="-72" charset="-128"/>
                <a:cs typeface="ＭＳ Ｐゴシック" pitchFamily="-72" charset="-128"/>
              </a:rPr>
              <a:t>omgevingsinteracties</a:t>
            </a:r>
            <a:endParaRPr lang="en-US" b="0" dirty="0">
              <a:solidFill>
                <a:schemeClr val="tx2"/>
              </a:solidFill>
              <a:ea typeface="ＭＳ Ｐゴシック" pitchFamily="-72" charset="-128"/>
              <a:cs typeface="ＭＳ Ｐゴシック" pitchFamily="-72" charset="-128"/>
            </a:endParaRPr>
          </a:p>
          <a:p>
            <a:r>
              <a:rPr lang="en-US" b="0" dirty="0">
                <a:solidFill>
                  <a:schemeClr val="tx2"/>
                </a:solidFill>
                <a:ea typeface="ＭＳ Ｐゴシック" pitchFamily="-72" charset="-128"/>
                <a:cs typeface="ＭＳ Ｐゴシック" pitchFamily="-72" charset="-128"/>
              </a:rPr>
              <a:t>Gut </a:t>
            </a:r>
            <a:r>
              <a:rPr lang="en-US" b="0" dirty="0" err="1">
                <a:solidFill>
                  <a:schemeClr val="tx2"/>
                </a:solidFill>
                <a:ea typeface="ＭＳ Ｐゴシック" pitchFamily="-72" charset="-128"/>
                <a:cs typeface="ＭＳ Ｐゴシック" pitchFamily="-72" charset="-128"/>
              </a:rPr>
              <a:t>microbiota</a:t>
            </a:r>
            <a:r>
              <a:rPr lang="en-US" b="0" dirty="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produceren</a:t>
            </a:r>
            <a:r>
              <a:rPr lang="en-US" b="0" dirty="0" smtClean="0">
                <a:solidFill>
                  <a:schemeClr val="tx2"/>
                </a:solidFill>
                <a:ea typeface="ＭＳ Ｐゴシック" pitchFamily="-72" charset="-128"/>
                <a:cs typeface="ＭＳ Ｐゴシック" pitchFamily="-72" charset="-128"/>
              </a:rPr>
              <a:t> </a:t>
            </a:r>
            <a:r>
              <a:rPr lang="en-US" dirty="0" err="1" smtClean="0">
                <a:solidFill>
                  <a:schemeClr val="tx2"/>
                </a:solidFill>
                <a:ea typeface="ＭＳ Ｐゴシック" pitchFamily="-72" charset="-128"/>
                <a:cs typeface="ＭＳ Ｐゴシック" pitchFamily="-72" charset="-128"/>
              </a:rPr>
              <a:t>metabolieten</a:t>
            </a:r>
            <a:r>
              <a:rPr lang="en-US" dirty="0" smtClean="0">
                <a:solidFill>
                  <a:schemeClr val="tx2"/>
                </a:solidFill>
                <a:ea typeface="ＭＳ Ｐゴシック" pitchFamily="-72" charset="-128"/>
                <a:cs typeface="ＭＳ Ｐゴシック" pitchFamily="-72" charset="-128"/>
              </a:rPr>
              <a:t> die </a:t>
            </a:r>
            <a:r>
              <a:rPr lang="en-US" dirty="0" err="1" smtClean="0">
                <a:solidFill>
                  <a:schemeClr val="tx2"/>
                </a:solidFill>
                <a:ea typeface="ＭＳ Ｐゴシック" pitchFamily="-72" charset="-128"/>
                <a:cs typeface="ＭＳ Ｐゴシック" pitchFamily="-72" charset="-128"/>
              </a:rPr>
              <a:t>onze</a:t>
            </a:r>
            <a:r>
              <a:rPr lang="en-US" dirty="0" smtClean="0">
                <a:solidFill>
                  <a:schemeClr val="tx2"/>
                </a:solidFill>
                <a:ea typeface="ＭＳ Ｐゴシック" pitchFamily="-72" charset="-128"/>
                <a:cs typeface="ＭＳ Ｐゴシック" pitchFamily="-72" charset="-128"/>
              </a:rPr>
              <a:t> </a:t>
            </a:r>
            <a:r>
              <a:rPr lang="en-US" dirty="0" err="1" smtClean="0">
                <a:solidFill>
                  <a:schemeClr val="tx2"/>
                </a:solidFill>
                <a:ea typeface="ＭＳ Ｐゴシック" pitchFamily="-72" charset="-128"/>
                <a:cs typeface="ＭＳ Ｐゴシック" pitchFamily="-72" charset="-128"/>
              </a:rPr>
              <a:t>stofwisseling</a:t>
            </a:r>
            <a:r>
              <a:rPr lang="en-US" dirty="0" smtClean="0">
                <a:solidFill>
                  <a:schemeClr val="tx2"/>
                </a:solidFill>
                <a:ea typeface="ＭＳ Ｐゴシック" pitchFamily="-72" charset="-128"/>
                <a:cs typeface="ＭＳ Ｐゴシック" pitchFamily="-72" charset="-128"/>
              </a:rPr>
              <a:t> </a:t>
            </a:r>
            <a:r>
              <a:rPr lang="en-US" dirty="0" err="1" smtClean="0">
                <a:solidFill>
                  <a:schemeClr val="tx2"/>
                </a:solidFill>
                <a:ea typeface="ＭＳ Ｐゴシック" pitchFamily="-72" charset="-128"/>
                <a:cs typeface="ＭＳ Ｐゴシック" pitchFamily="-72" charset="-128"/>
              </a:rPr>
              <a:t>kunnen</a:t>
            </a:r>
            <a:r>
              <a:rPr lang="en-US" dirty="0" smtClean="0">
                <a:solidFill>
                  <a:schemeClr val="tx2"/>
                </a:solidFill>
                <a:ea typeface="ＭＳ Ｐゴシック" pitchFamily="-72" charset="-128"/>
                <a:cs typeface="ＭＳ Ｐゴシック" pitchFamily="-72" charset="-128"/>
              </a:rPr>
              <a:t> </a:t>
            </a:r>
            <a:r>
              <a:rPr lang="en-US" dirty="0" err="1" smtClean="0">
                <a:solidFill>
                  <a:schemeClr val="tx2"/>
                </a:solidFill>
                <a:ea typeface="ＭＳ Ｐゴシック" pitchFamily="-72" charset="-128"/>
                <a:cs typeface="ＭＳ Ｐゴシック" pitchFamily="-72" charset="-128"/>
              </a:rPr>
              <a:t>beinvloeden</a:t>
            </a:r>
            <a:r>
              <a:rPr lang="en-US" dirty="0" smtClean="0">
                <a:solidFill>
                  <a:schemeClr val="tx2"/>
                </a:solidFill>
                <a:ea typeface="ＭＳ Ｐゴシック" pitchFamily="-72" charset="-128"/>
                <a:cs typeface="ＭＳ Ｐゴシック" pitchFamily="-72" charset="-128"/>
              </a:rPr>
              <a:t> </a:t>
            </a:r>
            <a:r>
              <a:rPr lang="en-US" b="0" dirty="0" smtClean="0">
                <a:solidFill>
                  <a:schemeClr val="tx2"/>
                </a:solidFill>
                <a:ea typeface="ＭＳ Ｐゴシック" pitchFamily="-72" charset="-128"/>
                <a:cs typeface="ＭＳ Ｐゴシック" pitchFamily="-72" charset="-128"/>
              </a:rPr>
              <a:t>en </a:t>
            </a:r>
            <a:r>
              <a:rPr lang="en-US" b="0" dirty="0" err="1" smtClean="0">
                <a:solidFill>
                  <a:schemeClr val="tx2"/>
                </a:solidFill>
                <a:ea typeface="ＭＳ Ｐゴシック" pitchFamily="-72" charset="-128"/>
                <a:cs typeface="ＭＳ Ｐゴシック" pitchFamily="-72" charset="-128"/>
              </a:rPr>
              <a:t>daarmee</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een</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rol</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kunnen</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spelen</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bij</a:t>
            </a:r>
            <a:r>
              <a:rPr lang="en-US" b="0" dirty="0" smtClean="0">
                <a:solidFill>
                  <a:schemeClr val="tx2"/>
                </a:solidFill>
                <a:ea typeface="ＭＳ Ｐゴシック" pitchFamily="-72" charset="-128"/>
                <a:cs typeface="ＭＳ Ｐゴシック" pitchFamily="-72" charset="-128"/>
              </a:rPr>
              <a:t> de </a:t>
            </a:r>
            <a:r>
              <a:rPr lang="en-US" b="0" dirty="0" err="1" smtClean="0">
                <a:solidFill>
                  <a:schemeClr val="tx2"/>
                </a:solidFill>
                <a:ea typeface="ＭＳ Ｐゴシック" pitchFamily="-72" charset="-128"/>
                <a:cs typeface="ＭＳ Ｐゴシック" pitchFamily="-72" charset="-128"/>
              </a:rPr>
              <a:t>regulering</a:t>
            </a:r>
            <a:r>
              <a:rPr lang="en-US" b="0" dirty="0" smtClean="0">
                <a:solidFill>
                  <a:schemeClr val="tx2"/>
                </a:solidFill>
                <a:ea typeface="ＭＳ Ｐゴシック" pitchFamily="-72" charset="-128"/>
                <a:cs typeface="ＭＳ Ｐゴシック" pitchFamily="-72" charset="-128"/>
              </a:rPr>
              <a:t> van </a:t>
            </a:r>
            <a:r>
              <a:rPr lang="en-US" b="0" dirty="0" err="1" smtClean="0">
                <a:solidFill>
                  <a:schemeClr val="tx2"/>
                </a:solidFill>
                <a:ea typeface="ＭＳ Ｐゴシック" pitchFamily="-72" charset="-128"/>
                <a:cs typeface="ＭＳ Ｐゴシック" pitchFamily="-72" charset="-128"/>
              </a:rPr>
              <a:t>ons</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lichaamsgewicht</a:t>
            </a:r>
            <a:r>
              <a:rPr lang="en-US" b="0" dirty="0" smtClean="0">
                <a:solidFill>
                  <a:schemeClr val="tx2"/>
                </a:solidFill>
                <a:ea typeface="ＭＳ Ｐゴシック" pitchFamily="-72" charset="-128"/>
                <a:cs typeface="ＭＳ Ｐゴシック" pitchFamily="-72" charset="-128"/>
              </a:rPr>
              <a:t> en </a:t>
            </a:r>
            <a:r>
              <a:rPr lang="en-US" b="0" dirty="0" err="1" smtClean="0">
                <a:solidFill>
                  <a:schemeClr val="tx2"/>
                </a:solidFill>
                <a:ea typeface="ＭＳ Ｐゴシック" pitchFamily="-72" charset="-128"/>
                <a:cs typeface="ＭＳ Ｐゴシック" pitchFamily="-72" charset="-128"/>
              </a:rPr>
              <a:t>insuline</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gevoeligheid</a:t>
            </a:r>
            <a:endParaRPr lang="en-US" b="0" dirty="0">
              <a:solidFill>
                <a:schemeClr val="tx2"/>
              </a:solidFill>
              <a:ea typeface="ＭＳ Ｐゴシック" pitchFamily="-72" charset="-128"/>
              <a:cs typeface="ＭＳ Ｐゴシック" pitchFamily="-72" charset="-128"/>
            </a:endParaRPr>
          </a:p>
          <a:p>
            <a:r>
              <a:rPr lang="en-US" b="0" dirty="0" err="1" smtClean="0">
                <a:solidFill>
                  <a:schemeClr val="tx2"/>
                </a:solidFill>
                <a:ea typeface="ＭＳ Ｐゴシック" pitchFamily="-72" charset="-128"/>
                <a:cs typeface="ＭＳ Ｐゴシック" pitchFamily="-72" charset="-128"/>
              </a:rPr>
              <a:t>Obesitas</a:t>
            </a:r>
            <a:r>
              <a:rPr lang="en-US" b="0" dirty="0" smtClean="0">
                <a:solidFill>
                  <a:schemeClr val="tx2"/>
                </a:solidFill>
                <a:ea typeface="ＭＳ Ｐゴシック" pitchFamily="-72" charset="-128"/>
                <a:cs typeface="ＭＳ Ｐゴシック" pitchFamily="-72" charset="-128"/>
              </a:rPr>
              <a:t> en Type </a:t>
            </a:r>
            <a:r>
              <a:rPr lang="en-US" b="0" dirty="0">
                <a:solidFill>
                  <a:schemeClr val="tx2"/>
                </a:solidFill>
                <a:ea typeface="ＭＳ Ｐゴシック" pitchFamily="-72" charset="-128"/>
                <a:cs typeface="ＭＳ Ｐゴシック" pitchFamily="-72" charset="-128"/>
              </a:rPr>
              <a:t>2 diabetes mellitus </a:t>
            </a:r>
            <a:r>
              <a:rPr lang="en-US" b="0" dirty="0" err="1" smtClean="0">
                <a:solidFill>
                  <a:schemeClr val="tx2"/>
                </a:solidFill>
                <a:ea typeface="ＭＳ Ｐゴシック" pitchFamily="-72" charset="-128"/>
                <a:cs typeface="ＭＳ Ｐゴシック" pitchFamily="-72" charset="-128"/>
              </a:rPr>
              <a:t>zijn</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geassocieerd</a:t>
            </a:r>
            <a:r>
              <a:rPr lang="en-US" b="0" dirty="0" smtClean="0">
                <a:solidFill>
                  <a:schemeClr val="tx2"/>
                </a:solidFill>
                <a:ea typeface="ＭＳ Ｐゴシック" pitchFamily="-72" charset="-128"/>
                <a:cs typeface="ＭＳ Ｐゴシック" pitchFamily="-72" charset="-128"/>
              </a:rPr>
              <a:t> met </a:t>
            </a:r>
            <a:r>
              <a:rPr lang="en-US" b="0" dirty="0" err="1" smtClean="0">
                <a:solidFill>
                  <a:schemeClr val="tx2"/>
                </a:solidFill>
                <a:ea typeface="ＭＳ Ｐゴシック" pitchFamily="-72" charset="-128"/>
                <a:cs typeface="ＭＳ Ｐゴシック" pitchFamily="-72" charset="-128"/>
              </a:rPr>
              <a:t>een</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veranderde</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samenstelling</a:t>
            </a:r>
            <a:r>
              <a:rPr lang="en-US" b="0" dirty="0" smtClean="0">
                <a:solidFill>
                  <a:schemeClr val="tx2"/>
                </a:solidFill>
                <a:ea typeface="ＭＳ Ｐゴシック" pitchFamily="-72" charset="-128"/>
                <a:cs typeface="ＭＳ Ｐゴシック" pitchFamily="-72" charset="-128"/>
              </a:rPr>
              <a:t> en </a:t>
            </a:r>
            <a:r>
              <a:rPr lang="en-US" b="0" dirty="0" err="1" smtClean="0">
                <a:solidFill>
                  <a:schemeClr val="tx2"/>
                </a:solidFill>
                <a:ea typeface="ＭＳ Ｐゴシック" pitchFamily="-72" charset="-128"/>
                <a:cs typeface="ＭＳ Ｐゴシック" pitchFamily="-72" charset="-128"/>
              </a:rPr>
              <a:t>functie</a:t>
            </a:r>
            <a:r>
              <a:rPr lang="en-US" b="0" dirty="0" smtClean="0">
                <a:solidFill>
                  <a:schemeClr val="tx2"/>
                </a:solidFill>
                <a:ea typeface="ＭＳ Ｐゴシック" pitchFamily="-72" charset="-128"/>
                <a:cs typeface="ＭＳ Ｐゴシック" pitchFamily="-72" charset="-128"/>
              </a:rPr>
              <a:t> van </a:t>
            </a:r>
            <a:r>
              <a:rPr lang="en-US" b="0" dirty="0" err="1" smtClean="0">
                <a:solidFill>
                  <a:schemeClr val="tx2"/>
                </a:solidFill>
                <a:ea typeface="ＭＳ Ｐゴシック" pitchFamily="-72" charset="-128"/>
                <a:cs typeface="ＭＳ Ｐゴシック" pitchFamily="-72" charset="-128"/>
              </a:rPr>
              <a:t>onze</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darmbacterie</a:t>
            </a:r>
            <a:r>
              <a:rPr lang="en-US" dirty="0" err="1" smtClean="0">
                <a:solidFill>
                  <a:schemeClr val="tx2"/>
                </a:solidFill>
                <a:ea typeface="ＭＳ Ｐゴシック" pitchFamily="-72" charset="-128"/>
                <a:cs typeface="ＭＳ Ｐゴシック" pitchFamily="-72" charset="-128"/>
              </a:rPr>
              <a:t>ën</a:t>
            </a:r>
            <a:endParaRPr lang="en-US" b="0" dirty="0">
              <a:solidFill>
                <a:schemeClr val="tx2"/>
              </a:solidFill>
              <a:ea typeface="ＭＳ Ｐゴシック" pitchFamily="-72" charset="-128"/>
              <a:cs typeface="ＭＳ Ｐゴシック" pitchFamily="-72" charset="-128"/>
            </a:endParaRPr>
          </a:p>
          <a:p>
            <a:r>
              <a:rPr lang="en-US" b="0" dirty="0" err="1" smtClean="0">
                <a:solidFill>
                  <a:schemeClr val="tx2"/>
                </a:solidFill>
                <a:ea typeface="ＭＳ Ｐゴシック" pitchFamily="-72" charset="-128"/>
                <a:cs typeface="ＭＳ Ｐゴシック" pitchFamily="-72" charset="-128"/>
              </a:rPr>
              <a:t>Interventies</a:t>
            </a:r>
            <a:r>
              <a:rPr lang="en-US" b="0" dirty="0" smtClean="0">
                <a:solidFill>
                  <a:schemeClr val="tx2"/>
                </a:solidFill>
                <a:ea typeface="ＭＳ Ｐゴシック" pitchFamily="-72" charset="-128"/>
                <a:cs typeface="ＭＳ Ｐゴシック" pitchFamily="-72" charset="-128"/>
              </a:rPr>
              <a:t> die de </a:t>
            </a:r>
            <a:r>
              <a:rPr lang="en-US" b="0" dirty="0" err="1" smtClean="0">
                <a:solidFill>
                  <a:schemeClr val="tx2"/>
                </a:solidFill>
                <a:ea typeface="ＭＳ Ｐゴシック" pitchFamily="-72" charset="-128"/>
                <a:cs typeface="ＭＳ Ｐゴシック" pitchFamily="-72" charset="-128"/>
              </a:rPr>
              <a:t>microbiota</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moduleren</a:t>
            </a:r>
            <a:r>
              <a:rPr lang="en-US" b="0" dirty="0" smtClean="0">
                <a:solidFill>
                  <a:schemeClr val="tx2"/>
                </a:solidFill>
                <a:ea typeface="ＭＳ Ｐゴシック" pitchFamily="-72" charset="-128"/>
                <a:cs typeface="ＭＳ Ｐゴシック" pitchFamily="-72" charset="-128"/>
              </a:rPr>
              <a:t> </a:t>
            </a:r>
            <a:r>
              <a:rPr lang="en-US" b="0" dirty="0" err="1" smtClean="0">
                <a:solidFill>
                  <a:schemeClr val="tx2"/>
                </a:solidFill>
                <a:ea typeface="ＭＳ Ｐゴシック" pitchFamily="-72" charset="-128"/>
                <a:cs typeface="ＭＳ Ｐゴシック" pitchFamily="-72" charset="-128"/>
              </a:rPr>
              <a:t>kunnen</a:t>
            </a:r>
            <a:r>
              <a:rPr lang="en-US" b="0" dirty="0" smtClean="0">
                <a:solidFill>
                  <a:schemeClr val="tx2"/>
                </a:solidFill>
                <a:ea typeface="ＭＳ Ｐゴシック" pitchFamily="-72" charset="-128"/>
                <a:cs typeface="ＭＳ Ｐゴシック" pitchFamily="-72" charset="-128"/>
              </a:rPr>
              <a:t> het </a:t>
            </a:r>
            <a:r>
              <a:rPr lang="en-US" b="0" dirty="0" err="1" smtClean="0">
                <a:solidFill>
                  <a:schemeClr val="tx2"/>
                </a:solidFill>
                <a:ea typeface="ＭＳ Ｐゴシック" pitchFamily="-72" charset="-128"/>
                <a:cs typeface="ＭＳ Ｐゴシック" pitchFamily="-72" charset="-128"/>
              </a:rPr>
              <a:t>risico</a:t>
            </a:r>
            <a:r>
              <a:rPr lang="en-US" b="0" dirty="0" smtClean="0">
                <a:solidFill>
                  <a:schemeClr val="tx2"/>
                </a:solidFill>
                <a:ea typeface="ＭＳ Ｐゴシック" pitchFamily="-72" charset="-128"/>
                <a:cs typeface="ＭＳ Ｐゴシック" pitchFamily="-72" charset="-128"/>
              </a:rPr>
              <a:t> op </a:t>
            </a:r>
            <a:r>
              <a:rPr lang="en-US" b="0" dirty="0" err="1" smtClean="0">
                <a:solidFill>
                  <a:schemeClr val="tx2"/>
                </a:solidFill>
                <a:ea typeface="ＭＳ Ｐゴシック" pitchFamily="-72" charset="-128"/>
                <a:cs typeface="ＭＳ Ｐゴシック" pitchFamily="-72" charset="-128"/>
              </a:rPr>
              <a:t>obesitas</a:t>
            </a:r>
            <a:r>
              <a:rPr lang="en-US" b="0" dirty="0" smtClean="0">
                <a:solidFill>
                  <a:schemeClr val="tx2"/>
                </a:solidFill>
                <a:ea typeface="ＭＳ Ｐゴシック" pitchFamily="-72" charset="-128"/>
                <a:cs typeface="ＭＳ Ｐゴシック" pitchFamily="-72" charset="-128"/>
              </a:rPr>
              <a:t> en type 2 diabetes mellitus </a:t>
            </a:r>
            <a:r>
              <a:rPr lang="en-US" b="0" dirty="0" err="1" smtClean="0">
                <a:solidFill>
                  <a:schemeClr val="tx2"/>
                </a:solidFill>
                <a:ea typeface="ＭＳ Ｐゴシック" pitchFamily="-72" charset="-128"/>
                <a:cs typeface="ＭＳ Ｐゴシック" pitchFamily="-72" charset="-128"/>
              </a:rPr>
              <a:t>beinvloeden</a:t>
            </a:r>
            <a:endParaRPr lang="en-US" b="0" dirty="0" smtClean="0">
              <a:solidFill>
                <a:schemeClr val="tx2"/>
              </a:solidFill>
              <a:ea typeface="ＭＳ Ｐゴシック" pitchFamily="-72" charset="-128"/>
              <a:cs typeface="ＭＳ Ｐゴシック" pitchFamily="-72" charset="-128"/>
            </a:endParaRPr>
          </a:p>
          <a:p>
            <a:r>
              <a:rPr lang="en-US" dirty="0" smtClean="0">
                <a:solidFill>
                  <a:schemeClr val="tx2"/>
                </a:solidFill>
                <a:ea typeface="ＭＳ Ｐゴシック" pitchFamily="-72" charset="-128"/>
                <a:cs typeface="ＭＳ Ｐゴシック" pitchFamily="-72" charset="-128"/>
              </a:rPr>
              <a:t>Met name </a:t>
            </a:r>
            <a:r>
              <a:rPr lang="en-US" dirty="0" err="1" smtClean="0">
                <a:solidFill>
                  <a:schemeClr val="tx2"/>
                </a:solidFill>
                <a:ea typeface="ＭＳ Ｐゴシック" pitchFamily="-72" charset="-128"/>
                <a:cs typeface="ＭＳ Ｐゴシック" pitchFamily="-72" charset="-128"/>
              </a:rPr>
              <a:t>gebaseerd</a:t>
            </a:r>
            <a:r>
              <a:rPr lang="en-US" dirty="0" smtClean="0">
                <a:solidFill>
                  <a:schemeClr val="tx2"/>
                </a:solidFill>
                <a:ea typeface="ＭＳ Ｐゴシック" pitchFamily="-72" charset="-128"/>
                <a:cs typeface="ＭＳ Ｐゴシック" pitchFamily="-72" charset="-128"/>
              </a:rPr>
              <a:t> op diet </a:t>
            </a:r>
            <a:r>
              <a:rPr lang="en-US" dirty="0" err="1" smtClean="0">
                <a:solidFill>
                  <a:schemeClr val="tx2"/>
                </a:solidFill>
                <a:ea typeface="ＭＳ Ｐゴシック" pitchFamily="-72" charset="-128"/>
                <a:cs typeface="ＭＳ Ｐゴシック" pitchFamily="-72" charset="-128"/>
              </a:rPr>
              <a:t>experimenteel</a:t>
            </a:r>
            <a:r>
              <a:rPr lang="en-US" dirty="0" smtClean="0">
                <a:solidFill>
                  <a:schemeClr val="tx2"/>
                </a:solidFill>
                <a:ea typeface="ＭＳ Ｐゴシック" pitchFamily="-72" charset="-128"/>
                <a:cs typeface="ＭＳ Ｐゴシック" pitchFamily="-72" charset="-128"/>
              </a:rPr>
              <a:t> </a:t>
            </a:r>
            <a:r>
              <a:rPr lang="en-US" dirty="0" err="1" smtClean="0">
                <a:solidFill>
                  <a:schemeClr val="tx2"/>
                </a:solidFill>
                <a:ea typeface="ＭＳ Ｐゴシック" pitchFamily="-72" charset="-128"/>
                <a:cs typeface="ＭＳ Ｐゴシック" pitchFamily="-72" charset="-128"/>
              </a:rPr>
              <a:t>onderzoek</a:t>
            </a:r>
            <a:endParaRPr lang="en-US" b="0" dirty="0">
              <a:solidFill>
                <a:schemeClr val="tx2"/>
              </a:solidFill>
              <a:ea typeface="ＭＳ Ｐゴシック" pitchFamily="-72" charset="-128"/>
              <a:cs typeface="ＭＳ Ｐゴシック" pitchFamily="-72" charset="-128"/>
            </a:endParaRPr>
          </a:p>
        </p:txBody>
      </p:sp>
    </p:spTree>
    <p:extLst>
      <p:ext uri="{BB962C8B-B14F-4D97-AF65-F5344CB8AC3E}">
        <p14:creationId xmlns:p14="http://schemas.microsoft.com/office/powerpoint/2010/main" val="177870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a:xfrm>
            <a:off x="108976" y="47586"/>
            <a:ext cx="12044229" cy="1143001"/>
          </a:xfrm>
        </p:spPr>
        <p:txBody>
          <a:bodyPr/>
          <a:lstStyle/>
          <a:p>
            <a:endParaRPr lang="en-US" sz="4000" b="0" dirty="0">
              <a:solidFill>
                <a:srgbClr val="660066"/>
              </a:solidFill>
              <a:latin typeface="Arial" charset="0"/>
              <a:ea typeface="ＭＳ Ｐゴシック" charset="0"/>
              <a:cs typeface="Arial" charset="0"/>
            </a:endParaRPr>
          </a:p>
        </p:txBody>
      </p:sp>
      <p:pic>
        <p:nvPicPr>
          <p:cNvPr id="163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1718" y="6451600"/>
            <a:ext cx="1231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2" descr="TI_Balk_bov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96939"/>
            <a:ext cx="12192000" cy="2619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pic>
        <p:nvPicPr>
          <p:cNvPr id="2" name="Picture 1" descr="Slide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798" y="-145804"/>
            <a:ext cx="14172016" cy="6859342"/>
          </a:xfrm>
          <a:prstGeom prst="rect">
            <a:avLst/>
          </a:prstGeom>
        </p:spPr>
      </p:pic>
      <p:sp>
        <p:nvSpPr>
          <p:cNvPr id="3" name="Rectangle 2"/>
          <p:cNvSpPr/>
          <p:nvPr/>
        </p:nvSpPr>
        <p:spPr>
          <a:xfrm>
            <a:off x="1391477" y="133847"/>
            <a:ext cx="10179183" cy="707886"/>
          </a:xfrm>
          <a:prstGeom prst="rect">
            <a:avLst/>
          </a:prstGeom>
        </p:spPr>
        <p:txBody>
          <a:bodyPr wrap="square">
            <a:spAutoFit/>
          </a:bodyPr>
          <a:lstStyle/>
          <a:p>
            <a:r>
              <a:rPr lang="en-US" sz="2800" b="1" dirty="0" err="1" smtClean="0">
                <a:solidFill>
                  <a:srgbClr val="3366FF"/>
                </a:solidFill>
                <a:latin typeface="Arial" charset="0"/>
                <a:ea typeface="ＭＳ Ｐゴシック" charset="0"/>
                <a:cs typeface="ＭＳ Ｐゴシック" charset="0"/>
              </a:rPr>
              <a:t>Relatie</a:t>
            </a:r>
            <a:r>
              <a:rPr lang="en-US" sz="2800" b="1" dirty="0" smtClean="0">
                <a:solidFill>
                  <a:srgbClr val="3366FF"/>
                </a:solidFill>
                <a:latin typeface="Arial" charset="0"/>
                <a:ea typeface="ＭＳ Ｐゴシック" charset="0"/>
                <a:cs typeface="ＭＳ Ｐゴシック" charset="0"/>
              </a:rPr>
              <a:t> </a:t>
            </a:r>
            <a:r>
              <a:rPr lang="en-US" sz="2800" b="1" dirty="0" err="1" smtClean="0">
                <a:solidFill>
                  <a:srgbClr val="3366FF"/>
                </a:solidFill>
                <a:latin typeface="Arial" charset="0"/>
                <a:ea typeface="ＭＳ Ｐゴシック" charset="0"/>
                <a:cs typeface="ＭＳ Ｐゴシック" charset="0"/>
              </a:rPr>
              <a:t>microbiota</a:t>
            </a:r>
            <a:r>
              <a:rPr lang="en-US" sz="2800" b="1" dirty="0" smtClean="0">
                <a:solidFill>
                  <a:srgbClr val="3366FF"/>
                </a:solidFill>
                <a:latin typeface="Arial" charset="0"/>
                <a:ea typeface="ＭＳ Ｐゴシック" charset="0"/>
                <a:cs typeface="ＭＳ Ｐゴシック" charset="0"/>
              </a:rPr>
              <a:t> en </a:t>
            </a:r>
            <a:r>
              <a:rPr lang="en-US" sz="2800" b="1" dirty="0" err="1" smtClean="0">
                <a:solidFill>
                  <a:srgbClr val="3366FF"/>
                </a:solidFill>
                <a:latin typeface="Arial" charset="0"/>
                <a:ea typeface="ＭＳ Ｐゴシック" charset="0"/>
                <a:cs typeface="ＭＳ Ｐゴシック" charset="0"/>
              </a:rPr>
              <a:t>gezondheid</a:t>
            </a:r>
            <a:r>
              <a:rPr lang="en-US" sz="2800" b="1" dirty="0">
                <a:latin typeface="Arial" charset="0"/>
                <a:ea typeface="ＭＳ Ｐゴシック" charset="0"/>
                <a:cs typeface="ＭＳ Ｐゴシック" charset="0"/>
              </a:rPr>
              <a:t>	</a:t>
            </a:r>
            <a:r>
              <a:rPr lang="en-US" sz="4000" b="1" dirty="0">
                <a:solidFill>
                  <a:srgbClr val="660066"/>
                </a:solidFill>
                <a:latin typeface="Arial" charset="0"/>
                <a:ea typeface="ＭＳ Ｐゴシック" charset="0"/>
                <a:cs typeface="Arial" charset="0"/>
              </a:rPr>
              <a:t>			</a:t>
            </a:r>
            <a:endParaRPr lang="en-US" b="1" dirty="0"/>
          </a:p>
        </p:txBody>
      </p:sp>
      <p:sp>
        <p:nvSpPr>
          <p:cNvPr id="7" name="TextBox 6"/>
          <p:cNvSpPr txBox="1"/>
          <p:nvPr/>
        </p:nvSpPr>
        <p:spPr>
          <a:xfrm>
            <a:off x="911424" y="1268760"/>
            <a:ext cx="10032437" cy="2456057"/>
          </a:xfrm>
          <a:prstGeom prst="rect">
            <a:avLst/>
          </a:prstGeom>
          <a:solidFill>
            <a:srgbClr val="FFFFFF"/>
          </a:solidFill>
        </p:spPr>
        <p:txBody>
          <a:bodyPr wrap="square" rtlCol="0">
            <a:spAutoFit/>
          </a:bodyPr>
          <a:lstStyle/>
          <a:p>
            <a:pPr>
              <a:lnSpc>
                <a:spcPct val="108000"/>
              </a:lnSpc>
            </a:pPr>
            <a:r>
              <a:rPr lang="en-US" sz="2400" b="1" dirty="0" smtClean="0">
                <a:solidFill>
                  <a:srgbClr val="4472C4"/>
                </a:solidFill>
              </a:rPr>
              <a:t>Objective TIFN project GH003: </a:t>
            </a:r>
            <a:endParaRPr lang="en-US" sz="2400" b="1" dirty="0">
              <a:solidFill>
                <a:srgbClr val="4472C4"/>
              </a:solidFill>
            </a:endParaRPr>
          </a:p>
          <a:p>
            <a:pPr>
              <a:lnSpc>
                <a:spcPct val="108000"/>
              </a:lnSpc>
              <a:buFont typeface="Wingdings" pitchFamily="-72" charset="2"/>
              <a:buNone/>
            </a:pPr>
            <a:r>
              <a:rPr lang="en-US" dirty="0">
                <a:solidFill>
                  <a:schemeClr val="tx2"/>
                </a:solidFill>
              </a:rPr>
              <a:t>	</a:t>
            </a:r>
            <a:r>
              <a:rPr lang="en-US" sz="2400" dirty="0">
                <a:solidFill>
                  <a:schemeClr val="tx2"/>
                </a:solidFill>
              </a:rPr>
              <a:t>To provide information on the significance and mechanisms involved in the relation between gut </a:t>
            </a:r>
            <a:r>
              <a:rPr lang="en-US" sz="2400" dirty="0" err="1">
                <a:solidFill>
                  <a:schemeClr val="tx2"/>
                </a:solidFill>
              </a:rPr>
              <a:t>microbiota</a:t>
            </a:r>
            <a:r>
              <a:rPr lang="en-US" sz="2400" dirty="0">
                <a:solidFill>
                  <a:schemeClr val="tx2"/>
                </a:solidFill>
              </a:rPr>
              <a:t>, energy balance and insulin sensitivity in man</a:t>
            </a:r>
            <a:r>
              <a:rPr lang="en-US" sz="2400" dirty="0"/>
              <a:t>, </a:t>
            </a:r>
            <a:r>
              <a:rPr lang="en-US" sz="2400" dirty="0">
                <a:solidFill>
                  <a:schemeClr val="tx2"/>
                </a:solidFill>
              </a:rPr>
              <a:t>as a base for nutritional strategies in the prevention and treatment of obesity and T2DM.</a:t>
            </a:r>
          </a:p>
          <a:p>
            <a:endParaRPr lang="en-US" sz="2400" dirty="0"/>
          </a:p>
        </p:txBody>
      </p:sp>
      <p:sp>
        <p:nvSpPr>
          <p:cNvPr id="8" name="TextBox 7"/>
          <p:cNvSpPr txBox="1"/>
          <p:nvPr/>
        </p:nvSpPr>
        <p:spPr>
          <a:xfrm>
            <a:off x="719403" y="3933056"/>
            <a:ext cx="9505056" cy="2057179"/>
          </a:xfrm>
          <a:prstGeom prst="rect">
            <a:avLst/>
          </a:prstGeom>
          <a:solidFill>
            <a:srgbClr val="FFFFFF"/>
          </a:solidFill>
        </p:spPr>
        <p:txBody>
          <a:bodyPr wrap="square" rtlCol="0">
            <a:spAutoFit/>
          </a:bodyPr>
          <a:lstStyle/>
          <a:p>
            <a:pPr>
              <a:lnSpc>
                <a:spcPct val="108000"/>
              </a:lnSpc>
            </a:pPr>
            <a:r>
              <a:rPr lang="en-US" sz="2400" dirty="0">
                <a:solidFill>
                  <a:srgbClr val="4472C4"/>
                </a:solidFill>
              </a:rPr>
              <a:t>Approach: </a:t>
            </a:r>
            <a:r>
              <a:rPr lang="en-US" dirty="0">
                <a:solidFill>
                  <a:schemeClr val="tx2"/>
                </a:solidFill>
              </a:rPr>
              <a:t>	</a:t>
            </a:r>
            <a:r>
              <a:rPr lang="en-US" sz="2400" dirty="0">
                <a:solidFill>
                  <a:schemeClr val="tx2"/>
                </a:solidFill>
              </a:rPr>
              <a:t>linking ‘state-of-the art’ detailed human </a:t>
            </a:r>
            <a:r>
              <a:rPr lang="en-US" sz="2400" dirty="0" err="1">
                <a:solidFill>
                  <a:schemeClr val="tx2"/>
                </a:solidFill>
              </a:rPr>
              <a:t>phenotyping</a:t>
            </a:r>
            <a:r>
              <a:rPr lang="en-US" sz="2400" dirty="0">
                <a:solidFill>
                  <a:schemeClr val="tx2"/>
                </a:solidFill>
              </a:rPr>
              <a:t> and detailed characterization of gut </a:t>
            </a:r>
            <a:r>
              <a:rPr lang="en-US" sz="2400" dirty="0" err="1">
                <a:solidFill>
                  <a:schemeClr val="tx2"/>
                </a:solidFill>
              </a:rPr>
              <a:t>microbiota</a:t>
            </a:r>
            <a:r>
              <a:rPr lang="en-US" sz="2400" dirty="0">
                <a:solidFill>
                  <a:schemeClr val="tx2"/>
                </a:solidFill>
              </a:rPr>
              <a:t> composition and functionality to fill the gap between gut </a:t>
            </a:r>
            <a:r>
              <a:rPr lang="en-US" sz="2400" dirty="0" err="1">
                <a:solidFill>
                  <a:schemeClr val="tx2"/>
                </a:solidFill>
              </a:rPr>
              <a:t>microbiota</a:t>
            </a:r>
            <a:r>
              <a:rPr lang="en-US" sz="2400" dirty="0">
                <a:solidFill>
                  <a:schemeClr val="tx2"/>
                </a:solidFill>
              </a:rPr>
              <a:t> and human energy metabolism.</a:t>
            </a:r>
          </a:p>
          <a:p>
            <a:pPr>
              <a:lnSpc>
                <a:spcPct val="108000"/>
              </a:lnSpc>
              <a:buFontTx/>
              <a:buNone/>
            </a:pPr>
            <a:endParaRPr lang="en-US" sz="2400" dirty="0">
              <a:solidFill>
                <a:schemeClr val="tx2"/>
              </a:solidFill>
            </a:endParaRPr>
          </a:p>
          <a:p>
            <a:endParaRPr lang="en-US" sz="2400" dirty="0"/>
          </a:p>
        </p:txBody>
      </p:sp>
    </p:spTree>
    <p:extLst>
      <p:ext uri="{BB962C8B-B14F-4D97-AF65-F5344CB8AC3E}">
        <p14:creationId xmlns:p14="http://schemas.microsoft.com/office/powerpoint/2010/main" val="293650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2707" name="Rectangle 2"/>
          <p:cNvSpPr>
            <a:spLocks noGrp="1" noChangeArrowheads="1"/>
          </p:cNvSpPr>
          <p:nvPr>
            <p:ph type="title" idx="4294967295"/>
          </p:nvPr>
        </p:nvSpPr>
        <p:spPr>
          <a:xfrm>
            <a:off x="958851" y="501650"/>
            <a:ext cx="10532533" cy="641350"/>
          </a:xfrm>
          <a:solidFill>
            <a:schemeClr val="bg1"/>
          </a:solidFill>
        </p:spPr>
        <p:txBody>
          <a:bodyPr/>
          <a:lstStyle/>
          <a:p>
            <a:r>
              <a:rPr lang="en-US" sz="2400" dirty="0" err="1" smtClean="0">
                <a:solidFill>
                  <a:srgbClr val="3366FF"/>
                </a:solidFill>
                <a:ea typeface="ＭＳ Ｐゴシック" pitchFamily="-72" charset="-128"/>
                <a:cs typeface="ＭＳ Ｐゴシック" pitchFamily="-72" charset="-128"/>
              </a:rPr>
              <a:t>Projectopzet</a:t>
            </a:r>
            <a:r>
              <a:rPr lang="en-US" sz="2400" dirty="0" smtClean="0">
                <a:solidFill>
                  <a:srgbClr val="3366FF"/>
                </a:solidFill>
                <a:ea typeface="ＭＳ Ｐゴシック" pitchFamily="-72" charset="-128"/>
                <a:cs typeface="ＭＳ Ｐゴシック" pitchFamily="-72" charset="-128"/>
              </a:rPr>
              <a:t>: </a:t>
            </a:r>
            <a:r>
              <a:rPr lang="en-US" sz="2400" dirty="0" err="1" smtClean="0">
                <a:solidFill>
                  <a:srgbClr val="3366FF"/>
                </a:solidFill>
                <a:ea typeface="ＭＳ Ｐゴシック" pitchFamily="-72" charset="-128"/>
                <a:cs typeface="ＭＳ Ｐゴシック" pitchFamily="-72" charset="-128"/>
              </a:rPr>
              <a:t>Microbiota</a:t>
            </a:r>
            <a:r>
              <a:rPr lang="en-US" sz="2400" dirty="0">
                <a:solidFill>
                  <a:srgbClr val="3366FF"/>
                </a:solidFill>
                <a:ea typeface="ＭＳ Ｐゴシック" pitchFamily="-72" charset="-128"/>
                <a:cs typeface="ＭＳ Ｐゴシック" pitchFamily="-72" charset="-128"/>
              </a:rPr>
              <a:t>, energy balance and metabolism</a:t>
            </a:r>
          </a:p>
        </p:txBody>
      </p:sp>
      <p:sp>
        <p:nvSpPr>
          <p:cNvPr id="112708" name="Rectangle 3"/>
          <p:cNvSpPr>
            <a:spLocks noGrp="1" noChangeArrowheads="1"/>
          </p:cNvSpPr>
          <p:nvPr>
            <p:ph type="body" idx="4294967295"/>
          </p:nvPr>
        </p:nvSpPr>
        <p:spPr>
          <a:xfrm>
            <a:off x="44451" y="1254126"/>
            <a:ext cx="12147549" cy="5468340"/>
          </a:xfrm>
          <a:solidFill>
            <a:srgbClr val="FFFFFF"/>
          </a:solidFill>
        </p:spPr>
        <p:txBody>
          <a:bodyPr/>
          <a:lstStyle/>
          <a:p>
            <a:pPr>
              <a:lnSpc>
                <a:spcPct val="108000"/>
              </a:lnSpc>
            </a:pPr>
            <a:endParaRPr lang="en-US" sz="1800" b="0" dirty="0">
              <a:solidFill>
                <a:schemeClr val="tx2"/>
              </a:solidFill>
              <a:ea typeface="ＭＳ Ｐゴシック" pitchFamily="-72" charset="-128"/>
              <a:cs typeface="ＭＳ Ｐゴシック" pitchFamily="-72" charset="-128"/>
            </a:endParaRPr>
          </a:p>
          <a:p>
            <a:pPr>
              <a:lnSpc>
                <a:spcPct val="108000"/>
              </a:lnSpc>
            </a:pPr>
            <a:endParaRPr lang="en-US" sz="2800" b="0" dirty="0">
              <a:solidFill>
                <a:srgbClr val="0F1CCE"/>
              </a:solidFill>
              <a:latin typeface="Calibri" pitchFamily="-72" charset="0"/>
              <a:ea typeface="ＭＳ Ｐゴシック" pitchFamily="-72" charset="-128"/>
              <a:cs typeface="ＭＳ Ｐゴシック" pitchFamily="-72" charset="-128"/>
            </a:endParaRPr>
          </a:p>
          <a:p>
            <a:pPr eaLnBrk="1" hangingPunct="1">
              <a:lnSpc>
                <a:spcPct val="100000"/>
              </a:lnSpc>
              <a:buFontTx/>
              <a:buNone/>
            </a:pPr>
            <a:endParaRPr lang="en-US" sz="2800" b="0" dirty="0">
              <a:solidFill>
                <a:srgbClr val="0F1CCE"/>
              </a:solidFill>
              <a:latin typeface="Calibri" pitchFamily="-72" charset="0"/>
              <a:ea typeface="ＭＳ Ｐゴシック" pitchFamily="-72" charset="-128"/>
              <a:cs typeface="ＭＳ Ｐゴシック" pitchFamily="-72" charset="-128"/>
            </a:endParaRPr>
          </a:p>
          <a:p>
            <a:pPr>
              <a:lnSpc>
                <a:spcPct val="108000"/>
              </a:lnSpc>
            </a:pPr>
            <a:endParaRPr lang="en-US" sz="1800" b="0" dirty="0">
              <a:solidFill>
                <a:schemeClr val="tx1"/>
              </a:solidFill>
              <a:ea typeface="ＭＳ Ｐゴシック" pitchFamily="-72" charset="-128"/>
              <a:cs typeface="ＭＳ Ｐゴシック" pitchFamily="-72" charset="-128"/>
            </a:endParaRPr>
          </a:p>
        </p:txBody>
      </p:sp>
      <p:pic>
        <p:nvPicPr>
          <p:cNvPr id="112709" name="Picture 12"/>
          <p:cNvPicPr>
            <a:picLocks noChangeAspect="1" noChangeArrowheads="1"/>
          </p:cNvPicPr>
          <p:nvPr/>
        </p:nvPicPr>
        <p:blipFill>
          <a:blip r:embed="rId4"/>
          <a:srcRect/>
          <a:stretch>
            <a:fillRect/>
          </a:stretch>
        </p:blipFill>
        <p:spPr bwMode="auto">
          <a:xfrm>
            <a:off x="8026400" y="1620839"/>
            <a:ext cx="2336800" cy="1139825"/>
          </a:xfrm>
          <a:prstGeom prst="rect">
            <a:avLst/>
          </a:prstGeom>
          <a:noFill/>
          <a:ln w="9525">
            <a:noFill/>
            <a:miter lim="800000"/>
            <a:headEnd/>
            <a:tailEnd/>
          </a:ln>
        </p:spPr>
      </p:pic>
      <p:pic>
        <p:nvPicPr>
          <p:cNvPr id="112710" name="Picture 3"/>
          <p:cNvPicPr>
            <a:picLocks noChangeAspect="1" noChangeArrowheads="1"/>
          </p:cNvPicPr>
          <p:nvPr/>
        </p:nvPicPr>
        <p:blipFill>
          <a:blip r:embed="rId5"/>
          <a:srcRect/>
          <a:stretch>
            <a:fillRect/>
          </a:stretch>
        </p:blipFill>
        <p:spPr bwMode="auto">
          <a:xfrm>
            <a:off x="5257800" y="1666875"/>
            <a:ext cx="1270000" cy="1047750"/>
          </a:xfrm>
          <a:prstGeom prst="rect">
            <a:avLst/>
          </a:prstGeom>
          <a:noFill/>
          <a:ln w="9525">
            <a:noFill/>
            <a:miter lim="800000"/>
            <a:headEnd/>
            <a:tailEnd/>
          </a:ln>
        </p:spPr>
      </p:pic>
      <p:pic>
        <p:nvPicPr>
          <p:cNvPr id="112711" name="Picture 4"/>
          <p:cNvPicPr>
            <a:picLocks noChangeAspect="1" noChangeArrowheads="1"/>
          </p:cNvPicPr>
          <p:nvPr/>
        </p:nvPicPr>
        <p:blipFill>
          <a:blip r:embed="rId6"/>
          <a:srcRect/>
          <a:stretch>
            <a:fillRect/>
          </a:stretch>
        </p:blipFill>
        <p:spPr bwMode="auto">
          <a:xfrm>
            <a:off x="4161367" y="1685925"/>
            <a:ext cx="1270000" cy="1009650"/>
          </a:xfrm>
          <a:prstGeom prst="rect">
            <a:avLst/>
          </a:prstGeom>
          <a:noFill/>
          <a:ln w="9525">
            <a:noFill/>
            <a:miter lim="800000"/>
            <a:headEnd/>
            <a:tailEnd/>
          </a:ln>
        </p:spPr>
      </p:pic>
      <p:sp>
        <p:nvSpPr>
          <p:cNvPr id="112712" name="Rectangle 6"/>
          <p:cNvSpPr>
            <a:spLocks noChangeArrowheads="1"/>
          </p:cNvSpPr>
          <p:nvPr/>
        </p:nvSpPr>
        <p:spPr bwMode="auto">
          <a:xfrm>
            <a:off x="3024717" y="2949575"/>
            <a:ext cx="4267200" cy="1790700"/>
          </a:xfrm>
          <a:prstGeom prst="rect">
            <a:avLst/>
          </a:prstGeom>
          <a:solidFill>
            <a:srgbClr val="FFFFCC"/>
          </a:solidFill>
          <a:ln w="76200">
            <a:solidFill>
              <a:schemeClr val="tx1"/>
            </a:solidFill>
            <a:miter lim="800000"/>
            <a:headEnd/>
            <a:tailEnd/>
          </a:ln>
        </p:spPr>
        <p:txBody>
          <a:bodyPr wrap="none" anchor="ctr">
            <a:prstTxWarp prst="textNoShape">
              <a:avLst/>
            </a:prstTxWarp>
          </a:bodyPr>
          <a:lstStyle/>
          <a:p>
            <a:pPr algn="ctr"/>
            <a:endParaRPr lang="nl-NL" i="0">
              <a:latin typeface="Times New Roman" pitchFamily="-72" charset="0"/>
            </a:endParaRPr>
          </a:p>
        </p:txBody>
      </p:sp>
      <p:grpSp>
        <p:nvGrpSpPr>
          <p:cNvPr id="112713" name="Group 101"/>
          <p:cNvGrpSpPr>
            <a:grpSpLocks/>
          </p:cNvGrpSpPr>
          <p:nvPr/>
        </p:nvGrpSpPr>
        <p:grpSpPr bwMode="auto">
          <a:xfrm>
            <a:off x="3255434" y="3103564"/>
            <a:ext cx="1098551" cy="820737"/>
            <a:chOff x="126" y="1904"/>
            <a:chExt cx="519" cy="517"/>
          </a:xfrm>
        </p:grpSpPr>
        <p:sp>
          <p:nvSpPr>
            <p:cNvPr id="112770" name="Oval 102"/>
            <p:cNvSpPr>
              <a:spLocks noChangeArrowheads="1"/>
            </p:cNvSpPr>
            <p:nvPr/>
          </p:nvSpPr>
          <p:spPr bwMode="auto">
            <a:xfrm rot="-1561775">
              <a:off x="318" y="2088"/>
              <a:ext cx="144" cy="4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2771" name="Oval 103"/>
            <p:cNvSpPr>
              <a:spLocks noChangeArrowheads="1"/>
            </p:cNvSpPr>
            <p:nvPr/>
          </p:nvSpPr>
          <p:spPr bwMode="auto">
            <a:xfrm>
              <a:off x="222" y="2136"/>
              <a:ext cx="48" cy="48"/>
            </a:xfrm>
            <a:prstGeom prst="ellipse">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112772" name="AutoShape 104"/>
            <p:cNvSpPr>
              <a:spLocks noChangeArrowheads="1"/>
            </p:cNvSpPr>
            <p:nvPr/>
          </p:nvSpPr>
          <p:spPr bwMode="auto">
            <a:xfrm>
              <a:off x="366" y="2184"/>
              <a:ext cx="96" cy="48"/>
            </a:xfrm>
            <a:prstGeom prst="roundRect">
              <a:avLst>
                <a:gd name="adj" fmla="val 16667"/>
              </a:avLst>
            </a:prstGeom>
            <a:solidFill>
              <a:srgbClr val="FF9933"/>
            </a:solidFill>
            <a:ln w="9525">
              <a:solidFill>
                <a:schemeClr val="tx1"/>
              </a:solidFill>
              <a:round/>
              <a:headEnd/>
              <a:tailEnd/>
            </a:ln>
          </p:spPr>
          <p:txBody>
            <a:bodyPr wrap="none" anchor="ctr">
              <a:prstTxWarp prst="textNoShape">
                <a:avLst/>
              </a:prstTxWarp>
            </a:bodyPr>
            <a:lstStyle/>
            <a:p>
              <a:endParaRPr lang="en-US"/>
            </a:p>
          </p:txBody>
        </p:sp>
        <p:sp>
          <p:nvSpPr>
            <p:cNvPr id="112773" name="Oval 105"/>
            <p:cNvSpPr>
              <a:spLocks noChangeArrowheads="1"/>
            </p:cNvSpPr>
            <p:nvPr/>
          </p:nvSpPr>
          <p:spPr bwMode="auto">
            <a:xfrm rot="1852864">
              <a:off x="366" y="2136"/>
              <a:ext cx="144" cy="48"/>
            </a:xfrm>
            <a:prstGeom prst="ellipse">
              <a:avLst/>
            </a:prstGeom>
            <a:solidFill>
              <a:srgbClr val="CCCCFF"/>
            </a:solidFill>
            <a:ln w="9525">
              <a:solidFill>
                <a:schemeClr val="tx1"/>
              </a:solidFill>
              <a:round/>
              <a:headEnd/>
              <a:tailEnd/>
            </a:ln>
          </p:spPr>
          <p:txBody>
            <a:bodyPr wrap="none" anchor="ctr">
              <a:prstTxWarp prst="textNoShape">
                <a:avLst/>
              </a:prstTxWarp>
            </a:bodyPr>
            <a:lstStyle/>
            <a:p>
              <a:endParaRPr lang="en-US"/>
            </a:p>
          </p:txBody>
        </p:sp>
        <p:sp>
          <p:nvSpPr>
            <p:cNvPr id="112774" name="Oval 106"/>
            <p:cNvSpPr>
              <a:spLocks noChangeArrowheads="1"/>
            </p:cNvSpPr>
            <p:nvPr/>
          </p:nvSpPr>
          <p:spPr bwMode="auto">
            <a:xfrm rot="-1014445">
              <a:off x="234" y="2232"/>
              <a:ext cx="144" cy="48"/>
            </a:xfrm>
            <a:prstGeom prst="ellipse">
              <a:avLst/>
            </a:prstGeom>
            <a:solidFill>
              <a:srgbClr val="CCCCFF"/>
            </a:solidFill>
            <a:ln w="9525">
              <a:solidFill>
                <a:schemeClr val="tx1"/>
              </a:solidFill>
              <a:round/>
              <a:headEnd/>
              <a:tailEnd/>
            </a:ln>
          </p:spPr>
          <p:txBody>
            <a:bodyPr wrap="none" anchor="ctr">
              <a:prstTxWarp prst="textNoShape">
                <a:avLst/>
              </a:prstTxWarp>
            </a:bodyPr>
            <a:lstStyle/>
            <a:p>
              <a:endParaRPr lang="en-US"/>
            </a:p>
          </p:txBody>
        </p:sp>
        <p:sp>
          <p:nvSpPr>
            <p:cNvPr id="112775" name="Oval 107"/>
            <p:cNvSpPr>
              <a:spLocks noChangeArrowheads="1"/>
            </p:cNvSpPr>
            <p:nvPr/>
          </p:nvSpPr>
          <p:spPr bwMode="auto">
            <a:xfrm>
              <a:off x="270" y="2136"/>
              <a:ext cx="144" cy="4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12776" name="AutoShape 108"/>
            <p:cNvSpPr>
              <a:spLocks noChangeArrowheads="1"/>
            </p:cNvSpPr>
            <p:nvPr/>
          </p:nvSpPr>
          <p:spPr bwMode="auto">
            <a:xfrm rot="-1926376">
              <a:off x="432" y="2226"/>
              <a:ext cx="96" cy="48"/>
            </a:xfrm>
            <a:prstGeom prst="roundRect">
              <a:avLst>
                <a:gd name="adj" fmla="val 16667"/>
              </a:avLst>
            </a:prstGeom>
            <a:solidFill>
              <a:srgbClr val="FF9933"/>
            </a:solidFill>
            <a:ln w="9525">
              <a:solidFill>
                <a:schemeClr val="tx1"/>
              </a:solidFill>
              <a:round/>
              <a:headEnd/>
              <a:tailEnd/>
            </a:ln>
          </p:spPr>
          <p:txBody>
            <a:bodyPr wrap="none" anchor="ctr">
              <a:prstTxWarp prst="textNoShape">
                <a:avLst/>
              </a:prstTxWarp>
            </a:bodyPr>
            <a:lstStyle/>
            <a:p>
              <a:endParaRPr lang="en-US"/>
            </a:p>
          </p:txBody>
        </p:sp>
        <p:sp>
          <p:nvSpPr>
            <p:cNvPr id="112777" name="Oval 109"/>
            <p:cNvSpPr>
              <a:spLocks noChangeArrowheads="1"/>
            </p:cNvSpPr>
            <p:nvPr/>
          </p:nvSpPr>
          <p:spPr bwMode="auto">
            <a:xfrm>
              <a:off x="318" y="2232"/>
              <a:ext cx="48" cy="48"/>
            </a:xfrm>
            <a:prstGeom prst="ellipse">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112778" name="Oval 110"/>
            <p:cNvSpPr>
              <a:spLocks noChangeArrowheads="1"/>
            </p:cNvSpPr>
            <p:nvPr/>
          </p:nvSpPr>
          <p:spPr bwMode="auto">
            <a:xfrm>
              <a:off x="366" y="2280"/>
              <a:ext cx="48" cy="48"/>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12779" name="Oval 111"/>
            <p:cNvSpPr>
              <a:spLocks noChangeArrowheads="1"/>
            </p:cNvSpPr>
            <p:nvPr/>
          </p:nvSpPr>
          <p:spPr bwMode="auto">
            <a:xfrm>
              <a:off x="270" y="2184"/>
              <a:ext cx="48" cy="48"/>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12780" name="Oval 112"/>
            <p:cNvSpPr>
              <a:spLocks noChangeArrowheads="1"/>
            </p:cNvSpPr>
            <p:nvPr/>
          </p:nvSpPr>
          <p:spPr bwMode="auto">
            <a:xfrm>
              <a:off x="462" y="2088"/>
              <a:ext cx="48" cy="48"/>
            </a:xfrm>
            <a:prstGeom prst="ellipse">
              <a:avLst/>
            </a:prstGeom>
            <a:solidFill>
              <a:srgbClr val="FFCC99"/>
            </a:solidFill>
            <a:ln w="9525">
              <a:solidFill>
                <a:schemeClr val="tx1"/>
              </a:solidFill>
              <a:round/>
              <a:headEnd/>
              <a:tailEnd/>
            </a:ln>
          </p:spPr>
          <p:txBody>
            <a:bodyPr wrap="none" anchor="ctr">
              <a:prstTxWarp prst="textNoShape">
                <a:avLst/>
              </a:prstTxWarp>
            </a:bodyPr>
            <a:lstStyle/>
            <a:p>
              <a:endParaRPr lang="en-US"/>
            </a:p>
          </p:txBody>
        </p:sp>
        <p:sp>
          <p:nvSpPr>
            <p:cNvPr id="112781" name="Oval 113"/>
            <p:cNvSpPr>
              <a:spLocks noChangeArrowheads="1"/>
            </p:cNvSpPr>
            <p:nvPr/>
          </p:nvSpPr>
          <p:spPr bwMode="auto">
            <a:xfrm>
              <a:off x="510" y="2184"/>
              <a:ext cx="48" cy="48"/>
            </a:xfrm>
            <a:prstGeom prst="ellipse">
              <a:avLst/>
            </a:pr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112782" name="Freeform 114"/>
            <p:cNvSpPr>
              <a:spLocks/>
            </p:cNvSpPr>
            <p:nvPr/>
          </p:nvSpPr>
          <p:spPr bwMode="auto">
            <a:xfrm>
              <a:off x="195" y="2272"/>
              <a:ext cx="50" cy="106"/>
            </a:xfrm>
            <a:custGeom>
              <a:avLst/>
              <a:gdLst>
                <a:gd name="T0" fmla="*/ 50 w 50"/>
                <a:gd name="T1" fmla="*/ 0 h 106"/>
                <a:gd name="T2" fmla="*/ 44 w 50"/>
                <a:gd name="T3" fmla="*/ 19 h 106"/>
                <a:gd name="T4" fmla="*/ 31 w 50"/>
                <a:gd name="T5" fmla="*/ 31 h 106"/>
                <a:gd name="T6" fmla="*/ 19 w 50"/>
                <a:gd name="T7" fmla="*/ 69 h 106"/>
                <a:gd name="T8" fmla="*/ 0 w 50"/>
                <a:gd name="T9" fmla="*/ 106 h 106"/>
                <a:gd name="T10" fmla="*/ 0 60000 65536"/>
                <a:gd name="T11" fmla="*/ 0 60000 65536"/>
                <a:gd name="T12" fmla="*/ 0 60000 65536"/>
                <a:gd name="T13" fmla="*/ 0 60000 65536"/>
                <a:gd name="T14" fmla="*/ 0 60000 65536"/>
                <a:gd name="T15" fmla="*/ 0 w 50"/>
                <a:gd name="T16" fmla="*/ 0 h 106"/>
                <a:gd name="T17" fmla="*/ 50 w 50"/>
                <a:gd name="T18" fmla="*/ 106 h 106"/>
              </a:gdLst>
              <a:ahLst/>
              <a:cxnLst>
                <a:cxn ang="T10">
                  <a:pos x="T0" y="T1"/>
                </a:cxn>
                <a:cxn ang="T11">
                  <a:pos x="T2" y="T3"/>
                </a:cxn>
                <a:cxn ang="T12">
                  <a:pos x="T4" y="T5"/>
                </a:cxn>
                <a:cxn ang="T13">
                  <a:pos x="T6" y="T7"/>
                </a:cxn>
                <a:cxn ang="T14">
                  <a:pos x="T8" y="T9"/>
                </a:cxn>
              </a:cxnLst>
              <a:rect l="T15" t="T16" r="T17" b="T18"/>
              <a:pathLst>
                <a:path w="50" h="106">
                  <a:moveTo>
                    <a:pt x="50" y="0"/>
                  </a:moveTo>
                  <a:cubicBezTo>
                    <a:pt x="48" y="6"/>
                    <a:pt x="47" y="13"/>
                    <a:pt x="44" y="19"/>
                  </a:cubicBezTo>
                  <a:cubicBezTo>
                    <a:pt x="41" y="24"/>
                    <a:pt x="34" y="26"/>
                    <a:pt x="31" y="31"/>
                  </a:cubicBezTo>
                  <a:cubicBezTo>
                    <a:pt x="25" y="43"/>
                    <a:pt x="23" y="56"/>
                    <a:pt x="19" y="69"/>
                  </a:cubicBezTo>
                  <a:cubicBezTo>
                    <a:pt x="15" y="80"/>
                    <a:pt x="15" y="106"/>
                    <a:pt x="0" y="106"/>
                  </a:cubicBezTo>
                </a:path>
              </a:pathLst>
            </a:custGeom>
            <a:noFill/>
            <a:ln w="9525">
              <a:solidFill>
                <a:schemeClr val="tx1"/>
              </a:solidFill>
              <a:round/>
              <a:headEnd/>
              <a:tailEnd/>
            </a:ln>
          </p:spPr>
          <p:txBody>
            <a:bodyPr>
              <a:prstTxWarp prst="textNoShape">
                <a:avLst/>
              </a:prstTxWarp>
            </a:bodyPr>
            <a:lstStyle/>
            <a:p>
              <a:endParaRPr lang="en-US"/>
            </a:p>
          </p:txBody>
        </p:sp>
        <p:sp>
          <p:nvSpPr>
            <p:cNvPr id="112783" name="Freeform 115"/>
            <p:cNvSpPr>
              <a:spLocks/>
            </p:cNvSpPr>
            <p:nvPr/>
          </p:nvSpPr>
          <p:spPr bwMode="auto">
            <a:xfrm>
              <a:off x="245" y="2272"/>
              <a:ext cx="12" cy="149"/>
            </a:xfrm>
            <a:custGeom>
              <a:avLst/>
              <a:gdLst>
                <a:gd name="T0" fmla="*/ 0 w 12"/>
                <a:gd name="T1" fmla="*/ 0 h 149"/>
                <a:gd name="T2" fmla="*/ 6 w 12"/>
                <a:gd name="T3" fmla="*/ 81 h 149"/>
                <a:gd name="T4" fmla="*/ 12 w 12"/>
                <a:gd name="T5" fmla="*/ 100 h 149"/>
                <a:gd name="T6" fmla="*/ 0 w 12"/>
                <a:gd name="T7" fmla="*/ 149 h 149"/>
                <a:gd name="T8" fmla="*/ 0 60000 65536"/>
                <a:gd name="T9" fmla="*/ 0 60000 65536"/>
                <a:gd name="T10" fmla="*/ 0 60000 65536"/>
                <a:gd name="T11" fmla="*/ 0 60000 65536"/>
                <a:gd name="T12" fmla="*/ 0 w 12"/>
                <a:gd name="T13" fmla="*/ 0 h 149"/>
                <a:gd name="T14" fmla="*/ 12 w 12"/>
                <a:gd name="T15" fmla="*/ 149 h 149"/>
              </a:gdLst>
              <a:ahLst/>
              <a:cxnLst>
                <a:cxn ang="T8">
                  <a:pos x="T0" y="T1"/>
                </a:cxn>
                <a:cxn ang="T9">
                  <a:pos x="T2" y="T3"/>
                </a:cxn>
                <a:cxn ang="T10">
                  <a:pos x="T4" y="T5"/>
                </a:cxn>
                <a:cxn ang="T11">
                  <a:pos x="T6" y="T7"/>
                </a:cxn>
              </a:cxnLst>
              <a:rect l="T12" t="T13" r="T14" b="T15"/>
              <a:pathLst>
                <a:path w="12" h="149">
                  <a:moveTo>
                    <a:pt x="0" y="0"/>
                  </a:moveTo>
                  <a:cubicBezTo>
                    <a:pt x="2" y="27"/>
                    <a:pt x="3" y="54"/>
                    <a:pt x="6" y="81"/>
                  </a:cubicBezTo>
                  <a:cubicBezTo>
                    <a:pt x="7" y="88"/>
                    <a:pt x="12" y="93"/>
                    <a:pt x="12" y="100"/>
                  </a:cubicBezTo>
                  <a:cubicBezTo>
                    <a:pt x="12" y="117"/>
                    <a:pt x="0" y="132"/>
                    <a:pt x="0" y="149"/>
                  </a:cubicBezTo>
                </a:path>
              </a:pathLst>
            </a:custGeom>
            <a:noFill/>
            <a:ln w="9525">
              <a:solidFill>
                <a:schemeClr val="tx1"/>
              </a:solidFill>
              <a:round/>
              <a:headEnd/>
              <a:tailEnd/>
            </a:ln>
          </p:spPr>
          <p:txBody>
            <a:bodyPr>
              <a:prstTxWarp prst="textNoShape">
                <a:avLst/>
              </a:prstTxWarp>
            </a:bodyPr>
            <a:lstStyle/>
            <a:p>
              <a:endParaRPr lang="en-US"/>
            </a:p>
          </p:txBody>
        </p:sp>
        <p:sp>
          <p:nvSpPr>
            <p:cNvPr id="112784" name="Freeform 116"/>
            <p:cNvSpPr>
              <a:spLocks/>
            </p:cNvSpPr>
            <p:nvPr/>
          </p:nvSpPr>
          <p:spPr bwMode="auto">
            <a:xfrm>
              <a:off x="499" y="2099"/>
              <a:ext cx="87" cy="14"/>
            </a:xfrm>
            <a:custGeom>
              <a:avLst/>
              <a:gdLst>
                <a:gd name="T0" fmla="*/ 0 w 87"/>
                <a:gd name="T1" fmla="*/ 6 h 14"/>
                <a:gd name="T2" fmla="*/ 68 w 87"/>
                <a:gd name="T3" fmla="*/ 0 h 14"/>
                <a:gd name="T4" fmla="*/ 87 w 87"/>
                <a:gd name="T5" fmla="*/ 6 h 14"/>
                <a:gd name="T6" fmla="*/ 0 60000 65536"/>
                <a:gd name="T7" fmla="*/ 0 60000 65536"/>
                <a:gd name="T8" fmla="*/ 0 60000 65536"/>
                <a:gd name="T9" fmla="*/ 0 w 87"/>
                <a:gd name="T10" fmla="*/ 0 h 14"/>
                <a:gd name="T11" fmla="*/ 87 w 87"/>
                <a:gd name="T12" fmla="*/ 14 h 14"/>
              </a:gdLst>
              <a:ahLst/>
              <a:cxnLst>
                <a:cxn ang="T6">
                  <a:pos x="T0" y="T1"/>
                </a:cxn>
                <a:cxn ang="T7">
                  <a:pos x="T2" y="T3"/>
                </a:cxn>
                <a:cxn ang="T8">
                  <a:pos x="T4" y="T5"/>
                </a:cxn>
              </a:cxnLst>
              <a:rect l="T9" t="T10" r="T11" b="T12"/>
              <a:pathLst>
                <a:path w="87" h="14">
                  <a:moveTo>
                    <a:pt x="0" y="6"/>
                  </a:moveTo>
                  <a:cubicBezTo>
                    <a:pt x="25" y="14"/>
                    <a:pt x="43" y="8"/>
                    <a:pt x="68" y="0"/>
                  </a:cubicBezTo>
                  <a:cubicBezTo>
                    <a:pt x="74" y="2"/>
                    <a:pt x="87" y="6"/>
                    <a:pt x="87" y="6"/>
                  </a:cubicBezTo>
                </a:path>
              </a:pathLst>
            </a:custGeom>
            <a:noFill/>
            <a:ln w="9525">
              <a:solidFill>
                <a:schemeClr val="tx1"/>
              </a:solidFill>
              <a:round/>
              <a:headEnd/>
              <a:tailEnd/>
            </a:ln>
          </p:spPr>
          <p:txBody>
            <a:bodyPr>
              <a:prstTxWarp prst="textNoShape">
                <a:avLst/>
              </a:prstTxWarp>
            </a:bodyPr>
            <a:lstStyle/>
            <a:p>
              <a:endParaRPr lang="en-US"/>
            </a:p>
          </p:txBody>
        </p:sp>
        <p:sp>
          <p:nvSpPr>
            <p:cNvPr id="112785" name="Freeform 117"/>
            <p:cNvSpPr>
              <a:spLocks/>
            </p:cNvSpPr>
            <p:nvPr/>
          </p:nvSpPr>
          <p:spPr bwMode="auto">
            <a:xfrm>
              <a:off x="499" y="2062"/>
              <a:ext cx="68" cy="24"/>
            </a:xfrm>
            <a:custGeom>
              <a:avLst/>
              <a:gdLst>
                <a:gd name="T0" fmla="*/ 0 w 68"/>
                <a:gd name="T1" fmla="*/ 24 h 24"/>
                <a:gd name="T2" fmla="*/ 68 w 68"/>
                <a:gd name="T3" fmla="*/ 0 h 24"/>
                <a:gd name="T4" fmla="*/ 0 60000 65536"/>
                <a:gd name="T5" fmla="*/ 0 60000 65536"/>
                <a:gd name="T6" fmla="*/ 0 w 68"/>
                <a:gd name="T7" fmla="*/ 0 h 24"/>
                <a:gd name="T8" fmla="*/ 68 w 68"/>
                <a:gd name="T9" fmla="*/ 24 h 24"/>
              </a:gdLst>
              <a:ahLst/>
              <a:cxnLst>
                <a:cxn ang="T4">
                  <a:pos x="T0" y="T1"/>
                </a:cxn>
                <a:cxn ang="T5">
                  <a:pos x="T2" y="T3"/>
                </a:cxn>
              </a:cxnLst>
              <a:rect l="T6" t="T7" r="T8" b="T9"/>
              <a:pathLst>
                <a:path w="68" h="24">
                  <a:moveTo>
                    <a:pt x="0" y="24"/>
                  </a:moveTo>
                  <a:cubicBezTo>
                    <a:pt x="21" y="5"/>
                    <a:pt x="44" y="12"/>
                    <a:pt x="68" y="0"/>
                  </a:cubicBezTo>
                </a:path>
              </a:pathLst>
            </a:custGeom>
            <a:noFill/>
            <a:ln w="9525">
              <a:solidFill>
                <a:schemeClr val="tx1"/>
              </a:solidFill>
              <a:round/>
              <a:headEnd/>
              <a:tailEnd/>
            </a:ln>
          </p:spPr>
          <p:txBody>
            <a:bodyPr>
              <a:prstTxWarp prst="textNoShape">
                <a:avLst/>
              </a:prstTxWarp>
            </a:bodyPr>
            <a:lstStyle/>
            <a:p>
              <a:endParaRPr lang="en-US"/>
            </a:p>
          </p:txBody>
        </p:sp>
        <p:sp>
          <p:nvSpPr>
            <p:cNvPr id="112786" name="Freeform 118"/>
            <p:cNvSpPr>
              <a:spLocks/>
            </p:cNvSpPr>
            <p:nvPr/>
          </p:nvSpPr>
          <p:spPr bwMode="auto">
            <a:xfrm>
              <a:off x="558" y="2213"/>
              <a:ext cx="87" cy="14"/>
            </a:xfrm>
            <a:custGeom>
              <a:avLst/>
              <a:gdLst>
                <a:gd name="T0" fmla="*/ 0 w 87"/>
                <a:gd name="T1" fmla="*/ 6 h 14"/>
                <a:gd name="T2" fmla="*/ 68 w 87"/>
                <a:gd name="T3" fmla="*/ 0 h 14"/>
                <a:gd name="T4" fmla="*/ 87 w 87"/>
                <a:gd name="T5" fmla="*/ 6 h 14"/>
                <a:gd name="T6" fmla="*/ 0 60000 65536"/>
                <a:gd name="T7" fmla="*/ 0 60000 65536"/>
                <a:gd name="T8" fmla="*/ 0 60000 65536"/>
                <a:gd name="T9" fmla="*/ 0 w 87"/>
                <a:gd name="T10" fmla="*/ 0 h 14"/>
                <a:gd name="T11" fmla="*/ 87 w 87"/>
                <a:gd name="T12" fmla="*/ 14 h 14"/>
              </a:gdLst>
              <a:ahLst/>
              <a:cxnLst>
                <a:cxn ang="T6">
                  <a:pos x="T0" y="T1"/>
                </a:cxn>
                <a:cxn ang="T7">
                  <a:pos x="T2" y="T3"/>
                </a:cxn>
                <a:cxn ang="T8">
                  <a:pos x="T4" y="T5"/>
                </a:cxn>
              </a:cxnLst>
              <a:rect l="T9" t="T10" r="T11" b="T12"/>
              <a:pathLst>
                <a:path w="87" h="14">
                  <a:moveTo>
                    <a:pt x="0" y="6"/>
                  </a:moveTo>
                  <a:cubicBezTo>
                    <a:pt x="25" y="14"/>
                    <a:pt x="43" y="8"/>
                    <a:pt x="68" y="0"/>
                  </a:cubicBezTo>
                  <a:cubicBezTo>
                    <a:pt x="74" y="2"/>
                    <a:pt x="87" y="6"/>
                    <a:pt x="87" y="6"/>
                  </a:cubicBezTo>
                </a:path>
              </a:pathLst>
            </a:custGeom>
            <a:noFill/>
            <a:ln w="9525">
              <a:solidFill>
                <a:schemeClr val="tx1"/>
              </a:solidFill>
              <a:round/>
              <a:headEnd/>
              <a:tailEnd/>
            </a:ln>
          </p:spPr>
          <p:txBody>
            <a:bodyPr>
              <a:prstTxWarp prst="textNoShape">
                <a:avLst/>
              </a:prstTxWarp>
            </a:bodyPr>
            <a:lstStyle/>
            <a:p>
              <a:endParaRPr lang="en-US"/>
            </a:p>
          </p:txBody>
        </p:sp>
        <p:sp>
          <p:nvSpPr>
            <p:cNvPr id="112787" name="Freeform 119"/>
            <p:cNvSpPr>
              <a:spLocks/>
            </p:cNvSpPr>
            <p:nvPr/>
          </p:nvSpPr>
          <p:spPr bwMode="auto">
            <a:xfrm>
              <a:off x="558" y="2176"/>
              <a:ext cx="68" cy="24"/>
            </a:xfrm>
            <a:custGeom>
              <a:avLst/>
              <a:gdLst>
                <a:gd name="T0" fmla="*/ 0 w 68"/>
                <a:gd name="T1" fmla="*/ 24 h 24"/>
                <a:gd name="T2" fmla="*/ 68 w 68"/>
                <a:gd name="T3" fmla="*/ 0 h 24"/>
                <a:gd name="T4" fmla="*/ 0 60000 65536"/>
                <a:gd name="T5" fmla="*/ 0 60000 65536"/>
                <a:gd name="T6" fmla="*/ 0 w 68"/>
                <a:gd name="T7" fmla="*/ 0 h 24"/>
                <a:gd name="T8" fmla="*/ 68 w 68"/>
                <a:gd name="T9" fmla="*/ 24 h 24"/>
              </a:gdLst>
              <a:ahLst/>
              <a:cxnLst>
                <a:cxn ang="T4">
                  <a:pos x="T0" y="T1"/>
                </a:cxn>
                <a:cxn ang="T5">
                  <a:pos x="T2" y="T3"/>
                </a:cxn>
              </a:cxnLst>
              <a:rect l="T6" t="T7" r="T8" b="T9"/>
              <a:pathLst>
                <a:path w="68" h="24">
                  <a:moveTo>
                    <a:pt x="0" y="24"/>
                  </a:moveTo>
                  <a:cubicBezTo>
                    <a:pt x="21" y="5"/>
                    <a:pt x="44" y="12"/>
                    <a:pt x="68" y="0"/>
                  </a:cubicBezTo>
                </a:path>
              </a:pathLst>
            </a:custGeom>
            <a:noFill/>
            <a:ln w="9525">
              <a:solidFill>
                <a:schemeClr val="tx1"/>
              </a:solidFill>
              <a:round/>
              <a:headEnd/>
              <a:tailEnd/>
            </a:ln>
          </p:spPr>
          <p:txBody>
            <a:bodyPr>
              <a:prstTxWarp prst="textNoShape">
                <a:avLst/>
              </a:prstTxWarp>
            </a:bodyPr>
            <a:lstStyle/>
            <a:p>
              <a:endParaRPr lang="en-US"/>
            </a:p>
          </p:txBody>
        </p:sp>
        <p:sp>
          <p:nvSpPr>
            <p:cNvPr id="112788" name="AutoShape 120"/>
            <p:cNvSpPr>
              <a:spLocks noChangeArrowheads="1"/>
            </p:cNvSpPr>
            <p:nvPr/>
          </p:nvSpPr>
          <p:spPr bwMode="auto">
            <a:xfrm rot="3676432">
              <a:off x="366" y="2232"/>
              <a:ext cx="96" cy="48"/>
            </a:xfrm>
            <a:prstGeom prst="roundRect">
              <a:avLst>
                <a:gd name="adj" fmla="val 16667"/>
              </a:avLst>
            </a:prstGeom>
            <a:solidFill>
              <a:schemeClr val="folHlink"/>
            </a:solidFill>
            <a:ln w="9525">
              <a:solidFill>
                <a:schemeClr val="tx1"/>
              </a:solidFill>
              <a:round/>
              <a:headEnd/>
              <a:tailEnd/>
            </a:ln>
          </p:spPr>
          <p:txBody>
            <a:bodyPr rot="10800000" vert="eaVert" wrap="none" anchor="ctr">
              <a:prstTxWarp prst="textNoShape">
                <a:avLst/>
              </a:prstTxWarp>
            </a:bodyPr>
            <a:lstStyle/>
            <a:p>
              <a:endParaRPr lang="en-US"/>
            </a:p>
          </p:txBody>
        </p:sp>
        <p:sp>
          <p:nvSpPr>
            <p:cNvPr id="112789" name="Text Box 121"/>
            <p:cNvSpPr txBox="1">
              <a:spLocks noChangeArrowheads="1"/>
            </p:cNvSpPr>
            <p:nvPr/>
          </p:nvSpPr>
          <p:spPr bwMode="auto">
            <a:xfrm>
              <a:off x="126" y="1904"/>
              <a:ext cx="338" cy="145"/>
            </a:xfrm>
            <a:prstGeom prst="rect">
              <a:avLst/>
            </a:prstGeom>
            <a:noFill/>
            <a:ln w="9525">
              <a:noFill/>
              <a:miter lim="800000"/>
              <a:headEnd/>
              <a:tailEnd/>
            </a:ln>
          </p:spPr>
          <p:txBody>
            <a:bodyPr wrap="none">
              <a:prstTxWarp prst="textNoShape">
                <a:avLst/>
              </a:prstTxWarp>
              <a:spAutoFit/>
            </a:bodyPr>
            <a:lstStyle/>
            <a:p>
              <a:r>
                <a:rPr lang="en-US" sz="900" b="1" i="0"/>
                <a:t>Microbiota</a:t>
              </a:r>
            </a:p>
          </p:txBody>
        </p:sp>
      </p:grpSp>
      <p:pic>
        <p:nvPicPr>
          <p:cNvPr id="112714" name="Picture 125" descr="CHOcomplex"/>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435601" y="3003550"/>
            <a:ext cx="833967" cy="647700"/>
          </a:xfrm>
          <a:prstGeom prst="rect">
            <a:avLst/>
          </a:prstGeom>
          <a:noFill/>
          <a:ln w="9525">
            <a:noFill/>
            <a:miter lim="800000"/>
            <a:headEnd/>
            <a:tailEnd/>
          </a:ln>
        </p:spPr>
      </p:pic>
      <p:sp>
        <p:nvSpPr>
          <p:cNvPr id="112715" name="Text Box 126"/>
          <p:cNvSpPr txBox="1">
            <a:spLocks noChangeArrowheads="1"/>
          </p:cNvSpPr>
          <p:nvPr/>
        </p:nvSpPr>
        <p:spPr bwMode="auto">
          <a:xfrm>
            <a:off x="5998633" y="3327400"/>
            <a:ext cx="841152" cy="230832"/>
          </a:xfrm>
          <a:prstGeom prst="rect">
            <a:avLst/>
          </a:prstGeom>
          <a:noFill/>
          <a:ln w="9525">
            <a:noFill/>
            <a:miter lim="800000"/>
            <a:headEnd/>
            <a:tailEnd/>
          </a:ln>
        </p:spPr>
        <p:txBody>
          <a:bodyPr wrap="none">
            <a:prstTxWarp prst="textNoShape">
              <a:avLst/>
            </a:prstTxWarp>
            <a:spAutoFit/>
          </a:bodyPr>
          <a:lstStyle/>
          <a:p>
            <a:r>
              <a:rPr lang="en-US" sz="900" b="1" i="0"/>
              <a:t>Complex CHO</a:t>
            </a:r>
          </a:p>
        </p:txBody>
      </p:sp>
      <p:sp>
        <p:nvSpPr>
          <p:cNvPr id="112716" name="Freeform 123"/>
          <p:cNvSpPr>
            <a:spLocks/>
          </p:cNvSpPr>
          <p:nvPr/>
        </p:nvSpPr>
        <p:spPr bwMode="auto">
          <a:xfrm rot="-2962834">
            <a:off x="4446323" y="3286919"/>
            <a:ext cx="592138" cy="857251"/>
          </a:xfrm>
          <a:custGeom>
            <a:avLst/>
            <a:gdLst>
              <a:gd name="T0" fmla="*/ 0 w 616"/>
              <a:gd name="T1" fmla="*/ 0 h 528"/>
              <a:gd name="T2" fmla="*/ 2147483647 w 616"/>
              <a:gd name="T3" fmla="*/ 2147483647 h 528"/>
              <a:gd name="T4" fmla="*/ 2147483647 w 616"/>
              <a:gd name="T5" fmla="*/ 2147483647 h 528"/>
              <a:gd name="T6" fmla="*/ 0 60000 65536"/>
              <a:gd name="T7" fmla="*/ 0 60000 65536"/>
              <a:gd name="T8" fmla="*/ 0 60000 65536"/>
              <a:gd name="T9" fmla="*/ 0 w 616"/>
              <a:gd name="T10" fmla="*/ 0 h 528"/>
              <a:gd name="T11" fmla="*/ 616 w 616"/>
              <a:gd name="T12" fmla="*/ 528 h 528"/>
            </a:gdLst>
            <a:ahLst/>
            <a:cxnLst>
              <a:cxn ang="T6">
                <a:pos x="T0" y="T1"/>
              </a:cxn>
              <a:cxn ang="T7">
                <a:pos x="T2" y="T3"/>
              </a:cxn>
              <a:cxn ang="T8">
                <a:pos x="T4" y="T5"/>
              </a:cxn>
            </a:cxnLst>
            <a:rect l="T9" t="T10" r="T11" b="T12"/>
            <a:pathLst>
              <a:path w="616" h="528">
                <a:moveTo>
                  <a:pt x="0" y="0"/>
                </a:moveTo>
                <a:cubicBezTo>
                  <a:pt x="268" y="124"/>
                  <a:pt x="536" y="248"/>
                  <a:pt x="576" y="336"/>
                </a:cubicBezTo>
                <a:cubicBezTo>
                  <a:pt x="616" y="424"/>
                  <a:pt x="296" y="496"/>
                  <a:pt x="240" y="528"/>
                </a:cubicBezTo>
              </a:path>
            </a:pathLst>
          </a:custGeom>
          <a:noFill/>
          <a:ln w="28575">
            <a:solidFill>
              <a:schemeClr val="tx1"/>
            </a:solidFill>
            <a:prstDash val="sysDot"/>
            <a:round/>
            <a:headEnd/>
            <a:tailEnd/>
          </a:ln>
        </p:spPr>
        <p:txBody>
          <a:bodyPr vert="eaVert">
            <a:prstTxWarp prst="textNoShape">
              <a:avLst/>
            </a:prstTxWarp>
          </a:bodyPr>
          <a:lstStyle/>
          <a:p>
            <a:endParaRPr lang="en-US"/>
          </a:p>
        </p:txBody>
      </p:sp>
      <p:sp>
        <p:nvSpPr>
          <p:cNvPr id="112717" name="Line 127"/>
          <p:cNvSpPr>
            <a:spLocks noChangeShapeType="1"/>
          </p:cNvSpPr>
          <p:nvPr/>
        </p:nvSpPr>
        <p:spPr bwMode="auto">
          <a:xfrm rot="260932" flipH="1">
            <a:off x="5031317" y="3594100"/>
            <a:ext cx="101600" cy="304800"/>
          </a:xfrm>
          <a:prstGeom prst="line">
            <a:avLst/>
          </a:prstGeom>
          <a:noFill/>
          <a:ln w="28575">
            <a:solidFill>
              <a:schemeClr val="tx1"/>
            </a:solidFill>
            <a:prstDash val="sysDot"/>
            <a:round/>
            <a:headEnd/>
            <a:tailEnd type="triangle" w="med" len="med"/>
          </a:ln>
        </p:spPr>
        <p:txBody>
          <a:bodyPr>
            <a:prstTxWarp prst="textNoShape">
              <a:avLst/>
            </a:prstTxWarp>
          </a:bodyPr>
          <a:lstStyle/>
          <a:p>
            <a:endParaRPr lang="en-US"/>
          </a:p>
        </p:txBody>
      </p:sp>
      <p:sp>
        <p:nvSpPr>
          <p:cNvPr id="112718" name="AutoShape 124"/>
          <p:cNvSpPr>
            <a:spLocks noChangeArrowheads="1"/>
          </p:cNvSpPr>
          <p:nvPr/>
        </p:nvSpPr>
        <p:spPr bwMode="auto">
          <a:xfrm>
            <a:off x="4472517" y="3859213"/>
            <a:ext cx="508000" cy="152400"/>
          </a:xfrm>
          <a:prstGeom prst="roundRect">
            <a:avLst>
              <a:gd name="adj" fmla="val 16667"/>
            </a:avLst>
          </a:prstGeom>
          <a:solidFill>
            <a:srgbClr val="FFCC99"/>
          </a:solidFill>
          <a:ln w="9525">
            <a:solidFill>
              <a:schemeClr val="folHlink"/>
            </a:solidFill>
            <a:round/>
            <a:headEnd/>
            <a:tailEnd/>
          </a:ln>
        </p:spPr>
        <p:txBody>
          <a:bodyPr wrap="none" anchor="ctr">
            <a:prstTxWarp prst="textNoShape">
              <a:avLst/>
            </a:prstTxWarp>
          </a:bodyPr>
          <a:lstStyle/>
          <a:p>
            <a:pPr algn="ctr"/>
            <a:r>
              <a:rPr lang="en-US" sz="900" b="1" i="0"/>
              <a:t>SCFA</a:t>
            </a:r>
          </a:p>
        </p:txBody>
      </p:sp>
      <p:sp>
        <p:nvSpPr>
          <p:cNvPr id="112719" name="Freeform 148"/>
          <p:cNvSpPr>
            <a:spLocks/>
          </p:cNvSpPr>
          <p:nvPr/>
        </p:nvSpPr>
        <p:spPr bwMode="auto">
          <a:xfrm>
            <a:off x="5617634" y="3379788"/>
            <a:ext cx="469900" cy="1725612"/>
          </a:xfrm>
          <a:custGeom>
            <a:avLst/>
            <a:gdLst>
              <a:gd name="T0" fmla="*/ 0 w 912"/>
              <a:gd name="T1" fmla="*/ 0 h 1432"/>
              <a:gd name="T2" fmla="*/ 2147483647 w 912"/>
              <a:gd name="T3" fmla="*/ 2147483647 h 1432"/>
              <a:gd name="T4" fmla="*/ 2147483647 w 912"/>
              <a:gd name="T5" fmla="*/ 2147483647 h 1432"/>
              <a:gd name="T6" fmla="*/ 0 60000 65536"/>
              <a:gd name="T7" fmla="*/ 0 60000 65536"/>
              <a:gd name="T8" fmla="*/ 0 60000 65536"/>
              <a:gd name="T9" fmla="*/ 0 w 912"/>
              <a:gd name="T10" fmla="*/ 0 h 1432"/>
              <a:gd name="T11" fmla="*/ 912 w 912"/>
              <a:gd name="T12" fmla="*/ 1432 h 1432"/>
            </a:gdLst>
            <a:ahLst/>
            <a:cxnLst>
              <a:cxn ang="T6">
                <a:pos x="T0" y="T1"/>
              </a:cxn>
              <a:cxn ang="T7">
                <a:pos x="T2" y="T3"/>
              </a:cxn>
              <a:cxn ang="T8">
                <a:pos x="T4" y="T5"/>
              </a:cxn>
            </a:cxnLst>
            <a:rect l="T9" t="T10" r="T11" b="T12"/>
            <a:pathLst>
              <a:path w="912" h="1432">
                <a:moveTo>
                  <a:pt x="0" y="0"/>
                </a:moveTo>
                <a:cubicBezTo>
                  <a:pt x="164" y="484"/>
                  <a:pt x="328" y="968"/>
                  <a:pt x="480" y="1200"/>
                </a:cubicBezTo>
                <a:cubicBezTo>
                  <a:pt x="632" y="1432"/>
                  <a:pt x="840" y="1360"/>
                  <a:pt x="912" y="1392"/>
                </a:cubicBezTo>
              </a:path>
            </a:pathLst>
          </a:custGeom>
          <a:noFill/>
          <a:ln w="28575">
            <a:solidFill>
              <a:schemeClr val="tx1"/>
            </a:solidFill>
            <a:prstDash val="sysDot"/>
            <a:round/>
            <a:headEnd/>
            <a:tailEnd type="triangle" w="med" len="med"/>
          </a:ln>
        </p:spPr>
        <p:txBody>
          <a:bodyPr>
            <a:prstTxWarp prst="textNoShape">
              <a:avLst/>
            </a:prstTxWarp>
          </a:bodyPr>
          <a:lstStyle/>
          <a:p>
            <a:endParaRPr lang="en-US"/>
          </a:p>
        </p:txBody>
      </p:sp>
      <p:sp>
        <p:nvSpPr>
          <p:cNvPr id="112720" name="Freeform 142"/>
          <p:cNvSpPr>
            <a:spLocks/>
          </p:cNvSpPr>
          <p:nvPr/>
        </p:nvSpPr>
        <p:spPr bwMode="auto">
          <a:xfrm>
            <a:off x="4409018" y="4217988"/>
            <a:ext cx="664633" cy="565150"/>
          </a:xfrm>
          <a:custGeom>
            <a:avLst/>
            <a:gdLst>
              <a:gd name="T0" fmla="*/ 2147483647 w 257"/>
              <a:gd name="T1" fmla="*/ 2147483647 h 532"/>
              <a:gd name="T2" fmla="*/ 2147483647 w 257"/>
              <a:gd name="T3" fmla="*/ 2147483647 h 532"/>
              <a:gd name="T4" fmla="*/ 2147483647 w 257"/>
              <a:gd name="T5" fmla="*/ 2147483647 h 532"/>
              <a:gd name="T6" fmla="*/ 2147483647 w 257"/>
              <a:gd name="T7" fmla="*/ 2147483647 h 532"/>
              <a:gd name="T8" fmla="*/ 2147483647 w 257"/>
              <a:gd name="T9" fmla="*/ 2147483647 h 532"/>
              <a:gd name="T10" fmla="*/ 2147483647 w 257"/>
              <a:gd name="T11" fmla="*/ 2147483647 h 532"/>
              <a:gd name="T12" fmla="*/ 2147483647 w 257"/>
              <a:gd name="T13" fmla="*/ 2147483647 h 532"/>
              <a:gd name="T14" fmla="*/ 2147483647 w 257"/>
              <a:gd name="T15" fmla="*/ 2147483647 h 532"/>
              <a:gd name="T16" fmla="*/ 2147483647 w 257"/>
              <a:gd name="T17" fmla="*/ 2147483647 h 532"/>
              <a:gd name="T18" fmla="*/ 2147483647 w 257"/>
              <a:gd name="T19" fmla="*/ 2147483647 h 532"/>
              <a:gd name="T20" fmla="*/ 2147483647 w 257"/>
              <a:gd name="T21" fmla="*/ 2147483647 h 532"/>
              <a:gd name="T22" fmla="*/ 2147483647 w 257"/>
              <a:gd name="T23" fmla="*/ 2147483647 h 532"/>
              <a:gd name="T24" fmla="*/ 2147483647 w 257"/>
              <a:gd name="T25" fmla="*/ 2147483647 h 532"/>
              <a:gd name="T26" fmla="*/ 2147483647 w 257"/>
              <a:gd name="T27" fmla="*/ 2147483647 h 532"/>
              <a:gd name="T28" fmla="*/ 2147483647 w 257"/>
              <a:gd name="T29" fmla="*/ 2147483647 h 532"/>
              <a:gd name="T30" fmla="*/ 2147483647 w 257"/>
              <a:gd name="T31" fmla="*/ 2147483647 h 532"/>
              <a:gd name="T32" fmla="*/ 2147483647 w 257"/>
              <a:gd name="T33" fmla="*/ 2147483647 h 532"/>
              <a:gd name="T34" fmla="*/ 2147483647 w 257"/>
              <a:gd name="T35" fmla="*/ 2147483647 h 532"/>
              <a:gd name="T36" fmla="*/ 2147483647 w 257"/>
              <a:gd name="T37" fmla="*/ 2147483647 h 532"/>
              <a:gd name="T38" fmla="*/ 2147483647 w 257"/>
              <a:gd name="T39" fmla="*/ 2147483647 h 532"/>
              <a:gd name="T40" fmla="*/ 2147483647 w 257"/>
              <a:gd name="T41" fmla="*/ 2147483647 h 532"/>
              <a:gd name="T42" fmla="*/ 2147483647 w 257"/>
              <a:gd name="T43" fmla="*/ 2147483647 h 532"/>
              <a:gd name="T44" fmla="*/ 2147483647 w 257"/>
              <a:gd name="T45" fmla="*/ 2147483647 h 532"/>
              <a:gd name="T46" fmla="*/ 2147483647 w 257"/>
              <a:gd name="T47" fmla="*/ 2147483647 h 532"/>
              <a:gd name="T48" fmla="*/ 2147483647 w 257"/>
              <a:gd name="T49" fmla="*/ 2147483647 h 532"/>
              <a:gd name="T50" fmla="*/ 2147483647 w 257"/>
              <a:gd name="T51" fmla="*/ 2147483647 h 532"/>
              <a:gd name="T52" fmla="*/ 2147483647 w 257"/>
              <a:gd name="T53" fmla="*/ 2147483647 h 532"/>
              <a:gd name="T54" fmla="*/ 2147483647 w 257"/>
              <a:gd name="T55" fmla="*/ 2147483647 h 532"/>
              <a:gd name="T56" fmla="*/ 2147483647 w 257"/>
              <a:gd name="T57" fmla="*/ 2147483647 h 5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
              <a:gd name="T88" fmla="*/ 0 h 532"/>
              <a:gd name="T89" fmla="*/ 257 w 257"/>
              <a:gd name="T90" fmla="*/ 532 h 5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 h="532">
                <a:moveTo>
                  <a:pt x="4" y="37"/>
                </a:moveTo>
                <a:cubicBezTo>
                  <a:pt x="14" y="69"/>
                  <a:pt x="18" y="97"/>
                  <a:pt x="22" y="130"/>
                </a:cubicBezTo>
                <a:cubicBezTo>
                  <a:pt x="16" y="248"/>
                  <a:pt x="0" y="338"/>
                  <a:pt x="16" y="446"/>
                </a:cubicBezTo>
                <a:cubicBezTo>
                  <a:pt x="19" y="465"/>
                  <a:pt x="36" y="504"/>
                  <a:pt x="53" y="514"/>
                </a:cubicBezTo>
                <a:cubicBezTo>
                  <a:pt x="64" y="521"/>
                  <a:pt x="91" y="526"/>
                  <a:pt x="91" y="526"/>
                </a:cubicBezTo>
                <a:cubicBezTo>
                  <a:pt x="126" y="524"/>
                  <a:pt x="163" y="532"/>
                  <a:pt x="196" y="520"/>
                </a:cubicBezTo>
                <a:cubicBezTo>
                  <a:pt x="213" y="514"/>
                  <a:pt x="208" y="483"/>
                  <a:pt x="221" y="471"/>
                </a:cubicBezTo>
                <a:cubicBezTo>
                  <a:pt x="257" y="321"/>
                  <a:pt x="231" y="168"/>
                  <a:pt x="202" y="19"/>
                </a:cubicBezTo>
                <a:cubicBezTo>
                  <a:pt x="200" y="37"/>
                  <a:pt x="202" y="56"/>
                  <a:pt x="196" y="74"/>
                </a:cubicBezTo>
                <a:cubicBezTo>
                  <a:pt x="194" y="80"/>
                  <a:pt x="196" y="58"/>
                  <a:pt x="190" y="56"/>
                </a:cubicBezTo>
                <a:cubicBezTo>
                  <a:pt x="184" y="54"/>
                  <a:pt x="181" y="64"/>
                  <a:pt x="177" y="68"/>
                </a:cubicBezTo>
                <a:cubicBezTo>
                  <a:pt x="175" y="74"/>
                  <a:pt x="176" y="92"/>
                  <a:pt x="171" y="87"/>
                </a:cubicBezTo>
                <a:cubicBezTo>
                  <a:pt x="162" y="78"/>
                  <a:pt x="163" y="62"/>
                  <a:pt x="159" y="50"/>
                </a:cubicBezTo>
                <a:cubicBezTo>
                  <a:pt x="157" y="44"/>
                  <a:pt x="153" y="31"/>
                  <a:pt x="153" y="31"/>
                </a:cubicBezTo>
                <a:cubicBezTo>
                  <a:pt x="151" y="41"/>
                  <a:pt x="149" y="52"/>
                  <a:pt x="146" y="62"/>
                </a:cubicBezTo>
                <a:cubicBezTo>
                  <a:pt x="144" y="68"/>
                  <a:pt x="145" y="86"/>
                  <a:pt x="140" y="81"/>
                </a:cubicBezTo>
                <a:cubicBezTo>
                  <a:pt x="131" y="71"/>
                  <a:pt x="128" y="43"/>
                  <a:pt x="128" y="43"/>
                </a:cubicBezTo>
                <a:cubicBezTo>
                  <a:pt x="121" y="64"/>
                  <a:pt x="110" y="72"/>
                  <a:pt x="103" y="93"/>
                </a:cubicBezTo>
                <a:cubicBezTo>
                  <a:pt x="90" y="0"/>
                  <a:pt x="90" y="84"/>
                  <a:pt x="84" y="112"/>
                </a:cubicBezTo>
                <a:cubicBezTo>
                  <a:pt x="82" y="104"/>
                  <a:pt x="80" y="95"/>
                  <a:pt x="78" y="87"/>
                </a:cubicBezTo>
                <a:cubicBezTo>
                  <a:pt x="74" y="75"/>
                  <a:pt x="66" y="50"/>
                  <a:pt x="66" y="50"/>
                </a:cubicBezTo>
                <a:cubicBezTo>
                  <a:pt x="54" y="135"/>
                  <a:pt x="57" y="73"/>
                  <a:pt x="47" y="43"/>
                </a:cubicBezTo>
                <a:cubicBezTo>
                  <a:pt x="45" y="62"/>
                  <a:pt x="44" y="80"/>
                  <a:pt x="41" y="99"/>
                </a:cubicBezTo>
                <a:cubicBezTo>
                  <a:pt x="40" y="106"/>
                  <a:pt x="42" y="118"/>
                  <a:pt x="35" y="118"/>
                </a:cubicBezTo>
                <a:cubicBezTo>
                  <a:pt x="27" y="118"/>
                  <a:pt x="26" y="105"/>
                  <a:pt x="22" y="99"/>
                </a:cubicBezTo>
                <a:cubicBezTo>
                  <a:pt x="20" y="83"/>
                  <a:pt x="24" y="64"/>
                  <a:pt x="16" y="50"/>
                </a:cubicBezTo>
                <a:cubicBezTo>
                  <a:pt x="12" y="44"/>
                  <a:pt x="4" y="61"/>
                  <a:pt x="4" y="68"/>
                </a:cubicBezTo>
                <a:cubicBezTo>
                  <a:pt x="4" y="74"/>
                  <a:pt x="12" y="77"/>
                  <a:pt x="16" y="81"/>
                </a:cubicBezTo>
                <a:cubicBezTo>
                  <a:pt x="18" y="87"/>
                  <a:pt x="22" y="99"/>
                  <a:pt x="22" y="99"/>
                </a:cubicBezTo>
              </a:path>
            </a:pathLst>
          </a:custGeom>
          <a:gradFill rotWithShape="0">
            <a:gsLst>
              <a:gs pos="0">
                <a:srgbClr val="767600"/>
              </a:gs>
              <a:gs pos="50000">
                <a:srgbClr val="FFFF00"/>
              </a:gs>
              <a:gs pos="100000">
                <a:srgbClr val="767600"/>
              </a:gs>
            </a:gsLst>
            <a:lin ang="0" scaled="1"/>
          </a:gradFill>
          <a:ln w="9525">
            <a:solidFill>
              <a:schemeClr val="tx1"/>
            </a:solidFill>
            <a:round/>
            <a:headEnd/>
            <a:tailEnd/>
          </a:ln>
        </p:spPr>
        <p:txBody>
          <a:bodyPr>
            <a:prstTxWarp prst="textNoShape">
              <a:avLst/>
            </a:prstTxWarp>
          </a:bodyPr>
          <a:lstStyle/>
          <a:p>
            <a:endParaRPr lang="en-US"/>
          </a:p>
        </p:txBody>
      </p:sp>
      <p:sp>
        <p:nvSpPr>
          <p:cNvPr id="112721" name="Freeform 8"/>
          <p:cNvSpPr>
            <a:spLocks/>
          </p:cNvSpPr>
          <p:nvPr/>
        </p:nvSpPr>
        <p:spPr bwMode="auto">
          <a:xfrm>
            <a:off x="5323418" y="4217988"/>
            <a:ext cx="732367" cy="565150"/>
          </a:xfrm>
          <a:custGeom>
            <a:avLst/>
            <a:gdLst>
              <a:gd name="T0" fmla="*/ 2147483647 w 303"/>
              <a:gd name="T1" fmla="*/ 2147483647 h 532"/>
              <a:gd name="T2" fmla="*/ 2147483647 w 303"/>
              <a:gd name="T3" fmla="*/ 2147483647 h 532"/>
              <a:gd name="T4" fmla="*/ 2147483647 w 303"/>
              <a:gd name="T5" fmla="*/ 2147483647 h 532"/>
              <a:gd name="T6" fmla="*/ 2147483647 w 303"/>
              <a:gd name="T7" fmla="*/ 2147483647 h 532"/>
              <a:gd name="T8" fmla="*/ 2147483647 w 303"/>
              <a:gd name="T9" fmla="*/ 2147483647 h 532"/>
              <a:gd name="T10" fmla="*/ 2147483647 w 303"/>
              <a:gd name="T11" fmla="*/ 2147483647 h 532"/>
              <a:gd name="T12" fmla="*/ 2147483647 w 303"/>
              <a:gd name="T13" fmla="*/ 2147483647 h 532"/>
              <a:gd name="T14" fmla="*/ 2147483647 w 303"/>
              <a:gd name="T15" fmla="*/ 2147483647 h 532"/>
              <a:gd name="T16" fmla="*/ 2147483647 w 303"/>
              <a:gd name="T17" fmla="*/ 2147483647 h 532"/>
              <a:gd name="T18" fmla="*/ 2147483647 w 303"/>
              <a:gd name="T19" fmla="*/ 2147483647 h 532"/>
              <a:gd name="T20" fmla="*/ 2147483647 w 303"/>
              <a:gd name="T21" fmla="*/ 2147483647 h 532"/>
              <a:gd name="T22" fmla="*/ 2147483647 w 303"/>
              <a:gd name="T23" fmla="*/ 2147483647 h 532"/>
              <a:gd name="T24" fmla="*/ 2147483647 w 303"/>
              <a:gd name="T25" fmla="*/ 2147483647 h 532"/>
              <a:gd name="T26" fmla="*/ 2147483647 w 303"/>
              <a:gd name="T27" fmla="*/ 2147483647 h 532"/>
              <a:gd name="T28" fmla="*/ 2147483647 w 303"/>
              <a:gd name="T29" fmla="*/ 2147483647 h 532"/>
              <a:gd name="T30" fmla="*/ 2147483647 w 303"/>
              <a:gd name="T31" fmla="*/ 2147483647 h 532"/>
              <a:gd name="T32" fmla="*/ 2147483647 w 303"/>
              <a:gd name="T33" fmla="*/ 2147483647 h 532"/>
              <a:gd name="T34" fmla="*/ 2147483647 w 303"/>
              <a:gd name="T35" fmla="*/ 2147483647 h 532"/>
              <a:gd name="T36" fmla="*/ 2147483647 w 303"/>
              <a:gd name="T37" fmla="*/ 2147483647 h 532"/>
              <a:gd name="T38" fmla="*/ 2147483647 w 303"/>
              <a:gd name="T39" fmla="*/ 2147483647 h 532"/>
              <a:gd name="T40" fmla="*/ 2147483647 w 303"/>
              <a:gd name="T41" fmla="*/ 2147483647 h 532"/>
              <a:gd name="T42" fmla="*/ 2147483647 w 303"/>
              <a:gd name="T43" fmla="*/ 2147483647 h 532"/>
              <a:gd name="T44" fmla="*/ 2147483647 w 303"/>
              <a:gd name="T45" fmla="*/ 2147483647 h 532"/>
              <a:gd name="T46" fmla="*/ 2147483647 w 303"/>
              <a:gd name="T47" fmla="*/ 2147483647 h 5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3"/>
              <a:gd name="T73" fmla="*/ 0 h 532"/>
              <a:gd name="T74" fmla="*/ 303 w 303"/>
              <a:gd name="T75" fmla="*/ 532 h 5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3" h="532">
                <a:moveTo>
                  <a:pt x="56" y="55"/>
                </a:moveTo>
                <a:cubicBezTo>
                  <a:pt x="54" y="80"/>
                  <a:pt x="53" y="105"/>
                  <a:pt x="50" y="130"/>
                </a:cubicBezTo>
                <a:cubicBezTo>
                  <a:pt x="49" y="144"/>
                  <a:pt x="53" y="162"/>
                  <a:pt x="44" y="173"/>
                </a:cubicBezTo>
                <a:cubicBezTo>
                  <a:pt x="39" y="179"/>
                  <a:pt x="31" y="164"/>
                  <a:pt x="25" y="160"/>
                </a:cubicBezTo>
                <a:cubicBezTo>
                  <a:pt x="20" y="179"/>
                  <a:pt x="0" y="231"/>
                  <a:pt x="19" y="247"/>
                </a:cubicBezTo>
                <a:cubicBezTo>
                  <a:pt x="27" y="254"/>
                  <a:pt x="40" y="251"/>
                  <a:pt x="50" y="253"/>
                </a:cubicBezTo>
                <a:cubicBezTo>
                  <a:pt x="112" y="320"/>
                  <a:pt x="72" y="435"/>
                  <a:pt x="75" y="526"/>
                </a:cubicBezTo>
                <a:cubicBezTo>
                  <a:pt x="131" y="521"/>
                  <a:pt x="187" y="515"/>
                  <a:pt x="242" y="532"/>
                </a:cubicBezTo>
                <a:cubicBezTo>
                  <a:pt x="252" y="502"/>
                  <a:pt x="260" y="439"/>
                  <a:pt x="260" y="439"/>
                </a:cubicBezTo>
                <a:cubicBezTo>
                  <a:pt x="262" y="392"/>
                  <a:pt x="255" y="343"/>
                  <a:pt x="267" y="297"/>
                </a:cubicBezTo>
                <a:cubicBezTo>
                  <a:pt x="270" y="287"/>
                  <a:pt x="291" y="299"/>
                  <a:pt x="298" y="291"/>
                </a:cubicBezTo>
                <a:cubicBezTo>
                  <a:pt x="303" y="286"/>
                  <a:pt x="285" y="287"/>
                  <a:pt x="279" y="284"/>
                </a:cubicBezTo>
                <a:cubicBezTo>
                  <a:pt x="272" y="281"/>
                  <a:pt x="266" y="276"/>
                  <a:pt x="260" y="272"/>
                </a:cubicBezTo>
                <a:cubicBezTo>
                  <a:pt x="245" y="225"/>
                  <a:pt x="250" y="248"/>
                  <a:pt x="242" y="204"/>
                </a:cubicBezTo>
                <a:cubicBezTo>
                  <a:pt x="239" y="140"/>
                  <a:pt x="243" y="27"/>
                  <a:pt x="217" y="111"/>
                </a:cubicBezTo>
                <a:cubicBezTo>
                  <a:pt x="213" y="96"/>
                  <a:pt x="207" y="47"/>
                  <a:pt x="192" y="92"/>
                </a:cubicBezTo>
                <a:cubicBezTo>
                  <a:pt x="180" y="166"/>
                  <a:pt x="180" y="110"/>
                  <a:pt x="174" y="80"/>
                </a:cubicBezTo>
                <a:cubicBezTo>
                  <a:pt x="172" y="88"/>
                  <a:pt x="170" y="97"/>
                  <a:pt x="167" y="105"/>
                </a:cubicBezTo>
                <a:cubicBezTo>
                  <a:pt x="163" y="117"/>
                  <a:pt x="155" y="142"/>
                  <a:pt x="155" y="142"/>
                </a:cubicBezTo>
                <a:cubicBezTo>
                  <a:pt x="146" y="114"/>
                  <a:pt x="163" y="51"/>
                  <a:pt x="130" y="99"/>
                </a:cubicBezTo>
                <a:cubicBezTo>
                  <a:pt x="115" y="159"/>
                  <a:pt x="119" y="82"/>
                  <a:pt x="112" y="61"/>
                </a:cubicBezTo>
                <a:cubicBezTo>
                  <a:pt x="106" y="79"/>
                  <a:pt x="109" y="154"/>
                  <a:pt x="93" y="105"/>
                </a:cubicBezTo>
                <a:cubicBezTo>
                  <a:pt x="79" y="0"/>
                  <a:pt x="77" y="120"/>
                  <a:pt x="75" y="142"/>
                </a:cubicBezTo>
                <a:cubicBezTo>
                  <a:pt x="67" y="62"/>
                  <a:pt x="85" y="86"/>
                  <a:pt x="56" y="55"/>
                </a:cubicBezTo>
                <a:close/>
              </a:path>
            </a:pathLst>
          </a:custGeom>
          <a:gradFill rotWithShape="0">
            <a:gsLst>
              <a:gs pos="0">
                <a:srgbClr val="76765E"/>
              </a:gs>
              <a:gs pos="50000">
                <a:srgbClr val="FFFFCC"/>
              </a:gs>
              <a:gs pos="100000">
                <a:srgbClr val="76765E"/>
              </a:gs>
            </a:gsLst>
            <a:lin ang="0" scaled="1"/>
          </a:gradFill>
          <a:ln w="9525">
            <a:solidFill>
              <a:schemeClr val="tx1"/>
            </a:solidFill>
            <a:round/>
            <a:headEnd/>
            <a:tailEnd/>
          </a:ln>
        </p:spPr>
        <p:txBody>
          <a:bodyPr>
            <a:prstTxWarp prst="textNoShape">
              <a:avLst/>
            </a:prstTxWarp>
          </a:bodyPr>
          <a:lstStyle/>
          <a:p>
            <a:endParaRPr lang="en-US"/>
          </a:p>
        </p:txBody>
      </p:sp>
      <p:sp>
        <p:nvSpPr>
          <p:cNvPr id="112722" name="Freeform 93"/>
          <p:cNvSpPr>
            <a:spLocks/>
          </p:cNvSpPr>
          <p:nvPr/>
        </p:nvSpPr>
        <p:spPr bwMode="auto">
          <a:xfrm>
            <a:off x="4119034" y="4424363"/>
            <a:ext cx="302684" cy="347662"/>
          </a:xfrm>
          <a:custGeom>
            <a:avLst/>
            <a:gdLst>
              <a:gd name="T0" fmla="*/ 2147483647 w 143"/>
              <a:gd name="T1" fmla="*/ 2147483647 h 187"/>
              <a:gd name="T2" fmla="*/ 2147483647 w 143"/>
              <a:gd name="T3" fmla="*/ 2147483647 h 187"/>
              <a:gd name="T4" fmla="*/ 2147483647 w 143"/>
              <a:gd name="T5" fmla="*/ 2147483647 h 187"/>
              <a:gd name="T6" fmla="*/ 2147483647 w 143"/>
              <a:gd name="T7" fmla="*/ 2147483647 h 187"/>
              <a:gd name="T8" fmla="*/ 2147483647 w 143"/>
              <a:gd name="T9" fmla="*/ 2147483647 h 187"/>
              <a:gd name="T10" fmla="*/ 2147483647 w 143"/>
              <a:gd name="T11" fmla="*/ 2147483647 h 187"/>
              <a:gd name="T12" fmla="*/ 2147483647 w 143"/>
              <a:gd name="T13" fmla="*/ 2147483647 h 187"/>
              <a:gd name="T14" fmla="*/ 2147483647 w 143"/>
              <a:gd name="T15" fmla="*/ 2147483647 h 187"/>
              <a:gd name="T16" fmla="*/ 2147483647 w 143"/>
              <a:gd name="T17" fmla="*/ 2147483647 h 187"/>
              <a:gd name="T18" fmla="*/ 2147483647 w 143"/>
              <a:gd name="T19" fmla="*/ 2147483647 h 187"/>
              <a:gd name="T20" fmla="*/ 2147483647 w 143"/>
              <a:gd name="T21" fmla="*/ 2147483647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187"/>
              <a:gd name="T35" fmla="*/ 143 w 143"/>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187">
                <a:moveTo>
                  <a:pt x="81" y="7"/>
                </a:moveTo>
                <a:cubicBezTo>
                  <a:pt x="55" y="13"/>
                  <a:pt x="38" y="14"/>
                  <a:pt x="19" y="32"/>
                </a:cubicBezTo>
                <a:cubicBezTo>
                  <a:pt x="4" y="79"/>
                  <a:pt x="9" y="56"/>
                  <a:pt x="1" y="100"/>
                </a:cubicBezTo>
                <a:cubicBezTo>
                  <a:pt x="3" y="119"/>
                  <a:pt x="0" y="138"/>
                  <a:pt x="7" y="156"/>
                </a:cubicBezTo>
                <a:cubicBezTo>
                  <a:pt x="9" y="162"/>
                  <a:pt x="19" y="160"/>
                  <a:pt x="25" y="162"/>
                </a:cubicBezTo>
                <a:cubicBezTo>
                  <a:pt x="72" y="178"/>
                  <a:pt x="8" y="157"/>
                  <a:pt x="81" y="181"/>
                </a:cubicBezTo>
                <a:cubicBezTo>
                  <a:pt x="87" y="183"/>
                  <a:pt x="100" y="187"/>
                  <a:pt x="100" y="187"/>
                </a:cubicBezTo>
                <a:cubicBezTo>
                  <a:pt x="143" y="173"/>
                  <a:pt x="133" y="187"/>
                  <a:pt x="143" y="156"/>
                </a:cubicBezTo>
                <a:cubicBezTo>
                  <a:pt x="138" y="95"/>
                  <a:pt x="143" y="78"/>
                  <a:pt x="106" y="38"/>
                </a:cubicBezTo>
                <a:cubicBezTo>
                  <a:pt x="104" y="32"/>
                  <a:pt x="105" y="24"/>
                  <a:pt x="100" y="20"/>
                </a:cubicBezTo>
                <a:cubicBezTo>
                  <a:pt x="79" y="0"/>
                  <a:pt x="81" y="25"/>
                  <a:pt x="81" y="7"/>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23" name="Freeform 94"/>
          <p:cNvSpPr>
            <a:spLocks/>
          </p:cNvSpPr>
          <p:nvPr/>
        </p:nvSpPr>
        <p:spPr bwMode="auto">
          <a:xfrm>
            <a:off x="5486400" y="4424364"/>
            <a:ext cx="406400" cy="358775"/>
          </a:xfrm>
          <a:custGeom>
            <a:avLst/>
            <a:gdLst>
              <a:gd name="T0" fmla="*/ 2147483647 w 192"/>
              <a:gd name="T1" fmla="*/ 2147483647 h 226"/>
              <a:gd name="T2" fmla="*/ 2147483647 w 192"/>
              <a:gd name="T3" fmla="*/ 2147483647 h 226"/>
              <a:gd name="T4" fmla="*/ 2147483647 w 192"/>
              <a:gd name="T5" fmla="*/ 2147483647 h 226"/>
              <a:gd name="T6" fmla="*/ 2147483647 w 192"/>
              <a:gd name="T7" fmla="*/ 2147483647 h 226"/>
              <a:gd name="T8" fmla="*/ 2147483647 w 192"/>
              <a:gd name="T9" fmla="*/ 2147483647 h 226"/>
              <a:gd name="T10" fmla="*/ 2147483647 w 192"/>
              <a:gd name="T11" fmla="*/ 2147483647 h 226"/>
              <a:gd name="T12" fmla="*/ 2147483647 w 192"/>
              <a:gd name="T13" fmla="*/ 2147483647 h 226"/>
              <a:gd name="T14" fmla="*/ 2147483647 w 192"/>
              <a:gd name="T15" fmla="*/ 2147483647 h 226"/>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226"/>
              <a:gd name="T26" fmla="*/ 192 w 192"/>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226">
                <a:moveTo>
                  <a:pt x="98" y="8"/>
                </a:moveTo>
                <a:cubicBezTo>
                  <a:pt x="71" y="1"/>
                  <a:pt x="62" y="0"/>
                  <a:pt x="43" y="21"/>
                </a:cubicBezTo>
                <a:cubicBezTo>
                  <a:pt x="28" y="64"/>
                  <a:pt x="34" y="46"/>
                  <a:pt x="24" y="76"/>
                </a:cubicBezTo>
                <a:cubicBezTo>
                  <a:pt x="28" y="162"/>
                  <a:pt x="0" y="189"/>
                  <a:pt x="61" y="213"/>
                </a:cubicBezTo>
                <a:cubicBezTo>
                  <a:pt x="100" y="210"/>
                  <a:pt x="164" y="226"/>
                  <a:pt x="179" y="182"/>
                </a:cubicBezTo>
                <a:cubicBezTo>
                  <a:pt x="180" y="168"/>
                  <a:pt x="192" y="68"/>
                  <a:pt x="179" y="39"/>
                </a:cubicBezTo>
                <a:cubicBezTo>
                  <a:pt x="171" y="22"/>
                  <a:pt x="142" y="30"/>
                  <a:pt x="123" y="27"/>
                </a:cubicBezTo>
                <a:cubicBezTo>
                  <a:pt x="110" y="23"/>
                  <a:pt x="71" y="22"/>
                  <a:pt x="98" y="8"/>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24" name="Freeform 143"/>
          <p:cNvSpPr>
            <a:spLocks/>
          </p:cNvSpPr>
          <p:nvPr/>
        </p:nvSpPr>
        <p:spPr bwMode="auto">
          <a:xfrm>
            <a:off x="4510617" y="4424364"/>
            <a:ext cx="353483" cy="358775"/>
          </a:xfrm>
          <a:custGeom>
            <a:avLst/>
            <a:gdLst>
              <a:gd name="T0" fmla="*/ 2147483647 w 167"/>
              <a:gd name="T1" fmla="*/ 2147483647 h 226"/>
              <a:gd name="T2" fmla="*/ 2147483647 w 167"/>
              <a:gd name="T3" fmla="*/ 2147483647 h 226"/>
              <a:gd name="T4" fmla="*/ 2147483647 w 167"/>
              <a:gd name="T5" fmla="*/ 2147483647 h 226"/>
              <a:gd name="T6" fmla="*/ 2147483647 w 167"/>
              <a:gd name="T7" fmla="*/ 2147483647 h 226"/>
              <a:gd name="T8" fmla="*/ 2147483647 w 167"/>
              <a:gd name="T9" fmla="*/ 2147483647 h 226"/>
              <a:gd name="T10" fmla="*/ 2147483647 w 167"/>
              <a:gd name="T11" fmla="*/ 2147483647 h 226"/>
              <a:gd name="T12" fmla="*/ 2147483647 w 167"/>
              <a:gd name="T13" fmla="*/ 2147483647 h 226"/>
              <a:gd name="T14" fmla="*/ 2147483647 w 167"/>
              <a:gd name="T15" fmla="*/ 2147483647 h 226"/>
              <a:gd name="T16" fmla="*/ 2147483647 w 167"/>
              <a:gd name="T17" fmla="*/ 2147483647 h 226"/>
              <a:gd name="T18" fmla="*/ 2147483647 w 167"/>
              <a:gd name="T19" fmla="*/ 2147483647 h 226"/>
              <a:gd name="T20" fmla="*/ 2147483647 w 167"/>
              <a:gd name="T21" fmla="*/ 2147483647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226"/>
              <a:gd name="T35" fmla="*/ 167 w 167"/>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226">
                <a:moveTo>
                  <a:pt x="84" y="13"/>
                </a:moveTo>
                <a:cubicBezTo>
                  <a:pt x="43" y="0"/>
                  <a:pt x="47" y="28"/>
                  <a:pt x="28" y="56"/>
                </a:cubicBezTo>
                <a:cubicBezTo>
                  <a:pt x="24" y="68"/>
                  <a:pt x="20" y="81"/>
                  <a:pt x="16" y="93"/>
                </a:cubicBezTo>
                <a:cubicBezTo>
                  <a:pt x="14" y="99"/>
                  <a:pt x="9" y="112"/>
                  <a:pt x="9" y="112"/>
                </a:cubicBezTo>
                <a:cubicBezTo>
                  <a:pt x="14" y="170"/>
                  <a:pt x="0" y="190"/>
                  <a:pt x="47" y="205"/>
                </a:cubicBezTo>
                <a:cubicBezTo>
                  <a:pt x="79" y="226"/>
                  <a:pt x="117" y="226"/>
                  <a:pt x="146" y="199"/>
                </a:cubicBezTo>
                <a:cubicBezTo>
                  <a:pt x="164" y="145"/>
                  <a:pt x="167" y="151"/>
                  <a:pt x="152" y="75"/>
                </a:cubicBezTo>
                <a:cubicBezTo>
                  <a:pt x="149" y="60"/>
                  <a:pt x="112" y="52"/>
                  <a:pt x="102" y="44"/>
                </a:cubicBezTo>
                <a:cubicBezTo>
                  <a:pt x="97" y="40"/>
                  <a:pt x="95" y="34"/>
                  <a:pt x="90" y="31"/>
                </a:cubicBezTo>
                <a:cubicBezTo>
                  <a:pt x="84" y="28"/>
                  <a:pt x="73" y="31"/>
                  <a:pt x="71" y="25"/>
                </a:cubicBezTo>
                <a:cubicBezTo>
                  <a:pt x="69" y="19"/>
                  <a:pt x="80" y="17"/>
                  <a:pt x="84" y="13"/>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25" name="Oval 129"/>
          <p:cNvSpPr>
            <a:spLocks noChangeArrowheads="1"/>
          </p:cNvSpPr>
          <p:nvPr/>
        </p:nvSpPr>
        <p:spPr bwMode="auto">
          <a:xfrm>
            <a:off x="4307417" y="1962150"/>
            <a:ext cx="1016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12726" name="Oval 133"/>
          <p:cNvSpPr>
            <a:spLocks noChangeArrowheads="1"/>
          </p:cNvSpPr>
          <p:nvPr/>
        </p:nvSpPr>
        <p:spPr bwMode="auto">
          <a:xfrm>
            <a:off x="4510617" y="2114550"/>
            <a:ext cx="1016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12727" name="Oval 134"/>
          <p:cNvSpPr>
            <a:spLocks noChangeArrowheads="1"/>
          </p:cNvSpPr>
          <p:nvPr/>
        </p:nvSpPr>
        <p:spPr bwMode="auto">
          <a:xfrm>
            <a:off x="4409017" y="2257425"/>
            <a:ext cx="101600" cy="762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12728" name="Text Box 137"/>
          <p:cNvSpPr txBox="1">
            <a:spLocks noChangeArrowheads="1"/>
          </p:cNvSpPr>
          <p:nvPr/>
        </p:nvSpPr>
        <p:spPr bwMode="auto">
          <a:xfrm>
            <a:off x="5940455" y="3700464"/>
            <a:ext cx="658222" cy="369332"/>
          </a:xfrm>
          <a:prstGeom prst="rect">
            <a:avLst/>
          </a:prstGeom>
          <a:noFill/>
          <a:ln w="9525">
            <a:noFill/>
            <a:miter lim="800000"/>
            <a:headEnd/>
            <a:tailEnd/>
          </a:ln>
        </p:spPr>
        <p:txBody>
          <a:bodyPr wrap="none">
            <a:prstTxWarp prst="textNoShape">
              <a:avLst/>
            </a:prstTxWarp>
            <a:spAutoFit/>
          </a:bodyPr>
          <a:lstStyle/>
          <a:p>
            <a:pPr algn="ctr"/>
            <a:r>
              <a:rPr lang="en-US" sz="900" b="1" i="0"/>
              <a:t>Monosac-</a:t>
            </a:r>
          </a:p>
          <a:p>
            <a:pPr algn="ctr"/>
            <a:r>
              <a:rPr lang="en-US" sz="900" b="1" i="0"/>
              <a:t>charides</a:t>
            </a:r>
          </a:p>
        </p:txBody>
      </p:sp>
      <p:sp>
        <p:nvSpPr>
          <p:cNvPr id="69642" name="Freeform 10"/>
          <p:cNvSpPr>
            <a:spLocks/>
          </p:cNvSpPr>
          <p:nvPr/>
        </p:nvSpPr>
        <p:spPr bwMode="auto">
          <a:xfrm>
            <a:off x="4864101" y="4141788"/>
            <a:ext cx="732367" cy="641350"/>
          </a:xfrm>
          <a:custGeom>
            <a:avLst/>
            <a:gdLst/>
            <a:ahLst/>
            <a:cxnLst>
              <a:cxn ang="0">
                <a:pos x="56" y="55"/>
              </a:cxn>
              <a:cxn ang="0">
                <a:pos x="50" y="130"/>
              </a:cxn>
              <a:cxn ang="0">
                <a:pos x="44" y="173"/>
              </a:cxn>
              <a:cxn ang="0">
                <a:pos x="25" y="160"/>
              </a:cxn>
              <a:cxn ang="0">
                <a:pos x="19" y="247"/>
              </a:cxn>
              <a:cxn ang="0">
                <a:pos x="50" y="253"/>
              </a:cxn>
              <a:cxn ang="0">
                <a:pos x="75" y="526"/>
              </a:cxn>
              <a:cxn ang="0">
                <a:pos x="242" y="532"/>
              </a:cxn>
              <a:cxn ang="0">
                <a:pos x="260" y="439"/>
              </a:cxn>
              <a:cxn ang="0">
                <a:pos x="267" y="297"/>
              </a:cxn>
              <a:cxn ang="0">
                <a:pos x="298" y="291"/>
              </a:cxn>
              <a:cxn ang="0">
                <a:pos x="279" y="284"/>
              </a:cxn>
              <a:cxn ang="0">
                <a:pos x="260" y="272"/>
              </a:cxn>
              <a:cxn ang="0">
                <a:pos x="242" y="204"/>
              </a:cxn>
              <a:cxn ang="0">
                <a:pos x="217" y="111"/>
              </a:cxn>
              <a:cxn ang="0">
                <a:pos x="192" y="92"/>
              </a:cxn>
              <a:cxn ang="0">
                <a:pos x="174" y="80"/>
              </a:cxn>
              <a:cxn ang="0">
                <a:pos x="167" y="105"/>
              </a:cxn>
              <a:cxn ang="0">
                <a:pos x="155" y="142"/>
              </a:cxn>
              <a:cxn ang="0">
                <a:pos x="130" y="99"/>
              </a:cxn>
              <a:cxn ang="0">
                <a:pos x="112" y="61"/>
              </a:cxn>
              <a:cxn ang="0">
                <a:pos x="93" y="105"/>
              </a:cxn>
              <a:cxn ang="0">
                <a:pos x="75" y="142"/>
              </a:cxn>
              <a:cxn ang="0">
                <a:pos x="56" y="55"/>
              </a:cxn>
            </a:cxnLst>
            <a:rect l="0" t="0" r="r" b="b"/>
            <a:pathLst>
              <a:path w="303" h="532">
                <a:moveTo>
                  <a:pt x="56" y="55"/>
                </a:moveTo>
                <a:cubicBezTo>
                  <a:pt x="54" y="80"/>
                  <a:pt x="53" y="105"/>
                  <a:pt x="50" y="130"/>
                </a:cubicBezTo>
                <a:cubicBezTo>
                  <a:pt x="49" y="144"/>
                  <a:pt x="53" y="162"/>
                  <a:pt x="44" y="173"/>
                </a:cubicBezTo>
                <a:cubicBezTo>
                  <a:pt x="39" y="179"/>
                  <a:pt x="31" y="164"/>
                  <a:pt x="25" y="160"/>
                </a:cubicBezTo>
                <a:cubicBezTo>
                  <a:pt x="20" y="179"/>
                  <a:pt x="0" y="231"/>
                  <a:pt x="19" y="247"/>
                </a:cubicBezTo>
                <a:cubicBezTo>
                  <a:pt x="27" y="254"/>
                  <a:pt x="40" y="251"/>
                  <a:pt x="50" y="253"/>
                </a:cubicBezTo>
                <a:cubicBezTo>
                  <a:pt x="112" y="320"/>
                  <a:pt x="72" y="435"/>
                  <a:pt x="75" y="526"/>
                </a:cubicBezTo>
                <a:cubicBezTo>
                  <a:pt x="131" y="521"/>
                  <a:pt x="187" y="515"/>
                  <a:pt x="242" y="532"/>
                </a:cubicBezTo>
                <a:cubicBezTo>
                  <a:pt x="252" y="502"/>
                  <a:pt x="260" y="439"/>
                  <a:pt x="260" y="439"/>
                </a:cubicBezTo>
                <a:cubicBezTo>
                  <a:pt x="262" y="392"/>
                  <a:pt x="255" y="343"/>
                  <a:pt x="267" y="297"/>
                </a:cubicBezTo>
                <a:cubicBezTo>
                  <a:pt x="270" y="287"/>
                  <a:pt x="291" y="299"/>
                  <a:pt x="298" y="291"/>
                </a:cubicBezTo>
                <a:cubicBezTo>
                  <a:pt x="303" y="286"/>
                  <a:pt x="285" y="287"/>
                  <a:pt x="279" y="284"/>
                </a:cubicBezTo>
                <a:cubicBezTo>
                  <a:pt x="272" y="281"/>
                  <a:pt x="266" y="276"/>
                  <a:pt x="260" y="272"/>
                </a:cubicBezTo>
                <a:cubicBezTo>
                  <a:pt x="245" y="225"/>
                  <a:pt x="250" y="248"/>
                  <a:pt x="242" y="204"/>
                </a:cubicBezTo>
                <a:cubicBezTo>
                  <a:pt x="239" y="140"/>
                  <a:pt x="243" y="27"/>
                  <a:pt x="217" y="111"/>
                </a:cubicBezTo>
                <a:cubicBezTo>
                  <a:pt x="213" y="96"/>
                  <a:pt x="207" y="47"/>
                  <a:pt x="192" y="92"/>
                </a:cubicBezTo>
                <a:cubicBezTo>
                  <a:pt x="180" y="166"/>
                  <a:pt x="180" y="110"/>
                  <a:pt x="174" y="80"/>
                </a:cubicBezTo>
                <a:cubicBezTo>
                  <a:pt x="172" y="88"/>
                  <a:pt x="170" y="97"/>
                  <a:pt x="167" y="105"/>
                </a:cubicBezTo>
                <a:cubicBezTo>
                  <a:pt x="163" y="117"/>
                  <a:pt x="155" y="142"/>
                  <a:pt x="155" y="142"/>
                </a:cubicBezTo>
                <a:cubicBezTo>
                  <a:pt x="146" y="114"/>
                  <a:pt x="163" y="51"/>
                  <a:pt x="130" y="99"/>
                </a:cubicBezTo>
                <a:cubicBezTo>
                  <a:pt x="115" y="159"/>
                  <a:pt x="119" y="82"/>
                  <a:pt x="112" y="61"/>
                </a:cubicBezTo>
                <a:cubicBezTo>
                  <a:pt x="106" y="79"/>
                  <a:pt x="109" y="154"/>
                  <a:pt x="93" y="105"/>
                </a:cubicBezTo>
                <a:cubicBezTo>
                  <a:pt x="79" y="0"/>
                  <a:pt x="77" y="120"/>
                  <a:pt x="75" y="142"/>
                </a:cubicBezTo>
                <a:cubicBezTo>
                  <a:pt x="67" y="62"/>
                  <a:pt x="85" y="86"/>
                  <a:pt x="56" y="55"/>
                </a:cubicBezTo>
                <a:close/>
              </a:path>
            </a:pathLst>
          </a:custGeom>
          <a:gradFill rotWithShape="0">
            <a:gsLst>
              <a:gs pos="0">
                <a:schemeClr val="bg1">
                  <a:gamma/>
                  <a:shade val="46275"/>
                  <a:invGamma/>
                </a:schemeClr>
              </a:gs>
              <a:gs pos="50000">
                <a:schemeClr val="bg1"/>
              </a:gs>
              <a:gs pos="100000">
                <a:schemeClr val="bg1">
                  <a:gamma/>
                  <a:shade val="46275"/>
                  <a:invGamma/>
                </a:schemeClr>
              </a:gs>
            </a:gsLst>
            <a:lin ang="0" scaled="1"/>
          </a:gradFill>
          <a:ln w="9525">
            <a:solidFill>
              <a:schemeClr val="tx1"/>
            </a:solidFill>
            <a:round/>
            <a:headEnd/>
            <a:tailEnd/>
          </a:ln>
          <a:effectLst/>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sp>
        <p:nvSpPr>
          <p:cNvPr id="112730" name="Freeform 12"/>
          <p:cNvSpPr>
            <a:spLocks/>
          </p:cNvSpPr>
          <p:nvPr/>
        </p:nvSpPr>
        <p:spPr bwMode="auto">
          <a:xfrm>
            <a:off x="5073651" y="4424363"/>
            <a:ext cx="302683" cy="347662"/>
          </a:xfrm>
          <a:custGeom>
            <a:avLst/>
            <a:gdLst>
              <a:gd name="T0" fmla="*/ 2147483647 w 143"/>
              <a:gd name="T1" fmla="*/ 2147483647 h 187"/>
              <a:gd name="T2" fmla="*/ 2147483647 w 143"/>
              <a:gd name="T3" fmla="*/ 2147483647 h 187"/>
              <a:gd name="T4" fmla="*/ 2147483647 w 143"/>
              <a:gd name="T5" fmla="*/ 2147483647 h 187"/>
              <a:gd name="T6" fmla="*/ 2147483647 w 143"/>
              <a:gd name="T7" fmla="*/ 2147483647 h 187"/>
              <a:gd name="T8" fmla="*/ 2147483647 w 143"/>
              <a:gd name="T9" fmla="*/ 2147483647 h 187"/>
              <a:gd name="T10" fmla="*/ 2147483647 w 143"/>
              <a:gd name="T11" fmla="*/ 2147483647 h 187"/>
              <a:gd name="T12" fmla="*/ 2147483647 w 143"/>
              <a:gd name="T13" fmla="*/ 2147483647 h 187"/>
              <a:gd name="T14" fmla="*/ 2147483647 w 143"/>
              <a:gd name="T15" fmla="*/ 2147483647 h 187"/>
              <a:gd name="T16" fmla="*/ 2147483647 w 143"/>
              <a:gd name="T17" fmla="*/ 2147483647 h 187"/>
              <a:gd name="T18" fmla="*/ 2147483647 w 143"/>
              <a:gd name="T19" fmla="*/ 2147483647 h 187"/>
              <a:gd name="T20" fmla="*/ 2147483647 w 143"/>
              <a:gd name="T21" fmla="*/ 2147483647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187"/>
              <a:gd name="T35" fmla="*/ 143 w 143"/>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187">
                <a:moveTo>
                  <a:pt x="81" y="7"/>
                </a:moveTo>
                <a:cubicBezTo>
                  <a:pt x="55" y="13"/>
                  <a:pt x="38" y="14"/>
                  <a:pt x="19" y="32"/>
                </a:cubicBezTo>
                <a:cubicBezTo>
                  <a:pt x="4" y="79"/>
                  <a:pt x="9" y="56"/>
                  <a:pt x="1" y="100"/>
                </a:cubicBezTo>
                <a:cubicBezTo>
                  <a:pt x="3" y="119"/>
                  <a:pt x="0" y="138"/>
                  <a:pt x="7" y="156"/>
                </a:cubicBezTo>
                <a:cubicBezTo>
                  <a:pt x="9" y="162"/>
                  <a:pt x="19" y="160"/>
                  <a:pt x="25" y="162"/>
                </a:cubicBezTo>
                <a:cubicBezTo>
                  <a:pt x="72" y="178"/>
                  <a:pt x="8" y="157"/>
                  <a:pt x="81" y="181"/>
                </a:cubicBezTo>
                <a:cubicBezTo>
                  <a:pt x="87" y="183"/>
                  <a:pt x="100" y="187"/>
                  <a:pt x="100" y="187"/>
                </a:cubicBezTo>
                <a:cubicBezTo>
                  <a:pt x="143" y="173"/>
                  <a:pt x="133" y="187"/>
                  <a:pt x="143" y="156"/>
                </a:cubicBezTo>
                <a:cubicBezTo>
                  <a:pt x="138" y="95"/>
                  <a:pt x="143" y="78"/>
                  <a:pt x="106" y="38"/>
                </a:cubicBezTo>
                <a:cubicBezTo>
                  <a:pt x="104" y="32"/>
                  <a:pt x="105" y="24"/>
                  <a:pt x="100" y="20"/>
                </a:cubicBezTo>
                <a:cubicBezTo>
                  <a:pt x="79" y="0"/>
                  <a:pt x="81" y="25"/>
                  <a:pt x="81" y="7"/>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31" name="Freeform 89"/>
          <p:cNvSpPr>
            <a:spLocks/>
          </p:cNvSpPr>
          <p:nvPr/>
        </p:nvSpPr>
        <p:spPr bwMode="auto">
          <a:xfrm>
            <a:off x="3024718" y="4249739"/>
            <a:ext cx="664633" cy="534987"/>
          </a:xfrm>
          <a:custGeom>
            <a:avLst/>
            <a:gdLst>
              <a:gd name="T0" fmla="*/ 2147483647 w 257"/>
              <a:gd name="T1" fmla="*/ 2147483647 h 532"/>
              <a:gd name="T2" fmla="*/ 2147483647 w 257"/>
              <a:gd name="T3" fmla="*/ 2147483647 h 532"/>
              <a:gd name="T4" fmla="*/ 2147483647 w 257"/>
              <a:gd name="T5" fmla="*/ 2147483647 h 532"/>
              <a:gd name="T6" fmla="*/ 2147483647 w 257"/>
              <a:gd name="T7" fmla="*/ 2147483647 h 532"/>
              <a:gd name="T8" fmla="*/ 2147483647 w 257"/>
              <a:gd name="T9" fmla="*/ 2147483647 h 532"/>
              <a:gd name="T10" fmla="*/ 2147483647 w 257"/>
              <a:gd name="T11" fmla="*/ 2147483647 h 532"/>
              <a:gd name="T12" fmla="*/ 2147483647 w 257"/>
              <a:gd name="T13" fmla="*/ 2147483647 h 532"/>
              <a:gd name="T14" fmla="*/ 2147483647 w 257"/>
              <a:gd name="T15" fmla="*/ 2147483647 h 532"/>
              <a:gd name="T16" fmla="*/ 2147483647 w 257"/>
              <a:gd name="T17" fmla="*/ 2147483647 h 532"/>
              <a:gd name="T18" fmla="*/ 2147483647 w 257"/>
              <a:gd name="T19" fmla="*/ 2147483647 h 532"/>
              <a:gd name="T20" fmla="*/ 2147483647 w 257"/>
              <a:gd name="T21" fmla="*/ 2147483647 h 532"/>
              <a:gd name="T22" fmla="*/ 2147483647 w 257"/>
              <a:gd name="T23" fmla="*/ 2147483647 h 532"/>
              <a:gd name="T24" fmla="*/ 2147483647 w 257"/>
              <a:gd name="T25" fmla="*/ 2147483647 h 532"/>
              <a:gd name="T26" fmla="*/ 2147483647 w 257"/>
              <a:gd name="T27" fmla="*/ 2147483647 h 532"/>
              <a:gd name="T28" fmla="*/ 2147483647 w 257"/>
              <a:gd name="T29" fmla="*/ 2147483647 h 532"/>
              <a:gd name="T30" fmla="*/ 2147483647 w 257"/>
              <a:gd name="T31" fmla="*/ 2147483647 h 532"/>
              <a:gd name="T32" fmla="*/ 2147483647 w 257"/>
              <a:gd name="T33" fmla="*/ 2147483647 h 532"/>
              <a:gd name="T34" fmla="*/ 2147483647 w 257"/>
              <a:gd name="T35" fmla="*/ 2147483647 h 532"/>
              <a:gd name="T36" fmla="*/ 2147483647 w 257"/>
              <a:gd name="T37" fmla="*/ 2147483647 h 532"/>
              <a:gd name="T38" fmla="*/ 2147483647 w 257"/>
              <a:gd name="T39" fmla="*/ 2147483647 h 532"/>
              <a:gd name="T40" fmla="*/ 2147483647 w 257"/>
              <a:gd name="T41" fmla="*/ 2147483647 h 532"/>
              <a:gd name="T42" fmla="*/ 2147483647 w 257"/>
              <a:gd name="T43" fmla="*/ 2147483647 h 532"/>
              <a:gd name="T44" fmla="*/ 2147483647 w 257"/>
              <a:gd name="T45" fmla="*/ 2147483647 h 532"/>
              <a:gd name="T46" fmla="*/ 2147483647 w 257"/>
              <a:gd name="T47" fmla="*/ 2147483647 h 532"/>
              <a:gd name="T48" fmla="*/ 2147483647 w 257"/>
              <a:gd name="T49" fmla="*/ 2147483647 h 532"/>
              <a:gd name="T50" fmla="*/ 2147483647 w 257"/>
              <a:gd name="T51" fmla="*/ 2147483647 h 532"/>
              <a:gd name="T52" fmla="*/ 2147483647 w 257"/>
              <a:gd name="T53" fmla="*/ 2147483647 h 532"/>
              <a:gd name="T54" fmla="*/ 2147483647 w 257"/>
              <a:gd name="T55" fmla="*/ 2147483647 h 532"/>
              <a:gd name="T56" fmla="*/ 2147483647 w 257"/>
              <a:gd name="T57" fmla="*/ 2147483647 h 5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
              <a:gd name="T88" fmla="*/ 0 h 532"/>
              <a:gd name="T89" fmla="*/ 257 w 257"/>
              <a:gd name="T90" fmla="*/ 532 h 5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 h="532">
                <a:moveTo>
                  <a:pt x="4" y="37"/>
                </a:moveTo>
                <a:cubicBezTo>
                  <a:pt x="14" y="69"/>
                  <a:pt x="18" y="97"/>
                  <a:pt x="22" y="130"/>
                </a:cubicBezTo>
                <a:cubicBezTo>
                  <a:pt x="16" y="248"/>
                  <a:pt x="0" y="338"/>
                  <a:pt x="16" y="446"/>
                </a:cubicBezTo>
                <a:cubicBezTo>
                  <a:pt x="19" y="465"/>
                  <a:pt x="36" y="504"/>
                  <a:pt x="53" y="514"/>
                </a:cubicBezTo>
                <a:cubicBezTo>
                  <a:pt x="64" y="521"/>
                  <a:pt x="91" y="526"/>
                  <a:pt x="91" y="526"/>
                </a:cubicBezTo>
                <a:cubicBezTo>
                  <a:pt x="126" y="524"/>
                  <a:pt x="163" y="532"/>
                  <a:pt x="196" y="520"/>
                </a:cubicBezTo>
                <a:cubicBezTo>
                  <a:pt x="213" y="514"/>
                  <a:pt x="208" y="483"/>
                  <a:pt x="221" y="471"/>
                </a:cubicBezTo>
                <a:cubicBezTo>
                  <a:pt x="257" y="321"/>
                  <a:pt x="231" y="168"/>
                  <a:pt x="202" y="19"/>
                </a:cubicBezTo>
                <a:cubicBezTo>
                  <a:pt x="200" y="37"/>
                  <a:pt x="202" y="56"/>
                  <a:pt x="196" y="74"/>
                </a:cubicBezTo>
                <a:cubicBezTo>
                  <a:pt x="194" y="80"/>
                  <a:pt x="196" y="58"/>
                  <a:pt x="190" y="56"/>
                </a:cubicBezTo>
                <a:cubicBezTo>
                  <a:pt x="184" y="54"/>
                  <a:pt x="181" y="64"/>
                  <a:pt x="177" y="68"/>
                </a:cubicBezTo>
                <a:cubicBezTo>
                  <a:pt x="175" y="74"/>
                  <a:pt x="176" y="92"/>
                  <a:pt x="171" y="87"/>
                </a:cubicBezTo>
                <a:cubicBezTo>
                  <a:pt x="162" y="78"/>
                  <a:pt x="163" y="62"/>
                  <a:pt x="159" y="50"/>
                </a:cubicBezTo>
                <a:cubicBezTo>
                  <a:pt x="157" y="44"/>
                  <a:pt x="153" y="31"/>
                  <a:pt x="153" y="31"/>
                </a:cubicBezTo>
                <a:cubicBezTo>
                  <a:pt x="151" y="41"/>
                  <a:pt x="149" y="52"/>
                  <a:pt x="146" y="62"/>
                </a:cubicBezTo>
                <a:cubicBezTo>
                  <a:pt x="144" y="68"/>
                  <a:pt x="145" y="86"/>
                  <a:pt x="140" y="81"/>
                </a:cubicBezTo>
                <a:cubicBezTo>
                  <a:pt x="131" y="71"/>
                  <a:pt x="128" y="43"/>
                  <a:pt x="128" y="43"/>
                </a:cubicBezTo>
                <a:cubicBezTo>
                  <a:pt x="121" y="64"/>
                  <a:pt x="110" y="72"/>
                  <a:pt x="103" y="93"/>
                </a:cubicBezTo>
                <a:cubicBezTo>
                  <a:pt x="90" y="0"/>
                  <a:pt x="90" y="84"/>
                  <a:pt x="84" y="112"/>
                </a:cubicBezTo>
                <a:cubicBezTo>
                  <a:pt x="82" y="104"/>
                  <a:pt x="80" y="95"/>
                  <a:pt x="78" y="87"/>
                </a:cubicBezTo>
                <a:cubicBezTo>
                  <a:pt x="74" y="75"/>
                  <a:pt x="66" y="50"/>
                  <a:pt x="66" y="50"/>
                </a:cubicBezTo>
                <a:cubicBezTo>
                  <a:pt x="54" y="135"/>
                  <a:pt x="57" y="73"/>
                  <a:pt x="47" y="43"/>
                </a:cubicBezTo>
                <a:cubicBezTo>
                  <a:pt x="45" y="62"/>
                  <a:pt x="44" y="80"/>
                  <a:pt x="41" y="99"/>
                </a:cubicBezTo>
                <a:cubicBezTo>
                  <a:pt x="40" y="106"/>
                  <a:pt x="42" y="118"/>
                  <a:pt x="35" y="118"/>
                </a:cubicBezTo>
                <a:cubicBezTo>
                  <a:pt x="27" y="118"/>
                  <a:pt x="26" y="105"/>
                  <a:pt x="22" y="99"/>
                </a:cubicBezTo>
                <a:cubicBezTo>
                  <a:pt x="20" y="83"/>
                  <a:pt x="24" y="64"/>
                  <a:pt x="16" y="50"/>
                </a:cubicBezTo>
                <a:cubicBezTo>
                  <a:pt x="12" y="44"/>
                  <a:pt x="4" y="61"/>
                  <a:pt x="4" y="68"/>
                </a:cubicBezTo>
                <a:cubicBezTo>
                  <a:pt x="4" y="74"/>
                  <a:pt x="12" y="77"/>
                  <a:pt x="16" y="81"/>
                </a:cubicBezTo>
                <a:cubicBezTo>
                  <a:pt x="18" y="87"/>
                  <a:pt x="22" y="99"/>
                  <a:pt x="22" y="99"/>
                </a:cubicBezTo>
              </a:path>
            </a:pathLst>
          </a:custGeom>
          <a:gradFill rotWithShape="0">
            <a:gsLst>
              <a:gs pos="0">
                <a:srgbClr val="76765E"/>
              </a:gs>
              <a:gs pos="50000">
                <a:srgbClr val="FFFFCC"/>
              </a:gs>
              <a:gs pos="100000">
                <a:srgbClr val="76765E"/>
              </a:gs>
            </a:gsLst>
            <a:lin ang="0" scaled="1"/>
          </a:gradFill>
          <a:ln w="9525">
            <a:solidFill>
              <a:schemeClr val="tx1"/>
            </a:solidFill>
            <a:round/>
            <a:headEnd/>
            <a:tailEnd/>
          </a:ln>
        </p:spPr>
        <p:txBody>
          <a:bodyPr>
            <a:prstTxWarp prst="textNoShape">
              <a:avLst/>
            </a:prstTxWarp>
          </a:bodyPr>
          <a:lstStyle/>
          <a:p>
            <a:endParaRPr lang="en-US"/>
          </a:p>
        </p:txBody>
      </p:sp>
      <p:sp>
        <p:nvSpPr>
          <p:cNvPr id="112732" name="Freeform 90"/>
          <p:cNvSpPr>
            <a:spLocks/>
          </p:cNvSpPr>
          <p:nvPr/>
        </p:nvSpPr>
        <p:spPr bwMode="auto">
          <a:xfrm>
            <a:off x="3363385" y="4184651"/>
            <a:ext cx="732367" cy="550863"/>
          </a:xfrm>
          <a:custGeom>
            <a:avLst/>
            <a:gdLst>
              <a:gd name="T0" fmla="*/ 2147483647 w 303"/>
              <a:gd name="T1" fmla="*/ 2147483647 h 532"/>
              <a:gd name="T2" fmla="*/ 2147483647 w 303"/>
              <a:gd name="T3" fmla="*/ 2147483647 h 532"/>
              <a:gd name="T4" fmla="*/ 2147483647 w 303"/>
              <a:gd name="T5" fmla="*/ 2147483647 h 532"/>
              <a:gd name="T6" fmla="*/ 2147483647 w 303"/>
              <a:gd name="T7" fmla="*/ 2147483647 h 532"/>
              <a:gd name="T8" fmla="*/ 2147483647 w 303"/>
              <a:gd name="T9" fmla="*/ 2147483647 h 532"/>
              <a:gd name="T10" fmla="*/ 2147483647 w 303"/>
              <a:gd name="T11" fmla="*/ 2147483647 h 532"/>
              <a:gd name="T12" fmla="*/ 2147483647 w 303"/>
              <a:gd name="T13" fmla="*/ 2147483647 h 532"/>
              <a:gd name="T14" fmla="*/ 2147483647 w 303"/>
              <a:gd name="T15" fmla="*/ 2147483647 h 532"/>
              <a:gd name="T16" fmla="*/ 2147483647 w 303"/>
              <a:gd name="T17" fmla="*/ 2147483647 h 532"/>
              <a:gd name="T18" fmla="*/ 2147483647 w 303"/>
              <a:gd name="T19" fmla="*/ 2147483647 h 532"/>
              <a:gd name="T20" fmla="*/ 2147483647 w 303"/>
              <a:gd name="T21" fmla="*/ 2147483647 h 532"/>
              <a:gd name="T22" fmla="*/ 2147483647 w 303"/>
              <a:gd name="T23" fmla="*/ 2147483647 h 532"/>
              <a:gd name="T24" fmla="*/ 2147483647 w 303"/>
              <a:gd name="T25" fmla="*/ 2147483647 h 532"/>
              <a:gd name="T26" fmla="*/ 2147483647 w 303"/>
              <a:gd name="T27" fmla="*/ 2147483647 h 532"/>
              <a:gd name="T28" fmla="*/ 2147483647 w 303"/>
              <a:gd name="T29" fmla="*/ 2147483647 h 532"/>
              <a:gd name="T30" fmla="*/ 2147483647 w 303"/>
              <a:gd name="T31" fmla="*/ 2147483647 h 532"/>
              <a:gd name="T32" fmla="*/ 2147483647 w 303"/>
              <a:gd name="T33" fmla="*/ 2147483647 h 532"/>
              <a:gd name="T34" fmla="*/ 2147483647 w 303"/>
              <a:gd name="T35" fmla="*/ 2147483647 h 532"/>
              <a:gd name="T36" fmla="*/ 2147483647 w 303"/>
              <a:gd name="T37" fmla="*/ 2147483647 h 532"/>
              <a:gd name="T38" fmla="*/ 2147483647 w 303"/>
              <a:gd name="T39" fmla="*/ 2147483647 h 532"/>
              <a:gd name="T40" fmla="*/ 2147483647 w 303"/>
              <a:gd name="T41" fmla="*/ 2147483647 h 532"/>
              <a:gd name="T42" fmla="*/ 2147483647 w 303"/>
              <a:gd name="T43" fmla="*/ 2147483647 h 532"/>
              <a:gd name="T44" fmla="*/ 2147483647 w 303"/>
              <a:gd name="T45" fmla="*/ 2147483647 h 532"/>
              <a:gd name="T46" fmla="*/ 2147483647 w 303"/>
              <a:gd name="T47" fmla="*/ 2147483647 h 5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3"/>
              <a:gd name="T73" fmla="*/ 0 h 532"/>
              <a:gd name="T74" fmla="*/ 303 w 303"/>
              <a:gd name="T75" fmla="*/ 532 h 5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3" h="532">
                <a:moveTo>
                  <a:pt x="56" y="55"/>
                </a:moveTo>
                <a:cubicBezTo>
                  <a:pt x="54" y="80"/>
                  <a:pt x="53" y="105"/>
                  <a:pt x="50" y="130"/>
                </a:cubicBezTo>
                <a:cubicBezTo>
                  <a:pt x="49" y="144"/>
                  <a:pt x="53" y="162"/>
                  <a:pt x="44" y="173"/>
                </a:cubicBezTo>
                <a:cubicBezTo>
                  <a:pt x="39" y="179"/>
                  <a:pt x="31" y="164"/>
                  <a:pt x="25" y="160"/>
                </a:cubicBezTo>
                <a:cubicBezTo>
                  <a:pt x="20" y="179"/>
                  <a:pt x="0" y="231"/>
                  <a:pt x="19" y="247"/>
                </a:cubicBezTo>
                <a:cubicBezTo>
                  <a:pt x="27" y="254"/>
                  <a:pt x="40" y="251"/>
                  <a:pt x="50" y="253"/>
                </a:cubicBezTo>
                <a:cubicBezTo>
                  <a:pt x="112" y="320"/>
                  <a:pt x="72" y="435"/>
                  <a:pt x="75" y="526"/>
                </a:cubicBezTo>
                <a:cubicBezTo>
                  <a:pt x="131" y="521"/>
                  <a:pt x="187" y="515"/>
                  <a:pt x="242" y="532"/>
                </a:cubicBezTo>
                <a:cubicBezTo>
                  <a:pt x="252" y="502"/>
                  <a:pt x="260" y="439"/>
                  <a:pt x="260" y="439"/>
                </a:cubicBezTo>
                <a:cubicBezTo>
                  <a:pt x="262" y="392"/>
                  <a:pt x="255" y="343"/>
                  <a:pt x="267" y="297"/>
                </a:cubicBezTo>
                <a:cubicBezTo>
                  <a:pt x="270" y="287"/>
                  <a:pt x="291" y="299"/>
                  <a:pt x="298" y="291"/>
                </a:cubicBezTo>
                <a:cubicBezTo>
                  <a:pt x="303" y="286"/>
                  <a:pt x="285" y="287"/>
                  <a:pt x="279" y="284"/>
                </a:cubicBezTo>
                <a:cubicBezTo>
                  <a:pt x="272" y="281"/>
                  <a:pt x="266" y="276"/>
                  <a:pt x="260" y="272"/>
                </a:cubicBezTo>
                <a:cubicBezTo>
                  <a:pt x="245" y="225"/>
                  <a:pt x="250" y="248"/>
                  <a:pt x="242" y="204"/>
                </a:cubicBezTo>
                <a:cubicBezTo>
                  <a:pt x="239" y="140"/>
                  <a:pt x="243" y="27"/>
                  <a:pt x="217" y="111"/>
                </a:cubicBezTo>
                <a:cubicBezTo>
                  <a:pt x="213" y="96"/>
                  <a:pt x="207" y="47"/>
                  <a:pt x="192" y="92"/>
                </a:cubicBezTo>
                <a:cubicBezTo>
                  <a:pt x="180" y="166"/>
                  <a:pt x="180" y="110"/>
                  <a:pt x="174" y="80"/>
                </a:cubicBezTo>
                <a:cubicBezTo>
                  <a:pt x="172" y="88"/>
                  <a:pt x="170" y="97"/>
                  <a:pt x="167" y="105"/>
                </a:cubicBezTo>
                <a:cubicBezTo>
                  <a:pt x="163" y="117"/>
                  <a:pt x="155" y="142"/>
                  <a:pt x="155" y="142"/>
                </a:cubicBezTo>
                <a:cubicBezTo>
                  <a:pt x="146" y="114"/>
                  <a:pt x="163" y="51"/>
                  <a:pt x="130" y="99"/>
                </a:cubicBezTo>
                <a:cubicBezTo>
                  <a:pt x="115" y="159"/>
                  <a:pt x="119" y="82"/>
                  <a:pt x="112" y="61"/>
                </a:cubicBezTo>
                <a:cubicBezTo>
                  <a:pt x="106" y="79"/>
                  <a:pt x="109" y="154"/>
                  <a:pt x="93" y="105"/>
                </a:cubicBezTo>
                <a:cubicBezTo>
                  <a:pt x="79" y="0"/>
                  <a:pt x="77" y="120"/>
                  <a:pt x="75" y="142"/>
                </a:cubicBezTo>
                <a:cubicBezTo>
                  <a:pt x="67" y="62"/>
                  <a:pt x="85" y="86"/>
                  <a:pt x="56" y="55"/>
                </a:cubicBezTo>
                <a:close/>
              </a:path>
            </a:pathLst>
          </a:custGeom>
          <a:gradFill rotWithShape="0">
            <a:gsLst>
              <a:gs pos="0">
                <a:srgbClr val="76765E"/>
              </a:gs>
              <a:gs pos="50000">
                <a:srgbClr val="FFFFCC"/>
              </a:gs>
              <a:gs pos="100000">
                <a:srgbClr val="76765E"/>
              </a:gs>
            </a:gsLst>
            <a:lin ang="0" scaled="1"/>
          </a:gradFill>
          <a:ln w="9525">
            <a:solidFill>
              <a:schemeClr val="tx1"/>
            </a:solidFill>
            <a:round/>
            <a:headEnd/>
            <a:tailEnd/>
          </a:ln>
        </p:spPr>
        <p:txBody>
          <a:bodyPr>
            <a:prstTxWarp prst="textNoShape">
              <a:avLst/>
            </a:prstTxWarp>
          </a:bodyPr>
          <a:lstStyle/>
          <a:p>
            <a:endParaRPr lang="en-US"/>
          </a:p>
        </p:txBody>
      </p:sp>
      <p:sp>
        <p:nvSpPr>
          <p:cNvPr id="112733" name="Freeform 91"/>
          <p:cNvSpPr>
            <a:spLocks/>
          </p:cNvSpPr>
          <p:nvPr/>
        </p:nvSpPr>
        <p:spPr bwMode="auto">
          <a:xfrm>
            <a:off x="3926418" y="4217989"/>
            <a:ext cx="605367" cy="554037"/>
          </a:xfrm>
          <a:custGeom>
            <a:avLst/>
            <a:gdLst>
              <a:gd name="T0" fmla="*/ 2147483647 w 286"/>
              <a:gd name="T1" fmla="*/ 2147483647 h 540"/>
              <a:gd name="T2" fmla="*/ 2147483647 w 286"/>
              <a:gd name="T3" fmla="*/ 2147483647 h 540"/>
              <a:gd name="T4" fmla="*/ 2147483647 w 286"/>
              <a:gd name="T5" fmla="*/ 2147483647 h 540"/>
              <a:gd name="T6" fmla="*/ 2147483647 w 286"/>
              <a:gd name="T7" fmla="*/ 2147483647 h 540"/>
              <a:gd name="T8" fmla="*/ 2147483647 w 286"/>
              <a:gd name="T9" fmla="*/ 2147483647 h 540"/>
              <a:gd name="T10" fmla="*/ 2147483647 w 286"/>
              <a:gd name="T11" fmla="*/ 2147483647 h 540"/>
              <a:gd name="T12" fmla="*/ 2147483647 w 286"/>
              <a:gd name="T13" fmla="*/ 2147483647 h 540"/>
              <a:gd name="T14" fmla="*/ 2147483647 w 286"/>
              <a:gd name="T15" fmla="*/ 2147483647 h 540"/>
              <a:gd name="T16" fmla="*/ 2147483647 w 286"/>
              <a:gd name="T17" fmla="*/ 2147483647 h 540"/>
              <a:gd name="T18" fmla="*/ 2147483647 w 286"/>
              <a:gd name="T19" fmla="*/ 2147483647 h 540"/>
              <a:gd name="T20" fmla="*/ 2147483647 w 286"/>
              <a:gd name="T21" fmla="*/ 2147483647 h 540"/>
              <a:gd name="T22" fmla="*/ 2147483647 w 286"/>
              <a:gd name="T23" fmla="*/ 2147483647 h 540"/>
              <a:gd name="T24" fmla="*/ 2147483647 w 286"/>
              <a:gd name="T25" fmla="*/ 2147483647 h 540"/>
              <a:gd name="T26" fmla="*/ 2147483647 w 286"/>
              <a:gd name="T27" fmla="*/ 2147483647 h 540"/>
              <a:gd name="T28" fmla="*/ 2147483647 w 286"/>
              <a:gd name="T29" fmla="*/ 2147483647 h 540"/>
              <a:gd name="T30" fmla="*/ 2147483647 w 286"/>
              <a:gd name="T31" fmla="*/ 2147483647 h 540"/>
              <a:gd name="T32" fmla="*/ 2147483647 w 286"/>
              <a:gd name="T33" fmla="*/ 2147483647 h 540"/>
              <a:gd name="T34" fmla="*/ 2147483647 w 286"/>
              <a:gd name="T35" fmla="*/ 2147483647 h 540"/>
              <a:gd name="T36" fmla="*/ 2147483647 w 286"/>
              <a:gd name="T37" fmla="*/ 2147483647 h 540"/>
              <a:gd name="T38" fmla="*/ 2147483647 w 286"/>
              <a:gd name="T39" fmla="*/ 2147483647 h 540"/>
              <a:gd name="T40" fmla="*/ 2147483647 w 286"/>
              <a:gd name="T41" fmla="*/ 2147483647 h 540"/>
              <a:gd name="T42" fmla="*/ 2147483647 w 286"/>
              <a:gd name="T43" fmla="*/ 2147483647 h 540"/>
              <a:gd name="T44" fmla="*/ 2147483647 w 286"/>
              <a:gd name="T45" fmla="*/ 2147483647 h 540"/>
              <a:gd name="T46" fmla="*/ 2147483647 w 286"/>
              <a:gd name="T47" fmla="*/ 2147483647 h 540"/>
              <a:gd name="T48" fmla="*/ 2147483647 w 286"/>
              <a:gd name="T49" fmla="*/ 2147483647 h 540"/>
              <a:gd name="T50" fmla="*/ 2147483647 w 286"/>
              <a:gd name="T51" fmla="*/ 2147483647 h 540"/>
              <a:gd name="T52" fmla="*/ 2147483647 w 286"/>
              <a:gd name="T53" fmla="*/ 2147483647 h 540"/>
              <a:gd name="T54" fmla="*/ 2147483647 w 286"/>
              <a:gd name="T55" fmla="*/ 2147483647 h 540"/>
              <a:gd name="T56" fmla="*/ 2147483647 w 286"/>
              <a:gd name="T57" fmla="*/ 2147483647 h 540"/>
              <a:gd name="T58" fmla="*/ 2147483647 w 286"/>
              <a:gd name="T59" fmla="*/ 2147483647 h 540"/>
              <a:gd name="T60" fmla="*/ 2147483647 w 286"/>
              <a:gd name="T61" fmla="*/ 2147483647 h 540"/>
              <a:gd name="T62" fmla="*/ 2147483647 w 286"/>
              <a:gd name="T63" fmla="*/ 2147483647 h 540"/>
              <a:gd name="T64" fmla="*/ 2147483647 w 286"/>
              <a:gd name="T65" fmla="*/ 2147483647 h 540"/>
              <a:gd name="T66" fmla="*/ 2147483647 w 286"/>
              <a:gd name="T67" fmla="*/ 2147483647 h 540"/>
              <a:gd name="T68" fmla="*/ 2147483647 w 286"/>
              <a:gd name="T69" fmla="*/ 2147483647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6"/>
              <a:gd name="T106" fmla="*/ 0 h 540"/>
              <a:gd name="T107" fmla="*/ 286 w 286"/>
              <a:gd name="T108" fmla="*/ 540 h 5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6" h="540">
                <a:moveTo>
                  <a:pt x="7" y="51"/>
                </a:moveTo>
                <a:cubicBezTo>
                  <a:pt x="16" y="131"/>
                  <a:pt x="27" y="207"/>
                  <a:pt x="1" y="286"/>
                </a:cubicBezTo>
                <a:cubicBezTo>
                  <a:pt x="3" y="307"/>
                  <a:pt x="0" y="328"/>
                  <a:pt x="7" y="348"/>
                </a:cubicBezTo>
                <a:cubicBezTo>
                  <a:pt x="9" y="354"/>
                  <a:pt x="21" y="350"/>
                  <a:pt x="25" y="354"/>
                </a:cubicBezTo>
                <a:cubicBezTo>
                  <a:pt x="30" y="359"/>
                  <a:pt x="30" y="367"/>
                  <a:pt x="32" y="373"/>
                </a:cubicBezTo>
                <a:cubicBezTo>
                  <a:pt x="38" y="506"/>
                  <a:pt x="5" y="519"/>
                  <a:pt x="112" y="534"/>
                </a:cubicBezTo>
                <a:cubicBezTo>
                  <a:pt x="124" y="536"/>
                  <a:pt x="137" y="538"/>
                  <a:pt x="149" y="540"/>
                </a:cubicBezTo>
                <a:cubicBezTo>
                  <a:pt x="155" y="538"/>
                  <a:pt x="161" y="535"/>
                  <a:pt x="168" y="534"/>
                </a:cubicBezTo>
                <a:cubicBezTo>
                  <a:pt x="184" y="531"/>
                  <a:pt x="201" y="532"/>
                  <a:pt x="217" y="528"/>
                </a:cubicBezTo>
                <a:cubicBezTo>
                  <a:pt x="234" y="523"/>
                  <a:pt x="249" y="503"/>
                  <a:pt x="261" y="491"/>
                </a:cubicBezTo>
                <a:cubicBezTo>
                  <a:pt x="262" y="464"/>
                  <a:pt x="224" y="280"/>
                  <a:pt x="286" y="218"/>
                </a:cubicBezTo>
                <a:cubicBezTo>
                  <a:pt x="284" y="210"/>
                  <a:pt x="284" y="200"/>
                  <a:pt x="279" y="193"/>
                </a:cubicBezTo>
                <a:cubicBezTo>
                  <a:pt x="275" y="188"/>
                  <a:pt x="265" y="192"/>
                  <a:pt x="261" y="187"/>
                </a:cubicBezTo>
                <a:cubicBezTo>
                  <a:pt x="247" y="169"/>
                  <a:pt x="254" y="144"/>
                  <a:pt x="236" y="125"/>
                </a:cubicBezTo>
                <a:cubicBezTo>
                  <a:pt x="227" y="98"/>
                  <a:pt x="233" y="71"/>
                  <a:pt x="211" y="51"/>
                </a:cubicBezTo>
                <a:cubicBezTo>
                  <a:pt x="197" y="9"/>
                  <a:pt x="201" y="0"/>
                  <a:pt x="193" y="39"/>
                </a:cubicBezTo>
                <a:cubicBezTo>
                  <a:pt x="191" y="49"/>
                  <a:pt x="193" y="61"/>
                  <a:pt x="187" y="70"/>
                </a:cubicBezTo>
                <a:cubicBezTo>
                  <a:pt x="182" y="77"/>
                  <a:pt x="170" y="78"/>
                  <a:pt x="162" y="82"/>
                </a:cubicBezTo>
                <a:cubicBezTo>
                  <a:pt x="159" y="74"/>
                  <a:pt x="147" y="46"/>
                  <a:pt x="162" y="39"/>
                </a:cubicBezTo>
                <a:cubicBezTo>
                  <a:pt x="168" y="36"/>
                  <a:pt x="166" y="51"/>
                  <a:pt x="168" y="57"/>
                </a:cubicBezTo>
                <a:cubicBezTo>
                  <a:pt x="172" y="73"/>
                  <a:pt x="181" y="130"/>
                  <a:pt x="168" y="51"/>
                </a:cubicBezTo>
                <a:cubicBezTo>
                  <a:pt x="156" y="70"/>
                  <a:pt x="150" y="86"/>
                  <a:pt x="143" y="107"/>
                </a:cubicBezTo>
                <a:cubicBezTo>
                  <a:pt x="117" y="79"/>
                  <a:pt x="142" y="46"/>
                  <a:pt x="112" y="76"/>
                </a:cubicBezTo>
                <a:cubicBezTo>
                  <a:pt x="108" y="88"/>
                  <a:pt x="104" y="101"/>
                  <a:pt x="100" y="113"/>
                </a:cubicBezTo>
                <a:cubicBezTo>
                  <a:pt x="98" y="119"/>
                  <a:pt x="94" y="132"/>
                  <a:pt x="94" y="132"/>
                </a:cubicBezTo>
                <a:cubicBezTo>
                  <a:pt x="92" y="109"/>
                  <a:pt x="96" y="84"/>
                  <a:pt x="87" y="63"/>
                </a:cubicBezTo>
                <a:cubicBezTo>
                  <a:pt x="84" y="56"/>
                  <a:pt x="73" y="70"/>
                  <a:pt x="69" y="76"/>
                </a:cubicBezTo>
                <a:cubicBezTo>
                  <a:pt x="62" y="87"/>
                  <a:pt x="56" y="113"/>
                  <a:pt x="56" y="113"/>
                </a:cubicBezTo>
                <a:cubicBezTo>
                  <a:pt x="52" y="101"/>
                  <a:pt x="48" y="88"/>
                  <a:pt x="44" y="76"/>
                </a:cubicBezTo>
                <a:cubicBezTo>
                  <a:pt x="42" y="70"/>
                  <a:pt x="38" y="57"/>
                  <a:pt x="38" y="57"/>
                </a:cubicBezTo>
                <a:cubicBezTo>
                  <a:pt x="36" y="63"/>
                  <a:pt x="39" y="76"/>
                  <a:pt x="32" y="76"/>
                </a:cubicBezTo>
                <a:cubicBezTo>
                  <a:pt x="25" y="76"/>
                  <a:pt x="32" y="57"/>
                  <a:pt x="25" y="57"/>
                </a:cubicBezTo>
                <a:cubicBezTo>
                  <a:pt x="18" y="57"/>
                  <a:pt x="21" y="70"/>
                  <a:pt x="19" y="76"/>
                </a:cubicBezTo>
                <a:cubicBezTo>
                  <a:pt x="30" y="133"/>
                  <a:pt x="25" y="103"/>
                  <a:pt x="19" y="82"/>
                </a:cubicBezTo>
                <a:cubicBezTo>
                  <a:pt x="14" y="63"/>
                  <a:pt x="14" y="66"/>
                  <a:pt x="7" y="51"/>
                </a:cubicBezTo>
                <a:close/>
              </a:path>
            </a:pathLst>
          </a:custGeom>
          <a:gradFill rotWithShape="0">
            <a:gsLst>
              <a:gs pos="0">
                <a:srgbClr val="76765E"/>
              </a:gs>
              <a:gs pos="50000">
                <a:srgbClr val="FFFFCC"/>
              </a:gs>
              <a:gs pos="100000">
                <a:srgbClr val="76765E"/>
              </a:gs>
            </a:gsLst>
            <a:lin ang="0" scaled="1"/>
          </a:gradFill>
          <a:ln w="9525">
            <a:solidFill>
              <a:schemeClr val="tx1"/>
            </a:solidFill>
            <a:round/>
            <a:headEnd/>
            <a:tailEnd/>
          </a:ln>
        </p:spPr>
        <p:txBody>
          <a:bodyPr>
            <a:prstTxWarp prst="textNoShape">
              <a:avLst/>
            </a:prstTxWarp>
          </a:bodyPr>
          <a:lstStyle/>
          <a:p>
            <a:endParaRPr lang="en-US"/>
          </a:p>
        </p:txBody>
      </p:sp>
      <p:sp>
        <p:nvSpPr>
          <p:cNvPr id="112734" name="Freeform 8"/>
          <p:cNvSpPr>
            <a:spLocks/>
          </p:cNvSpPr>
          <p:nvPr/>
        </p:nvSpPr>
        <p:spPr bwMode="auto">
          <a:xfrm>
            <a:off x="6786034" y="4184651"/>
            <a:ext cx="732367" cy="555625"/>
          </a:xfrm>
          <a:custGeom>
            <a:avLst/>
            <a:gdLst>
              <a:gd name="T0" fmla="*/ 2147483647 w 303"/>
              <a:gd name="T1" fmla="*/ 2147483647 h 532"/>
              <a:gd name="T2" fmla="*/ 2147483647 w 303"/>
              <a:gd name="T3" fmla="*/ 2147483647 h 532"/>
              <a:gd name="T4" fmla="*/ 2147483647 w 303"/>
              <a:gd name="T5" fmla="*/ 2147483647 h 532"/>
              <a:gd name="T6" fmla="*/ 2147483647 w 303"/>
              <a:gd name="T7" fmla="*/ 2147483647 h 532"/>
              <a:gd name="T8" fmla="*/ 2147483647 w 303"/>
              <a:gd name="T9" fmla="*/ 2147483647 h 532"/>
              <a:gd name="T10" fmla="*/ 2147483647 w 303"/>
              <a:gd name="T11" fmla="*/ 2147483647 h 532"/>
              <a:gd name="T12" fmla="*/ 2147483647 w 303"/>
              <a:gd name="T13" fmla="*/ 2147483647 h 532"/>
              <a:gd name="T14" fmla="*/ 2147483647 w 303"/>
              <a:gd name="T15" fmla="*/ 2147483647 h 532"/>
              <a:gd name="T16" fmla="*/ 2147483647 w 303"/>
              <a:gd name="T17" fmla="*/ 2147483647 h 532"/>
              <a:gd name="T18" fmla="*/ 2147483647 w 303"/>
              <a:gd name="T19" fmla="*/ 2147483647 h 532"/>
              <a:gd name="T20" fmla="*/ 2147483647 w 303"/>
              <a:gd name="T21" fmla="*/ 2147483647 h 532"/>
              <a:gd name="T22" fmla="*/ 2147483647 w 303"/>
              <a:gd name="T23" fmla="*/ 2147483647 h 532"/>
              <a:gd name="T24" fmla="*/ 2147483647 w 303"/>
              <a:gd name="T25" fmla="*/ 2147483647 h 532"/>
              <a:gd name="T26" fmla="*/ 2147483647 w 303"/>
              <a:gd name="T27" fmla="*/ 2147483647 h 532"/>
              <a:gd name="T28" fmla="*/ 2147483647 w 303"/>
              <a:gd name="T29" fmla="*/ 2147483647 h 532"/>
              <a:gd name="T30" fmla="*/ 2147483647 w 303"/>
              <a:gd name="T31" fmla="*/ 2147483647 h 532"/>
              <a:gd name="T32" fmla="*/ 2147483647 w 303"/>
              <a:gd name="T33" fmla="*/ 2147483647 h 532"/>
              <a:gd name="T34" fmla="*/ 2147483647 w 303"/>
              <a:gd name="T35" fmla="*/ 2147483647 h 532"/>
              <a:gd name="T36" fmla="*/ 2147483647 w 303"/>
              <a:gd name="T37" fmla="*/ 2147483647 h 532"/>
              <a:gd name="T38" fmla="*/ 2147483647 w 303"/>
              <a:gd name="T39" fmla="*/ 2147483647 h 532"/>
              <a:gd name="T40" fmla="*/ 2147483647 w 303"/>
              <a:gd name="T41" fmla="*/ 2147483647 h 532"/>
              <a:gd name="T42" fmla="*/ 2147483647 w 303"/>
              <a:gd name="T43" fmla="*/ 2147483647 h 532"/>
              <a:gd name="T44" fmla="*/ 2147483647 w 303"/>
              <a:gd name="T45" fmla="*/ 2147483647 h 532"/>
              <a:gd name="T46" fmla="*/ 2147483647 w 303"/>
              <a:gd name="T47" fmla="*/ 2147483647 h 5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3"/>
              <a:gd name="T73" fmla="*/ 0 h 532"/>
              <a:gd name="T74" fmla="*/ 303 w 303"/>
              <a:gd name="T75" fmla="*/ 532 h 5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3" h="532">
                <a:moveTo>
                  <a:pt x="56" y="55"/>
                </a:moveTo>
                <a:cubicBezTo>
                  <a:pt x="54" y="80"/>
                  <a:pt x="53" y="105"/>
                  <a:pt x="50" y="130"/>
                </a:cubicBezTo>
                <a:cubicBezTo>
                  <a:pt x="49" y="144"/>
                  <a:pt x="53" y="162"/>
                  <a:pt x="44" y="173"/>
                </a:cubicBezTo>
                <a:cubicBezTo>
                  <a:pt x="39" y="179"/>
                  <a:pt x="31" y="164"/>
                  <a:pt x="25" y="160"/>
                </a:cubicBezTo>
                <a:cubicBezTo>
                  <a:pt x="20" y="179"/>
                  <a:pt x="0" y="231"/>
                  <a:pt x="19" y="247"/>
                </a:cubicBezTo>
                <a:cubicBezTo>
                  <a:pt x="27" y="254"/>
                  <a:pt x="40" y="251"/>
                  <a:pt x="50" y="253"/>
                </a:cubicBezTo>
                <a:cubicBezTo>
                  <a:pt x="112" y="320"/>
                  <a:pt x="72" y="435"/>
                  <a:pt x="75" y="526"/>
                </a:cubicBezTo>
                <a:cubicBezTo>
                  <a:pt x="131" y="521"/>
                  <a:pt x="187" y="515"/>
                  <a:pt x="242" y="532"/>
                </a:cubicBezTo>
                <a:cubicBezTo>
                  <a:pt x="252" y="502"/>
                  <a:pt x="260" y="439"/>
                  <a:pt x="260" y="439"/>
                </a:cubicBezTo>
                <a:cubicBezTo>
                  <a:pt x="262" y="392"/>
                  <a:pt x="255" y="343"/>
                  <a:pt x="267" y="297"/>
                </a:cubicBezTo>
                <a:cubicBezTo>
                  <a:pt x="270" y="287"/>
                  <a:pt x="291" y="299"/>
                  <a:pt x="298" y="291"/>
                </a:cubicBezTo>
                <a:cubicBezTo>
                  <a:pt x="303" y="286"/>
                  <a:pt x="285" y="287"/>
                  <a:pt x="279" y="284"/>
                </a:cubicBezTo>
                <a:cubicBezTo>
                  <a:pt x="272" y="281"/>
                  <a:pt x="266" y="276"/>
                  <a:pt x="260" y="272"/>
                </a:cubicBezTo>
                <a:cubicBezTo>
                  <a:pt x="245" y="225"/>
                  <a:pt x="250" y="248"/>
                  <a:pt x="242" y="204"/>
                </a:cubicBezTo>
                <a:cubicBezTo>
                  <a:pt x="239" y="140"/>
                  <a:pt x="243" y="27"/>
                  <a:pt x="217" y="111"/>
                </a:cubicBezTo>
                <a:cubicBezTo>
                  <a:pt x="213" y="96"/>
                  <a:pt x="207" y="47"/>
                  <a:pt x="192" y="92"/>
                </a:cubicBezTo>
                <a:cubicBezTo>
                  <a:pt x="180" y="166"/>
                  <a:pt x="180" y="110"/>
                  <a:pt x="174" y="80"/>
                </a:cubicBezTo>
                <a:cubicBezTo>
                  <a:pt x="172" y="88"/>
                  <a:pt x="170" y="97"/>
                  <a:pt x="167" y="105"/>
                </a:cubicBezTo>
                <a:cubicBezTo>
                  <a:pt x="163" y="117"/>
                  <a:pt x="155" y="142"/>
                  <a:pt x="155" y="142"/>
                </a:cubicBezTo>
                <a:cubicBezTo>
                  <a:pt x="146" y="114"/>
                  <a:pt x="163" y="51"/>
                  <a:pt x="130" y="99"/>
                </a:cubicBezTo>
                <a:cubicBezTo>
                  <a:pt x="115" y="159"/>
                  <a:pt x="119" y="82"/>
                  <a:pt x="112" y="61"/>
                </a:cubicBezTo>
                <a:cubicBezTo>
                  <a:pt x="106" y="79"/>
                  <a:pt x="109" y="154"/>
                  <a:pt x="93" y="105"/>
                </a:cubicBezTo>
                <a:cubicBezTo>
                  <a:pt x="79" y="0"/>
                  <a:pt x="77" y="120"/>
                  <a:pt x="75" y="142"/>
                </a:cubicBezTo>
                <a:cubicBezTo>
                  <a:pt x="67" y="62"/>
                  <a:pt x="85" y="86"/>
                  <a:pt x="56" y="55"/>
                </a:cubicBezTo>
                <a:close/>
              </a:path>
            </a:pathLst>
          </a:custGeom>
          <a:gradFill rotWithShape="0">
            <a:gsLst>
              <a:gs pos="0">
                <a:srgbClr val="76765E"/>
              </a:gs>
              <a:gs pos="50000">
                <a:srgbClr val="FFFFCC"/>
              </a:gs>
              <a:gs pos="100000">
                <a:srgbClr val="76765E"/>
              </a:gs>
            </a:gsLst>
            <a:lin ang="0" scaled="1"/>
          </a:gradFill>
          <a:ln w="9525">
            <a:solidFill>
              <a:schemeClr val="tx1"/>
            </a:solidFill>
            <a:round/>
            <a:headEnd/>
            <a:tailEnd/>
          </a:ln>
        </p:spPr>
        <p:txBody>
          <a:bodyPr>
            <a:prstTxWarp prst="textNoShape">
              <a:avLst/>
            </a:prstTxWarp>
          </a:bodyPr>
          <a:lstStyle/>
          <a:p>
            <a:endParaRPr lang="en-US"/>
          </a:p>
        </p:txBody>
      </p:sp>
      <p:sp>
        <p:nvSpPr>
          <p:cNvPr id="112735" name="Freeform 9"/>
          <p:cNvSpPr>
            <a:spLocks/>
          </p:cNvSpPr>
          <p:nvPr/>
        </p:nvSpPr>
        <p:spPr bwMode="auto">
          <a:xfrm>
            <a:off x="6379634" y="4249738"/>
            <a:ext cx="664633" cy="539750"/>
          </a:xfrm>
          <a:custGeom>
            <a:avLst/>
            <a:gdLst>
              <a:gd name="T0" fmla="*/ 2147483647 w 257"/>
              <a:gd name="T1" fmla="*/ 2147483647 h 532"/>
              <a:gd name="T2" fmla="*/ 2147483647 w 257"/>
              <a:gd name="T3" fmla="*/ 2147483647 h 532"/>
              <a:gd name="T4" fmla="*/ 2147483647 w 257"/>
              <a:gd name="T5" fmla="*/ 2147483647 h 532"/>
              <a:gd name="T6" fmla="*/ 2147483647 w 257"/>
              <a:gd name="T7" fmla="*/ 2147483647 h 532"/>
              <a:gd name="T8" fmla="*/ 2147483647 w 257"/>
              <a:gd name="T9" fmla="*/ 2147483647 h 532"/>
              <a:gd name="T10" fmla="*/ 2147483647 w 257"/>
              <a:gd name="T11" fmla="*/ 2147483647 h 532"/>
              <a:gd name="T12" fmla="*/ 2147483647 w 257"/>
              <a:gd name="T13" fmla="*/ 2147483647 h 532"/>
              <a:gd name="T14" fmla="*/ 2147483647 w 257"/>
              <a:gd name="T15" fmla="*/ 2147483647 h 532"/>
              <a:gd name="T16" fmla="*/ 2147483647 w 257"/>
              <a:gd name="T17" fmla="*/ 2147483647 h 532"/>
              <a:gd name="T18" fmla="*/ 2147483647 w 257"/>
              <a:gd name="T19" fmla="*/ 2147483647 h 532"/>
              <a:gd name="T20" fmla="*/ 2147483647 w 257"/>
              <a:gd name="T21" fmla="*/ 2147483647 h 532"/>
              <a:gd name="T22" fmla="*/ 2147483647 w 257"/>
              <a:gd name="T23" fmla="*/ 2147483647 h 532"/>
              <a:gd name="T24" fmla="*/ 2147483647 w 257"/>
              <a:gd name="T25" fmla="*/ 2147483647 h 532"/>
              <a:gd name="T26" fmla="*/ 2147483647 w 257"/>
              <a:gd name="T27" fmla="*/ 2147483647 h 532"/>
              <a:gd name="T28" fmla="*/ 2147483647 w 257"/>
              <a:gd name="T29" fmla="*/ 2147483647 h 532"/>
              <a:gd name="T30" fmla="*/ 2147483647 w 257"/>
              <a:gd name="T31" fmla="*/ 2147483647 h 532"/>
              <a:gd name="T32" fmla="*/ 2147483647 w 257"/>
              <a:gd name="T33" fmla="*/ 2147483647 h 532"/>
              <a:gd name="T34" fmla="*/ 2147483647 w 257"/>
              <a:gd name="T35" fmla="*/ 2147483647 h 532"/>
              <a:gd name="T36" fmla="*/ 2147483647 w 257"/>
              <a:gd name="T37" fmla="*/ 2147483647 h 532"/>
              <a:gd name="T38" fmla="*/ 2147483647 w 257"/>
              <a:gd name="T39" fmla="*/ 2147483647 h 532"/>
              <a:gd name="T40" fmla="*/ 2147483647 w 257"/>
              <a:gd name="T41" fmla="*/ 2147483647 h 532"/>
              <a:gd name="T42" fmla="*/ 2147483647 w 257"/>
              <a:gd name="T43" fmla="*/ 2147483647 h 532"/>
              <a:gd name="T44" fmla="*/ 2147483647 w 257"/>
              <a:gd name="T45" fmla="*/ 2147483647 h 532"/>
              <a:gd name="T46" fmla="*/ 2147483647 w 257"/>
              <a:gd name="T47" fmla="*/ 2147483647 h 532"/>
              <a:gd name="T48" fmla="*/ 2147483647 w 257"/>
              <a:gd name="T49" fmla="*/ 2147483647 h 532"/>
              <a:gd name="T50" fmla="*/ 2147483647 w 257"/>
              <a:gd name="T51" fmla="*/ 2147483647 h 532"/>
              <a:gd name="T52" fmla="*/ 2147483647 w 257"/>
              <a:gd name="T53" fmla="*/ 2147483647 h 532"/>
              <a:gd name="T54" fmla="*/ 2147483647 w 257"/>
              <a:gd name="T55" fmla="*/ 2147483647 h 532"/>
              <a:gd name="T56" fmla="*/ 2147483647 w 257"/>
              <a:gd name="T57" fmla="*/ 2147483647 h 5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7"/>
              <a:gd name="T88" fmla="*/ 0 h 532"/>
              <a:gd name="T89" fmla="*/ 257 w 257"/>
              <a:gd name="T90" fmla="*/ 532 h 5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7" h="532">
                <a:moveTo>
                  <a:pt x="4" y="37"/>
                </a:moveTo>
                <a:cubicBezTo>
                  <a:pt x="14" y="69"/>
                  <a:pt x="18" y="97"/>
                  <a:pt x="22" y="130"/>
                </a:cubicBezTo>
                <a:cubicBezTo>
                  <a:pt x="16" y="248"/>
                  <a:pt x="0" y="338"/>
                  <a:pt x="16" y="446"/>
                </a:cubicBezTo>
                <a:cubicBezTo>
                  <a:pt x="19" y="465"/>
                  <a:pt x="36" y="504"/>
                  <a:pt x="53" y="514"/>
                </a:cubicBezTo>
                <a:cubicBezTo>
                  <a:pt x="64" y="521"/>
                  <a:pt x="91" y="526"/>
                  <a:pt x="91" y="526"/>
                </a:cubicBezTo>
                <a:cubicBezTo>
                  <a:pt x="126" y="524"/>
                  <a:pt x="163" y="532"/>
                  <a:pt x="196" y="520"/>
                </a:cubicBezTo>
                <a:cubicBezTo>
                  <a:pt x="213" y="514"/>
                  <a:pt x="208" y="483"/>
                  <a:pt x="221" y="471"/>
                </a:cubicBezTo>
                <a:cubicBezTo>
                  <a:pt x="257" y="321"/>
                  <a:pt x="231" y="168"/>
                  <a:pt x="202" y="19"/>
                </a:cubicBezTo>
                <a:cubicBezTo>
                  <a:pt x="200" y="37"/>
                  <a:pt x="202" y="56"/>
                  <a:pt x="196" y="74"/>
                </a:cubicBezTo>
                <a:cubicBezTo>
                  <a:pt x="194" y="80"/>
                  <a:pt x="196" y="58"/>
                  <a:pt x="190" y="56"/>
                </a:cubicBezTo>
                <a:cubicBezTo>
                  <a:pt x="184" y="54"/>
                  <a:pt x="181" y="64"/>
                  <a:pt x="177" y="68"/>
                </a:cubicBezTo>
                <a:cubicBezTo>
                  <a:pt x="175" y="74"/>
                  <a:pt x="176" y="92"/>
                  <a:pt x="171" y="87"/>
                </a:cubicBezTo>
                <a:cubicBezTo>
                  <a:pt x="162" y="78"/>
                  <a:pt x="163" y="62"/>
                  <a:pt x="159" y="50"/>
                </a:cubicBezTo>
                <a:cubicBezTo>
                  <a:pt x="157" y="44"/>
                  <a:pt x="153" y="31"/>
                  <a:pt x="153" y="31"/>
                </a:cubicBezTo>
                <a:cubicBezTo>
                  <a:pt x="151" y="41"/>
                  <a:pt x="149" y="52"/>
                  <a:pt x="146" y="62"/>
                </a:cubicBezTo>
                <a:cubicBezTo>
                  <a:pt x="144" y="68"/>
                  <a:pt x="145" y="86"/>
                  <a:pt x="140" y="81"/>
                </a:cubicBezTo>
                <a:cubicBezTo>
                  <a:pt x="131" y="71"/>
                  <a:pt x="128" y="43"/>
                  <a:pt x="128" y="43"/>
                </a:cubicBezTo>
                <a:cubicBezTo>
                  <a:pt x="121" y="64"/>
                  <a:pt x="110" y="72"/>
                  <a:pt x="103" y="93"/>
                </a:cubicBezTo>
                <a:cubicBezTo>
                  <a:pt x="90" y="0"/>
                  <a:pt x="90" y="84"/>
                  <a:pt x="84" y="112"/>
                </a:cubicBezTo>
                <a:cubicBezTo>
                  <a:pt x="82" y="104"/>
                  <a:pt x="80" y="95"/>
                  <a:pt x="78" y="87"/>
                </a:cubicBezTo>
                <a:cubicBezTo>
                  <a:pt x="74" y="75"/>
                  <a:pt x="66" y="50"/>
                  <a:pt x="66" y="50"/>
                </a:cubicBezTo>
                <a:cubicBezTo>
                  <a:pt x="54" y="135"/>
                  <a:pt x="57" y="73"/>
                  <a:pt x="47" y="43"/>
                </a:cubicBezTo>
                <a:cubicBezTo>
                  <a:pt x="45" y="62"/>
                  <a:pt x="44" y="80"/>
                  <a:pt x="41" y="99"/>
                </a:cubicBezTo>
                <a:cubicBezTo>
                  <a:pt x="40" y="106"/>
                  <a:pt x="42" y="118"/>
                  <a:pt x="35" y="118"/>
                </a:cubicBezTo>
                <a:cubicBezTo>
                  <a:pt x="27" y="118"/>
                  <a:pt x="26" y="105"/>
                  <a:pt x="22" y="99"/>
                </a:cubicBezTo>
                <a:cubicBezTo>
                  <a:pt x="20" y="83"/>
                  <a:pt x="24" y="64"/>
                  <a:pt x="16" y="50"/>
                </a:cubicBezTo>
                <a:cubicBezTo>
                  <a:pt x="12" y="44"/>
                  <a:pt x="4" y="61"/>
                  <a:pt x="4" y="68"/>
                </a:cubicBezTo>
                <a:cubicBezTo>
                  <a:pt x="4" y="74"/>
                  <a:pt x="12" y="77"/>
                  <a:pt x="16" y="81"/>
                </a:cubicBezTo>
                <a:cubicBezTo>
                  <a:pt x="18" y="87"/>
                  <a:pt x="22" y="99"/>
                  <a:pt x="22" y="99"/>
                </a:cubicBezTo>
              </a:path>
            </a:pathLst>
          </a:custGeom>
          <a:gradFill rotWithShape="0">
            <a:gsLst>
              <a:gs pos="0">
                <a:srgbClr val="76765E"/>
              </a:gs>
              <a:gs pos="50000">
                <a:srgbClr val="FFFFCC"/>
              </a:gs>
              <a:gs pos="100000">
                <a:srgbClr val="76765E"/>
              </a:gs>
            </a:gsLst>
            <a:lin ang="0" scaled="1"/>
          </a:gradFill>
          <a:ln w="9525">
            <a:solidFill>
              <a:schemeClr val="tx1"/>
            </a:solidFill>
            <a:round/>
            <a:headEnd/>
            <a:tailEnd/>
          </a:ln>
        </p:spPr>
        <p:txBody>
          <a:bodyPr>
            <a:prstTxWarp prst="textNoShape">
              <a:avLst/>
            </a:prstTxWarp>
          </a:bodyPr>
          <a:lstStyle/>
          <a:p>
            <a:endParaRPr lang="en-US"/>
          </a:p>
        </p:txBody>
      </p:sp>
      <p:sp>
        <p:nvSpPr>
          <p:cNvPr id="112736" name="Freeform 11"/>
          <p:cNvSpPr>
            <a:spLocks/>
          </p:cNvSpPr>
          <p:nvPr/>
        </p:nvSpPr>
        <p:spPr bwMode="auto">
          <a:xfrm>
            <a:off x="5949951" y="4208463"/>
            <a:ext cx="605367" cy="558800"/>
          </a:xfrm>
          <a:custGeom>
            <a:avLst/>
            <a:gdLst>
              <a:gd name="T0" fmla="*/ 2147483647 w 286"/>
              <a:gd name="T1" fmla="*/ 2147483647 h 540"/>
              <a:gd name="T2" fmla="*/ 2147483647 w 286"/>
              <a:gd name="T3" fmla="*/ 2147483647 h 540"/>
              <a:gd name="T4" fmla="*/ 2147483647 w 286"/>
              <a:gd name="T5" fmla="*/ 2147483647 h 540"/>
              <a:gd name="T6" fmla="*/ 2147483647 w 286"/>
              <a:gd name="T7" fmla="*/ 2147483647 h 540"/>
              <a:gd name="T8" fmla="*/ 2147483647 w 286"/>
              <a:gd name="T9" fmla="*/ 2147483647 h 540"/>
              <a:gd name="T10" fmla="*/ 2147483647 w 286"/>
              <a:gd name="T11" fmla="*/ 2147483647 h 540"/>
              <a:gd name="T12" fmla="*/ 2147483647 w 286"/>
              <a:gd name="T13" fmla="*/ 2147483647 h 540"/>
              <a:gd name="T14" fmla="*/ 2147483647 w 286"/>
              <a:gd name="T15" fmla="*/ 2147483647 h 540"/>
              <a:gd name="T16" fmla="*/ 2147483647 w 286"/>
              <a:gd name="T17" fmla="*/ 2147483647 h 540"/>
              <a:gd name="T18" fmla="*/ 2147483647 w 286"/>
              <a:gd name="T19" fmla="*/ 2147483647 h 540"/>
              <a:gd name="T20" fmla="*/ 2147483647 w 286"/>
              <a:gd name="T21" fmla="*/ 2147483647 h 540"/>
              <a:gd name="T22" fmla="*/ 2147483647 w 286"/>
              <a:gd name="T23" fmla="*/ 2147483647 h 540"/>
              <a:gd name="T24" fmla="*/ 2147483647 w 286"/>
              <a:gd name="T25" fmla="*/ 2147483647 h 540"/>
              <a:gd name="T26" fmla="*/ 2147483647 w 286"/>
              <a:gd name="T27" fmla="*/ 2147483647 h 540"/>
              <a:gd name="T28" fmla="*/ 2147483647 w 286"/>
              <a:gd name="T29" fmla="*/ 2147483647 h 540"/>
              <a:gd name="T30" fmla="*/ 2147483647 w 286"/>
              <a:gd name="T31" fmla="*/ 2147483647 h 540"/>
              <a:gd name="T32" fmla="*/ 2147483647 w 286"/>
              <a:gd name="T33" fmla="*/ 2147483647 h 540"/>
              <a:gd name="T34" fmla="*/ 2147483647 w 286"/>
              <a:gd name="T35" fmla="*/ 2147483647 h 540"/>
              <a:gd name="T36" fmla="*/ 2147483647 w 286"/>
              <a:gd name="T37" fmla="*/ 2147483647 h 540"/>
              <a:gd name="T38" fmla="*/ 2147483647 w 286"/>
              <a:gd name="T39" fmla="*/ 2147483647 h 540"/>
              <a:gd name="T40" fmla="*/ 2147483647 w 286"/>
              <a:gd name="T41" fmla="*/ 2147483647 h 540"/>
              <a:gd name="T42" fmla="*/ 2147483647 w 286"/>
              <a:gd name="T43" fmla="*/ 2147483647 h 540"/>
              <a:gd name="T44" fmla="*/ 2147483647 w 286"/>
              <a:gd name="T45" fmla="*/ 2147483647 h 540"/>
              <a:gd name="T46" fmla="*/ 2147483647 w 286"/>
              <a:gd name="T47" fmla="*/ 2147483647 h 540"/>
              <a:gd name="T48" fmla="*/ 2147483647 w 286"/>
              <a:gd name="T49" fmla="*/ 2147483647 h 540"/>
              <a:gd name="T50" fmla="*/ 2147483647 w 286"/>
              <a:gd name="T51" fmla="*/ 2147483647 h 540"/>
              <a:gd name="T52" fmla="*/ 2147483647 w 286"/>
              <a:gd name="T53" fmla="*/ 2147483647 h 540"/>
              <a:gd name="T54" fmla="*/ 2147483647 w 286"/>
              <a:gd name="T55" fmla="*/ 2147483647 h 540"/>
              <a:gd name="T56" fmla="*/ 2147483647 w 286"/>
              <a:gd name="T57" fmla="*/ 2147483647 h 540"/>
              <a:gd name="T58" fmla="*/ 2147483647 w 286"/>
              <a:gd name="T59" fmla="*/ 2147483647 h 540"/>
              <a:gd name="T60" fmla="*/ 2147483647 w 286"/>
              <a:gd name="T61" fmla="*/ 2147483647 h 540"/>
              <a:gd name="T62" fmla="*/ 2147483647 w 286"/>
              <a:gd name="T63" fmla="*/ 2147483647 h 540"/>
              <a:gd name="T64" fmla="*/ 2147483647 w 286"/>
              <a:gd name="T65" fmla="*/ 2147483647 h 540"/>
              <a:gd name="T66" fmla="*/ 2147483647 w 286"/>
              <a:gd name="T67" fmla="*/ 2147483647 h 540"/>
              <a:gd name="T68" fmla="*/ 2147483647 w 286"/>
              <a:gd name="T69" fmla="*/ 2147483647 h 5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6"/>
              <a:gd name="T106" fmla="*/ 0 h 540"/>
              <a:gd name="T107" fmla="*/ 286 w 286"/>
              <a:gd name="T108" fmla="*/ 540 h 5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6" h="540">
                <a:moveTo>
                  <a:pt x="7" y="51"/>
                </a:moveTo>
                <a:cubicBezTo>
                  <a:pt x="16" y="131"/>
                  <a:pt x="27" y="207"/>
                  <a:pt x="1" y="286"/>
                </a:cubicBezTo>
                <a:cubicBezTo>
                  <a:pt x="3" y="307"/>
                  <a:pt x="0" y="328"/>
                  <a:pt x="7" y="348"/>
                </a:cubicBezTo>
                <a:cubicBezTo>
                  <a:pt x="9" y="354"/>
                  <a:pt x="21" y="350"/>
                  <a:pt x="25" y="354"/>
                </a:cubicBezTo>
                <a:cubicBezTo>
                  <a:pt x="30" y="359"/>
                  <a:pt x="30" y="367"/>
                  <a:pt x="32" y="373"/>
                </a:cubicBezTo>
                <a:cubicBezTo>
                  <a:pt x="38" y="506"/>
                  <a:pt x="5" y="519"/>
                  <a:pt x="112" y="534"/>
                </a:cubicBezTo>
                <a:cubicBezTo>
                  <a:pt x="124" y="536"/>
                  <a:pt x="137" y="538"/>
                  <a:pt x="149" y="540"/>
                </a:cubicBezTo>
                <a:cubicBezTo>
                  <a:pt x="155" y="538"/>
                  <a:pt x="161" y="535"/>
                  <a:pt x="168" y="534"/>
                </a:cubicBezTo>
                <a:cubicBezTo>
                  <a:pt x="184" y="531"/>
                  <a:pt x="201" y="532"/>
                  <a:pt x="217" y="528"/>
                </a:cubicBezTo>
                <a:cubicBezTo>
                  <a:pt x="234" y="523"/>
                  <a:pt x="249" y="503"/>
                  <a:pt x="261" y="491"/>
                </a:cubicBezTo>
                <a:cubicBezTo>
                  <a:pt x="262" y="464"/>
                  <a:pt x="224" y="280"/>
                  <a:pt x="286" y="218"/>
                </a:cubicBezTo>
                <a:cubicBezTo>
                  <a:pt x="284" y="210"/>
                  <a:pt x="284" y="200"/>
                  <a:pt x="279" y="193"/>
                </a:cubicBezTo>
                <a:cubicBezTo>
                  <a:pt x="275" y="188"/>
                  <a:pt x="265" y="192"/>
                  <a:pt x="261" y="187"/>
                </a:cubicBezTo>
                <a:cubicBezTo>
                  <a:pt x="247" y="169"/>
                  <a:pt x="254" y="144"/>
                  <a:pt x="236" y="125"/>
                </a:cubicBezTo>
                <a:cubicBezTo>
                  <a:pt x="227" y="98"/>
                  <a:pt x="233" y="71"/>
                  <a:pt x="211" y="51"/>
                </a:cubicBezTo>
                <a:cubicBezTo>
                  <a:pt x="197" y="9"/>
                  <a:pt x="201" y="0"/>
                  <a:pt x="193" y="39"/>
                </a:cubicBezTo>
                <a:cubicBezTo>
                  <a:pt x="191" y="49"/>
                  <a:pt x="193" y="61"/>
                  <a:pt x="187" y="70"/>
                </a:cubicBezTo>
                <a:cubicBezTo>
                  <a:pt x="182" y="77"/>
                  <a:pt x="170" y="78"/>
                  <a:pt x="162" y="82"/>
                </a:cubicBezTo>
                <a:cubicBezTo>
                  <a:pt x="159" y="74"/>
                  <a:pt x="147" y="46"/>
                  <a:pt x="162" y="39"/>
                </a:cubicBezTo>
                <a:cubicBezTo>
                  <a:pt x="168" y="36"/>
                  <a:pt x="166" y="51"/>
                  <a:pt x="168" y="57"/>
                </a:cubicBezTo>
                <a:cubicBezTo>
                  <a:pt x="172" y="73"/>
                  <a:pt x="181" y="130"/>
                  <a:pt x="168" y="51"/>
                </a:cubicBezTo>
                <a:cubicBezTo>
                  <a:pt x="156" y="70"/>
                  <a:pt x="150" y="86"/>
                  <a:pt x="143" y="107"/>
                </a:cubicBezTo>
                <a:cubicBezTo>
                  <a:pt x="117" y="79"/>
                  <a:pt x="142" y="46"/>
                  <a:pt x="112" y="76"/>
                </a:cubicBezTo>
                <a:cubicBezTo>
                  <a:pt x="108" y="88"/>
                  <a:pt x="104" y="101"/>
                  <a:pt x="100" y="113"/>
                </a:cubicBezTo>
                <a:cubicBezTo>
                  <a:pt x="98" y="119"/>
                  <a:pt x="94" y="132"/>
                  <a:pt x="94" y="132"/>
                </a:cubicBezTo>
                <a:cubicBezTo>
                  <a:pt x="92" y="109"/>
                  <a:pt x="96" y="84"/>
                  <a:pt x="87" y="63"/>
                </a:cubicBezTo>
                <a:cubicBezTo>
                  <a:pt x="84" y="56"/>
                  <a:pt x="73" y="70"/>
                  <a:pt x="69" y="76"/>
                </a:cubicBezTo>
                <a:cubicBezTo>
                  <a:pt x="62" y="87"/>
                  <a:pt x="56" y="113"/>
                  <a:pt x="56" y="113"/>
                </a:cubicBezTo>
                <a:cubicBezTo>
                  <a:pt x="52" y="101"/>
                  <a:pt x="48" y="88"/>
                  <a:pt x="44" y="76"/>
                </a:cubicBezTo>
                <a:cubicBezTo>
                  <a:pt x="42" y="70"/>
                  <a:pt x="38" y="57"/>
                  <a:pt x="38" y="57"/>
                </a:cubicBezTo>
                <a:cubicBezTo>
                  <a:pt x="36" y="63"/>
                  <a:pt x="39" y="76"/>
                  <a:pt x="32" y="76"/>
                </a:cubicBezTo>
                <a:cubicBezTo>
                  <a:pt x="25" y="76"/>
                  <a:pt x="32" y="57"/>
                  <a:pt x="25" y="57"/>
                </a:cubicBezTo>
                <a:cubicBezTo>
                  <a:pt x="18" y="57"/>
                  <a:pt x="21" y="70"/>
                  <a:pt x="19" y="76"/>
                </a:cubicBezTo>
                <a:cubicBezTo>
                  <a:pt x="30" y="133"/>
                  <a:pt x="25" y="103"/>
                  <a:pt x="19" y="82"/>
                </a:cubicBezTo>
                <a:cubicBezTo>
                  <a:pt x="14" y="63"/>
                  <a:pt x="14" y="66"/>
                  <a:pt x="7" y="51"/>
                </a:cubicBezTo>
                <a:close/>
              </a:path>
            </a:pathLst>
          </a:custGeom>
          <a:gradFill rotWithShape="0">
            <a:gsLst>
              <a:gs pos="0">
                <a:srgbClr val="76765E"/>
              </a:gs>
              <a:gs pos="50000">
                <a:srgbClr val="FFFFCC"/>
              </a:gs>
              <a:gs pos="100000">
                <a:srgbClr val="76765E"/>
              </a:gs>
            </a:gsLst>
            <a:lin ang="0" scaled="1"/>
          </a:gradFill>
          <a:ln w="9525">
            <a:solidFill>
              <a:schemeClr val="tx1"/>
            </a:solidFill>
            <a:round/>
            <a:headEnd/>
            <a:tailEnd/>
          </a:ln>
        </p:spPr>
        <p:txBody>
          <a:bodyPr>
            <a:prstTxWarp prst="textNoShape">
              <a:avLst/>
            </a:prstTxWarp>
          </a:bodyPr>
          <a:lstStyle/>
          <a:p>
            <a:endParaRPr lang="en-US"/>
          </a:p>
        </p:txBody>
      </p:sp>
      <p:sp>
        <p:nvSpPr>
          <p:cNvPr id="112737" name="Freeform 96"/>
          <p:cNvSpPr>
            <a:spLocks/>
          </p:cNvSpPr>
          <p:nvPr/>
        </p:nvSpPr>
        <p:spPr bwMode="auto">
          <a:xfrm>
            <a:off x="6055784" y="4430714"/>
            <a:ext cx="353483" cy="358775"/>
          </a:xfrm>
          <a:custGeom>
            <a:avLst/>
            <a:gdLst>
              <a:gd name="T0" fmla="*/ 2147483647 w 167"/>
              <a:gd name="T1" fmla="*/ 2147483647 h 226"/>
              <a:gd name="T2" fmla="*/ 2147483647 w 167"/>
              <a:gd name="T3" fmla="*/ 2147483647 h 226"/>
              <a:gd name="T4" fmla="*/ 2147483647 w 167"/>
              <a:gd name="T5" fmla="*/ 2147483647 h 226"/>
              <a:gd name="T6" fmla="*/ 2147483647 w 167"/>
              <a:gd name="T7" fmla="*/ 2147483647 h 226"/>
              <a:gd name="T8" fmla="*/ 2147483647 w 167"/>
              <a:gd name="T9" fmla="*/ 2147483647 h 226"/>
              <a:gd name="T10" fmla="*/ 2147483647 w 167"/>
              <a:gd name="T11" fmla="*/ 2147483647 h 226"/>
              <a:gd name="T12" fmla="*/ 2147483647 w 167"/>
              <a:gd name="T13" fmla="*/ 2147483647 h 226"/>
              <a:gd name="T14" fmla="*/ 2147483647 w 167"/>
              <a:gd name="T15" fmla="*/ 2147483647 h 226"/>
              <a:gd name="T16" fmla="*/ 2147483647 w 167"/>
              <a:gd name="T17" fmla="*/ 2147483647 h 226"/>
              <a:gd name="T18" fmla="*/ 2147483647 w 167"/>
              <a:gd name="T19" fmla="*/ 2147483647 h 226"/>
              <a:gd name="T20" fmla="*/ 2147483647 w 167"/>
              <a:gd name="T21" fmla="*/ 2147483647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226"/>
              <a:gd name="T35" fmla="*/ 167 w 167"/>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226">
                <a:moveTo>
                  <a:pt x="84" y="13"/>
                </a:moveTo>
                <a:cubicBezTo>
                  <a:pt x="43" y="0"/>
                  <a:pt x="47" y="28"/>
                  <a:pt x="28" y="56"/>
                </a:cubicBezTo>
                <a:cubicBezTo>
                  <a:pt x="24" y="68"/>
                  <a:pt x="20" y="81"/>
                  <a:pt x="16" y="93"/>
                </a:cubicBezTo>
                <a:cubicBezTo>
                  <a:pt x="14" y="99"/>
                  <a:pt x="9" y="112"/>
                  <a:pt x="9" y="112"/>
                </a:cubicBezTo>
                <a:cubicBezTo>
                  <a:pt x="14" y="170"/>
                  <a:pt x="0" y="190"/>
                  <a:pt x="47" y="205"/>
                </a:cubicBezTo>
                <a:cubicBezTo>
                  <a:pt x="79" y="226"/>
                  <a:pt x="117" y="226"/>
                  <a:pt x="146" y="199"/>
                </a:cubicBezTo>
                <a:cubicBezTo>
                  <a:pt x="164" y="145"/>
                  <a:pt x="167" y="151"/>
                  <a:pt x="152" y="75"/>
                </a:cubicBezTo>
                <a:cubicBezTo>
                  <a:pt x="149" y="60"/>
                  <a:pt x="112" y="52"/>
                  <a:pt x="102" y="44"/>
                </a:cubicBezTo>
                <a:cubicBezTo>
                  <a:pt x="97" y="40"/>
                  <a:pt x="95" y="34"/>
                  <a:pt x="90" y="31"/>
                </a:cubicBezTo>
                <a:cubicBezTo>
                  <a:pt x="84" y="28"/>
                  <a:pt x="73" y="31"/>
                  <a:pt x="71" y="25"/>
                </a:cubicBezTo>
                <a:cubicBezTo>
                  <a:pt x="69" y="19"/>
                  <a:pt x="80" y="17"/>
                  <a:pt x="84" y="13"/>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38" name="Freeform 97"/>
          <p:cNvSpPr>
            <a:spLocks/>
          </p:cNvSpPr>
          <p:nvPr/>
        </p:nvSpPr>
        <p:spPr bwMode="auto">
          <a:xfrm>
            <a:off x="6633634" y="4441826"/>
            <a:ext cx="302684" cy="347663"/>
          </a:xfrm>
          <a:custGeom>
            <a:avLst/>
            <a:gdLst>
              <a:gd name="T0" fmla="*/ 2147483647 w 143"/>
              <a:gd name="T1" fmla="*/ 2147483647 h 187"/>
              <a:gd name="T2" fmla="*/ 2147483647 w 143"/>
              <a:gd name="T3" fmla="*/ 2147483647 h 187"/>
              <a:gd name="T4" fmla="*/ 2147483647 w 143"/>
              <a:gd name="T5" fmla="*/ 2147483647 h 187"/>
              <a:gd name="T6" fmla="*/ 2147483647 w 143"/>
              <a:gd name="T7" fmla="*/ 2147483647 h 187"/>
              <a:gd name="T8" fmla="*/ 2147483647 w 143"/>
              <a:gd name="T9" fmla="*/ 2147483647 h 187"/>
              <a:gd name="T10" fmla="*/ 2147483647 w 143"/>
              <a:gd name="T11" fmla="*/ 2147483647 h 187"/>
              <a:gd name="T12" fmla="*/ 2147483647 w 143"/>
              <a:gd name="T13" fmla="*/ 2147483647 h 187"/>
              <a:gd name="T14" fmla="*/ 2147483647 w 143"/>
              <a:gd name="T15" fmla="*/ 2147483647 h 187"/>
              <a:gd name="T16" fmla="*/ 2147483647 w 143"/>
              <a:gd name="T17" fmla="*/ 2147483647 h 187"/>
              <a:gd name="T18" fmla="*/ 2147483647 w 143"/>
              <a:gd name="T19" fmla="*/ 2147483647 h 187"/>
              <a:gd name="T20" fmla="*/ 2147483647 w 143"/>
              <a:gd name="T21" fmla="*/ 2147483647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187"/>
              <a:gd name="T35" fmla="*/ 143 w 143"/>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187">
                <a:moveTo>
                  <a:pt x="81" y="7"/>
                </a:moveTo>
                <a:cubicBezTo>
                  <a:pt x="55" y="13"/>
                  <a:pt x="38" y="14"/>
                  <a:pt x="19" y="32"/>
                </a:cubicBezTo>
                <a:cubicBezTo>
                  <a:pt x="4" y="79"/>
                  <a:pt x="9" y="56"/>
                  <a:pt x="1" y="100"/>
                </a:cubicBezTo>
                <a:cubicBezTo>
                  <a:pt x="3" y="119"/>
                  <a:pt x="0" y="138"/>
                  <a:pt x="7" y="156"/>
                </a:cubicBezTo>
                <a:cubicBezTo>
                  <a:pt x="9" y="162"/>
                  <a:pt x="19" y="160"/>
                  <a:pt x="25" y="162"/>
                </a:cubicBezTo>
                <a:cubicBezTo>
                  <a:pt x="72" y="178"/>
                  <a:pt x="8" y="157"/>
                  <a:pt x="81" y="181"/>
                </a:cubicBezTo>
                <a:cubicBezTo>
                  <a:pt x="87" y="183"/>
                  <a:pt x="100" y="187"/>
                  <a:pt x="100" y="187"/>
                </a:cubicBezTo>
                <a:cubicBezTo>
                  <a:pt x="143" y="173"/>
                  <a:pt x="133" y="187"/>
                  <a:pt x="143" y="156"/>
                </a:cubicBezTo>
                <a:cubicBezTo>
                  <a:pt x="138" y="95"/>
                  <a:pt x="143" y="78"/>
                  <a:pt x="106" y="38"/>
                </a:cubicBezTo>
                <a:cubicBezTo>
                  <a:pt x="104" y="32"/>
                  <a:pt x="105" y="24"/>
                  <a:pt x="100" y="20"/>
                </a:cubicBezTo>
                <a:cubicBezTo>
                  <a:pt x="79" y="0"/>
                  <a:pt x="81" y="25"/>
                  <a:pt x="81" y="7"/>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39" name="Freeform 98"/>
          <p:cNvSpPr>
            <a:spLocks/>
          </p:cNvSpPr>
          <p:nvPr/>
        </p:nvSpPr>
        <p:spPr bwMode="auto">
          <a:xfrm>
            <a:off x="6959600" y="4408489"/>
            <a:ext cx="406400" cy="358775"/>
          </a:xfrm>
          <a:custGeom>
            <a:avLst/>
            <a:gdLst>
              <a:gd name="T0" fmla="*/ 2147483647 w 192"/>
              <a:gd name="T1" fmla="*/ 2147483647 h 226"/>
              <a:gd name="T2" fmla="*/ 2147483647 w 192"/>
              <a:gd name="T3" fmla="*/ 2147483647 h 226"/>
              <a:gd name="T4" fmla="*/ 2147483647 w 192"/>
              <a:gd name="T5" fmla="*/ 2147483647 h 226"/>
              <a:gd name="T6" fmla="*/ 2147483647 w 192"/>
              <a:gd name="T7" fmla="*/ 2147483647 h 226"/>
              <a:gd name="T8" fmla="*/ 2147483647 w 192"/>
              <a:gd name="T9" fmla="*/ 2147483647 h 226"/>
              <a:gd name="T10" fmla="*/ 2147483647 w 192"/>
              <a:gd name="T11" fmla="*/ 2147483647 h 226"/>
              <a:gd name="T12" fmla="*/ 2147483647 w 192"/>
              <a:gd name="T13" fmla="*/ 2147483647 h 226"/>
              <a:gd name="T14" fmla="*/ 2147483647 w 192"/>
              <a:gd name="T15" fmla="*/ 2147483647 h 226"/>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226"/>
              <a:gd name="T26" fmla="*/ 192 w 192"/>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226">
                <a:moveTo>
                  <a:pt x="98" y="8"/>
                </a:moveTo>
                <a:cubicBezTo>
                  <a:pt x="71" y="1"/>
                  <a:pt x="62" y="0"/>
                  <a:pt x="43" y="21"/>
                </a:cubicBezTo>
                <a:cubicBezTo>
                  <a:pt x="28" y="64"/>
                  <a:pt x="34" y="46"/>
                  <a:pt x="24" y="76"/>
                </a:cubicBezTo>
                <a:cubicBezTo>
                  <a:pt x="28" y="162"/>
                  <a:pt x="0" y="189"/>
                  <a:pt x="61" y="213"/>
                </a:cubicBezTo>
                <a:cubicBezTo>
                  <a:pt x="100" y="210"/>
                  <a:pt x="164" y="226"/>
                  <a:pt x="179" y="182"/>
                </a:cubicBezTo>
                <a:cubicBezTo>
                  <a:pt x="180" y="168"/>
                  <a:pt x="192" y="68"/>
                  <a:pt x="179" y="39"/>
                </a:cubicBezTo>
                <a:cubicBezTo>
                  <a:pt x="171" y="22"/>
                  <a:pt x="142" y="30"/>
                  <a:pt x="123" y="27"/>
                </a:cubicBezTo>
                <a:cubicBezTo>
                  <a:pt x="110" y="23"/>
                  <a:pt x="71" y="22"/>
                  <a:pt x="98" y="8"/>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40" name="Freeform 94"/>
          <p:cNvSpPr>
            <a:spLocks/>
          </p:cNvSpPr>
          <p:nvPr/>
        </p:nvSpPr>
        <p:spPr bwMode="auto">
          <a:xfrm>
            <a:off x="4044951" y="4441826"/>
            <a:ext cx="406400" cy="358775"/>
          </a:xfrm>
          <a:custGeom>
            <a:avLst/>
            <a:gdLst>
              <a:gd name="T0" fmla="*/ 2147483647 w 192"/>
              <a:gd name="T1" fmla="*/ 2147483647 h 226"/>
              <a:gd name="T2" fmla="*/ 2147483647 w 192"/>
              <a:gd name="T3" fmla="*/ 2147483647 h 226"/>
              <a:gd name="T4" fmla="*/ 2147483647 w 192"/>
              <a:gd name="T5" fmla="*/ 2147483647 h 226"/>
              <a:gd name="T6" fmla="*/ 2147483647 w 192"/>
              <a:gd name="T7" fmla="*/ 2147483647 h 226"/>
              <a:gd name="T8" fmla="*/ 2147483647 w 192"/>
              <a:gd name="T9" fmla="*/ 2147483647 h 226"/>
              <a:gd name="T10" fmla="*/ 2147483647 w 192"/>
              <a:gd name="T11" fmla="*/ 2147483647 h 226"/>
              <a:gd name="T12" fmla="*/ 2147483647 w 192"/>
              <a:gd name="T13" fmla="*/ 2147483647 h 226"/>
              <a:gd name="T14" fmla="*/ 2147483647 w 192"/>
              <a:gd name="T15" fmla="*/ 2147483647 h 226"/>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226"/>
              <a:gd name="T26" fmla="*/ 192 w 192"/>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226">
                <a:moveTo>
                  <a:pt x="98" y="8"/>
                </a:moveTo>
                <a:cubicBezTo>
                  <a:pt x="71" y="1"/>
                  <a:pt x="62" y="0"/>
                  <a:pt x="43" y="21"/>
                </a:cubicBezTo>
                <a:cubicBezTo>
                  <a:pt x="28" y="64"/>
                  <a:pt x="34" y="46"/>
                  <a:pt x="24" y="76"/>
                </a:cubicBezTo>
                <a:cubicBezTo>
                  <a:pt x="28" y="162"/>
                  <a:pt x="0" y="189"/>
                  <a:pt x="61" y="213"/>
                </a:cubicBezTo>
                <a:cubicBezTo>
                  <a:pt x="100" y="210"/>
                  <a:pt x="164" y="226"/>
                  <a:pt x="179" y="182"/>
                </a:cubicBezTo>
                <a:cubicBezTo>
                  <a:pt x="180" y="168"/>
                  <a:pt x="192" y="68"/>
                  <a:pt x="179" y="39"/>
                </a:cubicBezTo>
                <a:cubicBezTo>
                  <a:pt x="171" y="22"/>
                  <a:pt x="142" y="30"/>
                  <a:pt x="123" y="27"/>
                </a:cubicBezTo>
                <a:cubicBezTo>
                  <a:pt x="110" y="23"/>
                  <a:pt x="71" y="22"/>
                  <a:pt x="98" y="8"/>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41" name="Freeform 94"/>
          <p:cNvSpPr>
            <a:spLocks/>
          </p:cNvSpPr>
          <p:nvPr/>
        </p:nvSpPr>
        <p:spPr bwMode="auto">
          <a:xfrm>
            <a:off x="3509433" y="4408489"/>
            <a:ext cx="406400" cy="358775"/>
          </a:xfrm>
          <a:custGeom>
            <a:avLst/>
            <a:gdLst>
              <a:gd name="T0" fmla="*/ 2147483647 w 192"/>
              <a:gd name="T1" fmla="*/ 2147483647 h 226"/>
              <a:gd name="T2" fmla="*/ 2147483647 w 192"/>
              <a:gd name="T3" fmla="*/ 2147483647 h 226"/>
              <a:gd name="T4" fmla="*/ 2147483647 w 192"/>
              <a:gd name="T5" fmla="*/ 2147483647 h 226"/>
              <a:gd name="T6" fmla="*/ 2147483647 w 192"/>
              <a:gd name="T7" fmla="*/ 2147483647 h 226"/>
              <a:gd name="T8" fmla="*/ 2147483647 w 192"/>
              <a:gd name="T9" fmla="*/ 2147483647 h 226"/>
              <a:gd name="T10" fmla="*/ 2147483647 w 192"/>
              <a:gd name="T11" fmla="*/ 2147483647 h 226"/>
              <a:gd name="T12" fmla="*/ 2147483647 w 192"/>
              <a:gd name="T13" fmla="*/ 2147483647 h 226"/>
              <a:gd name="T14" fmla="*/ 2147483647 w 192"/>
              <a:gd name="T15" fmla="*/ 2147483647 h 226"/>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226"/>
              <a:gd name="T26" fmla="*/ 192 w 192"/>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226">
                <a:moveTo>
                  <a:pt x="98" y="8"/>
                </a:moveTo>
                <a:cubicBezTo>
                  <a:pt x="71" y="1"/>
                  <a:pt x="62" y="0"/>
                  <a:pt x="43" y="21"/>
                </a:cubicBezTo>
                <a:cubicBezTo>
                  <a:pt x="28" y="64"/>
                  <a:pt x="34" y="46"/>
                  <a:pt x="24" y="76"/>
                </a:cubicBezTo>
                <a:cubicBezTo>
                  <a:pt x="28" y="162"/>
                  <a:pt x="0" y="189"/>
                  <a:pt x="61" y="213"/>
                </a:cubicBezTo>
                <a:cubicBezTo>
                  <a:pt x="100" y="210"/>
                  <a:pt x="164" y="226"/>
                  <a:pt x="179" y="182"/>
                </a:cubicBezTo>
                <a:cubicBezTo>
                  <a:pt x="180" y="168"/>
                  <a:pt x="192" y="68"/>
                  <a:pt x="179" y="39"/>
                </a:cubicBezTo>
                <a:cubicBezTo>
                  <a:pt x="171" y="22"/>
                  <a:pt x="142" y="30"/>
                  <a:pt x="123" y="27"/>
                </a:cubicBezTo>
                <a:cubicBezTo>
                  <a:pt x="110" y="23"/>
                  <a:pt x="71" y="22"/>
                  <a:pt x="98" y="8"/>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42" name="Freeform 92"/>
          <p:cNvSpPr>
            <a:spLocks/>
          </p:cNvSpPr>
          <p:nvPr/>
        </p:nvSpPr>
        <p:spPr bwMode="auto">
          <a:xfrm>
            <a:off x="3130550" y="4430714"/>
            <a:ext cx="353483" cy="358775"/>
          </a:xfrm>
          <a:custGeom>
            <a:avLst/>
            <a:gdLst>
              <a:gd name="T0" fmla="*/ 2147483647 w 167"/>
              <a:gd name="T1" fmla="*/ 2147483647 h 226"/>
              <a:gd name="T2" fmla="*/ 2147483647 w 167"/>
              <a:gd name="T3" fmla="*/ 2147483647 h 226"/>
              <a:gd name="T4" fmla="*/ 2147483647 w 167"/>
              <a:gd name="T5" fmla="*/ 2147483647 h 226"/>
              <a:gd name="T6" fmla="*/ 2147483647 w 167"/>
              <a:gd name="T7" fmla="*/ 2147483647 h 226"/>
              <a:gd name="T8" fmla="*/ 2147483647 w 167"/>
              <a:gd name="T9" fmla="*/ 2147483647 h 226"/>
              <a:gd name="T10" fmla="*/ 2147483647 w 167"/>
              <a:gd name="T11" fmla="*/ 2147483647 h 226"/>
              <a:gd name="T12" fmla="*/ 2147483647 w 167"/>
              <a:gd name="T13" fmla="*/ 2147483647 h 226"/>
              <a:gd name="T14" fmla="*/ 2147483647 w 167"/>
              <a:gd name="T15" fmla="*/ 2147483647 h 226"/>
              <a:gd name="T16" fmla="*/ 2147483647 w 167"/>
              <a:gd name="T17" fmla="*/ 2147483647 h 226"/>
              <a:gd name="T18" fmla="*/ 2147483647 w 167"/>
              <a:gd name="T19" fmla="*/ 2147483647 h 226"/>
              <a:gd name="T20" fmla="*/ 2147483647 w 167"/>
              <a:gd name="T21" fmla="*/ 2147483647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226"/>
              <a:gd name="T35" fmla="*/ 167 w 167"/>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226">
                <a:moveTo>
                  <a:pt x="84" y="13"/>
                </a:moveTo>
                <a:cubicBezTo>
                  <a:pt x="43" y="0"/>
                  <a:pt x="47" y="28"/>
                  <a:pt x="28" y="56"/>
                </a:cubicBezTo>
                <a:cubicBezTo>
                  <a:pt x="24" y="68"/>
                  <a:pt x="20" y="81"/>
                  <a:pt x="16" y="93"/>
                </a:cubicBezTo>
                <a:cubicBezTo>
                  <a:pt x="14" y="99"/>
                  <a:pt x="9" y="112"/>
                  <a:pt x="9" y="112"/>
                </a:cubicBezTo>
                <a:cubicBezTo>
                  <a:pt x="14" y="170"/>
                  <a:pt x="0" y="190"/>
                  <a:pt x="47" y="205"/>
                </a:cubicBezTo>
                <a:cubicBezTo>
                  <a:pt x="79" y="226"/>
                  <a:pt x="117" y="226"/>
                  <a:pt x="146" y="199"/>
                </a:cubicBezTo>
                <a:cubicBezTo>
                  <a:pt x="164" y="145"/>
                  <a:pt x="167" y="151"/>
                  <a:pt x="152" y="75"/>
                </a:cubicBezTo>
                <a:cubicBezTo>
                  <a:pt x="149" y="60"/>
                  <a:pt x="112" y="52"/>
                  <a:pt x="102" y="44"/>
                </a:cubicBezTo>
                <a:cubicBezTo>
                  <a:pt x="97" y="40"/>
                  <a:pt x="95" y="34"/>
                  <a:pt x="90" y="31"/>
                </a:cubicBezTo>
                <a:cubicBezTo>
                  <a:pt x="84" y="28"/>
                  <a:pt x="73" y="31"/>
                  <a:pt x="71" y="25"/>
                </a:cubicBezTo>
                <a:cubicBezTo>
                  <a:pt x="69" y="19"/>
                  <a:pt x="80" y="17"/>
                  <a:pt x="84" y="13"/>
                </a:cubicBezTo>
                <a:close/>
              </a:path>
            </a:pathLst>
          </a:custGeom>
          <a:gradFill rotWithShape="0">
            <a:gsLst>
              <a:gs pos="0">
                <a:srgbClr val="FFFF99"/>
              </a:gs>
              <a:gs pos="100000">
                <a:srgbClr val="767647"/>
              </a:gs>
            </a:gsLst>
            <a:path path="rect">
              <a:fillToRect l="50000" t="50000" r="50000" b="50000"/>
            </a:path>
          </a:gradFill>
          <a:ln w="9525">
            <a:solidFill>
              <a:schemeClr val="tx1"/>
            </a:solidFill>
            <a:round/>
            <a:headEnd/>
            <a:tailEnd/>
          </a:ln>
        </p:spPr>
        <p:txBody>
          <a:bodyPr>
            <a:prstTxWarp prst="textNoShape">
              <a:avLst/>
            </a:prstTxWarp>
          </a:bodyPr>
          <a:lstStyle/>
          <a:p>
            <a:endParaRPr lang="en-US"/>
          </a:p>
        </p:txBody>
      </p:sp>
      <p:sp>
        <p:nvSpPr>
          <p:cNvPr id="112743" name="Line 128"/>
          <p:cNvSpPr>
            <a:spLocks noChangeShapeType="1"/>
          </p:cNvSpPr>
          <p:nvPr/>
        </p:nvSpPr>
        <p:spPr bwMode="auto">
          <a:xfrm rot="260932" flipH="1">
            <a:off x="4612217" y="3924300"/>
            <a:ext cx="101600" cy="304800"/>
          </a:xfrm>
          <a:prstGeom prst="line">
            <a:avLst/>
          </a:prstGeom>
          <a:noFill/>
          <a:ln w="28575">
            <a:solidFill>
              <a:schemeClr val="tx1"/>
            </a:solidFill>
            <a:prstDash val="sysDot"/>
            <a:round/>
            <a:headEnd/>
            <a:tailEnd type="triangle" w="med" len="med"/>
          </a:ln>
        </p:spPr>
        <p:txBody>
          <a:bodyPr>
            <a:prstTxWarp prst="textNoShape">
              <a:avLst/>
            </a:prstTxWarp>
          </a:bodyPr>
          <a:lstStyle/>
          <a:p>
            <a:endParaRPr lang="en-US"/>
          </a:p>
        </p:txBody>
      </p:sp>
      <p:sp>
        <p:nvSpPr>
          <p:cNvPr id="112744" name="Line 145"/>
          <p:cNvSpPr>
            <a:spLocks noChangeShapeType="1"/>
          </p:cNvSpPr>
          <p:nvPr/>
        </p:nvSpPr>
        <p:spPr bwMode="auto">
          <a:xfrm rot="-260932">
            <a:off x="4980517" y="3898900"/>
            <a:ext cx="101600" cy="304800"/>
          </a:xfrm>
          <a:prstGeom prst="line">
            <a:avLst/>
          </a:prstGeom>
          <a:noFill/>
          <a:ln w="28575">
            <a:solidFill>
              <a:schemeClr val="tx1"/>
            </a:solidFill>
            <a:prstDash val="sysDot"/>
            <a:round/>
            <a:headEnd/>
            <a:tailEnd type="triangle" w="med" len="med"/>
          </a:ln>
        </p:spPr>
        <p:txBody>
          <a:bodyPr>
            <a:prstTxWarp prst="textNoShape">
              <a:avLst/>
            </a:prstTxWarp>
          </a:bodyPr>
          <a:lstStyle/>
          <a:p>
            <a:endParaRPr lang="en-US"/>
          </a:p>
        </p:txBody>
      </p:sp>
      <p:sp>
        <p:nvSpPr>
          <p:cNvPr id="112745" name="AutoShape 160"/>
          <p:cNvSpPr>
            <a:spLocks noChangeArrowheads="1"/>
          </p:cNvSpPr>
          <p:nvPr/>
        </p:nvSpPr>
        <p:spPr bwMode="auto">
          <a:xfrm>
            <a:off x="4457700" y="4184650"/>
            <a:ext cx="406400" cy="152400"/>
          </a:xfrm>
          <a:prstGeom prst="pentagon">
            <a:avLst/>
          </a:prstGeom>
          <a:solidFill>
            <a:srgbClr val="FFCC99"/>
          </a:solidFill>
          <a:ln w="9525">
            <a:solidFill>
              <a:schemeClr val="tx1"/>
            </a:solidFill>
            <a:miter lim="800000"/>
            <a:headEnd/>
            <a:tailEnd/>
          </a:ln>
        </p:spPr>
        <p:txBody>
          <a:bodyPr wrap="none" anchor="ctr">
            <a:prstTxWarp prst="textNoShape">
              <a:avLst/>
            </a:prstTxWarp>
          </a:bodyPr>
          <a:lstStyle/>
          <a:p>
            <a:pPr algn="ctr"/>
            <a:r>
              <a:rPr lang="en-US" sz="900" b="1" i="0"/>
              <a:t>GPR</a:t>
            </a:r>
          </a:p>
        </p:txBody>
      </p:sp>
      <p:sp>
        <p:nvSpPr>
          <p:cNvPr id="112746" name="AutoShape 161"/>
          <p:cNvSpPr>
            <a:spLocks noChangeArrowheads="1"/>
          </p:cNvSpPr>
          <p:nvPr/>
        </p:nvSpPr>
        <p:spPr bwMode="auto">
          <a:xfrm>
            <a:off x="4929717" y="4184650"/>
            <a:ext cx="406400" cy="152400"/>
          </a:xfrm>
          <a:prstGeom prst="pentagon">
            <a:avLst/>
          </a:prstGeom>
          <a:solidFill>
            <a:srgbClr val="FFCC99"/>
          </a:solidFill>
          <a:ln w="9525">
            <a:solidFill>
              <a:schemeClr val="tx1"/>
            </a:solidFill>
            <a:miter lim="800000"/>
            <a:headEnd/>
            <a:tailEnd/>
          </a:ln>
        </p:spPr>
        <p:txBody>
          <a:bodyPr wrap="none" anchor="ctr">
            <a:prstTxWarp prst="textNoShape">
              <a:avLst/>
            </a:prstTxWarp>
          </a:bodyPr>
          <a:lstStyle/>
          <a:p>
            <a:pPr algn="ctr"/>
            <a:r>
              <a:rPr lang="en-US" sz="900" b="1" i="0"/>
              <a:t>GPR</a:t>
            </a:r>
          </a:p>
        </p:txBody>
      </p:sp>
      <p:sp>
        <p:nvSpPr>
          <p:cNvPr id="112747" name="Freeform 150"/>
          <p:cNvSpPr>
            <a:spLocks/>
          </p:cNvSpPr>
          <p:nvPr/>
        </p:nvSpPr>
        <p:spPr bwMode="auto">
          <a:xfrm>
            <a:off x="4828117" y="4735513"/>
            <a:ext cx="406400" cy="265112"/>
          </a:xfrm>
          <a:custGeom>
            <a:avLst/>
            <a:gdLst>
              <a:gd name="T0" fmla="*/ 2147483647 w 192"/>
              <a:gd name="T1" fmla="*/ 0 h 744"/>
              <a:gd name="T2" fmla="*/ 2147483647 w 192"/>
              <a:gd name="T3" fmla="*/ 2147483647 h 744"/>
              <a:gd name="T4" fmla="*/ 0 w 192"/>
              <a:gd name="T5" fmla="*/ 2147483647 h 744"/>
              <a:gd name="T6" fmla="*/ 0 60000 65536"/>
              <a:gd name="T7" fmla="*/ 0 60000 65536"/>
              <a:gd name="T8" fmla="*/ 0 60000 65536"/>
              <a:gd name="T9" fmla="*/ 0 w 192"/>
              <a:gd name="T10" fmla="*/ 0 h 744"/>
              <a:gd name="T11" fmla="*/ 192 w 192"/>
              <a:gd name="T12" fmla="*/ 744 h 744"/>
            </a:gdLst>
            <a:ahLst/>
            <a:cxnLst>
              <a:cxn ang="T6">
                <a:pos x="T0" y="T1"/>
              </a:cxn>
              <a:cxn ang="T7">
                <a:pos x="T2" y="T3"/>
              </a:cxn>
              <a:cxn ang="T8">
                <a:pos x="T4" y="T5"/>
              </a:cxn>
            </a:cxnLst>
            <a:rect l="T9" t="T10" r="T11" b="T12"/>
            <a:pathLst>
              <a:path w="192" h="744">
                <a:moveTo>
                  <a:pt x="192" y="0"/>
                </a:moveTo>
                <a:cubicBezTo>
                  <a:pt x="184" y="252"/>
                  <a:pt x="176" y="504"/>
                  <a:pt x="144" y="624"/>
                </a:cubicBezTo>
                <a:cubicBezTo>
                  <a:pt x="112" y="744"/>
                  <a:pt x="56" y="732"/>
                  <a:pt x="0" y="720"/>
                </a:cubicBezTo>
              </a:path>
            </a:pathLst>
          </a:custGeom>
          <a:noFill/>
          <a:ln w="28575">
            <a:solidFill>
              <a:schemeClr val="tx1"/>
            </a:solidFill>
            <a:prstDash val="sysDot"/>
            <a:round/>
            <a:headEnd/>
            <a:tailEnd type="triangle" w="med" len="med"/>
          </a:ln>
        </p:spPr>
        <p:txBody>
          <a:bodyPr>
            <a:prstTxWarp prst="textNoShape">
              <a:avLst/>
            </a:prstTxWarp>
          </a:bodyPr>
          <a:lstStyle/>
          <a:p>
            <a:endParaRPr lang="en-US"/>
          </a:p>
        </p:txBody>
      </p:sp>
      <p:sp>
        <p:nvSpPr>
          <p:cNvPr id="112748" name="Text Box 93"/>
          <p:cNvSpPr txBox="1">
            <a:spLocks noChangeArrowheads="1"/>
          </p:cNvSpPr>
          <p:nvPr/>
        </p:nvSpPr>
        <p:spPr bwMode="auto">
          <a:xfrm>
            <a:off x="4161367" y="4953001"/>
            <a:ext cx="1308396" cy="646331"/>
          </a:xfrm>
          <a:prstGeom prst="rect">
            <a:avLst/>
          </a:prstGeom>
          <a:noFill/>
          <a:ln w="9525">
            <a:noFill/>
            <a:miter lim="800000"/>
            <a:headEnd/>
            <a:tailEnd/>
          </a:ln>
        </p:spPr>
        <p:txBody>
          <a:bodyPr wrap="none">
            <a:prstTxWarp prst="textNoShape">
              <a:avLst/>
            </a:prstTxWarp>
            <a:spAutoFit/>
          </a:bodyPr>
          <a:lstStyle/>
          <a:p>
            <a:r>
              <a:rPr lang="en-US" i="0"/>
              <a:t>Metabolism</a:t>
            </a:r>
          </a:p>
          <a:p>
            <a:endParaRPr lang="en-US" i="0"/>
          </a:p>
        </p:txBody>
      </p:sp>
      <p:sp>
        <p:nvSpPr>
          <p:cNvPr id="112749" name="Text Box 94"/>
          <p:cNvSpPr txBox="1">
            <a:spLocks noChangeArrowheads="1"/>
          </p:cNvSpPr>
          <p:nvPr/>
        </p:nvSpPr>
        <p:spPr bwMode="auto">
          <a:xfrm>
            <a:off x="1354456" y="5364164"/>
            <a:ext cx="5380988" cy="923330"/>
          </a:xfrm>
          <a:prstGeom prst="rect">
            <a:avLst/>
          </a:prstGeom>
          <a:noFill/>
          <a:ln w="9525">
            <a:noFill/>
            <a:miter lim="800000"/>
            <a:headEnd/>
            <a:tailEnd/>
          </a:ln>
        </p:spPr>
        <p:txBody>
          <a:bodyPr wrap="none">
            <a:prstTxWarp prst="textNoShape">
              <a:avLst/>
            </a:prstTxWarp>
            <a:spAutoFit/>
          </a:bodyPr>
          <a:lstStyle/>
          <a:p>
            <a:pPr algn="ctr"/>
            <a:r>
              <a:rPr lang="en-US" sz="1800" i="0" dirty="0">
                <a:solidFill>
                  <a:srgbClr val="0F1CCE"/>
                </a:solidFill>
              </a:rPr>
              <a:t>Knowing diet-</a:t>
            </a:r>
            <a:r>
              <a:rPr lang="en-US" sz="1800" i="0" dirty="0" err="1">
                <a:solidFill>
                  <a:srgbClr val="0F1CCE"/>
                </a:solidFill>
              </a:rPr>
              <a:t>microbiota</a:t>
            </a:r>
            <a:r>
              <a:rPr lang="en-US" sz="1800" i="0" dirty="0">
                <a:solidFill>
                  <a:srgbClr val="0F1CCE"/>
                </a:solidFill>
              </a:rPr>
              <a:t>-host metabolism interactions:</a:t>
            </a:r>
          </a:p>
          <a:p>
            <a:pPr algn="ctr"/>
            <a:r>
              <a:rPr lang="en-US" sz="1800" i="0" dirty="0">
                <a:solidFill>
                  <a:srgbClr val="0F1CCE"/>
                </a:solidFill>
              </a:rPr>
              <a:t>strategies for optimal body weight control and</a:t>
            </a:r>
          </a:p>
          <a:p>
            <a:pPr algn="ctr"/>
            <a:r>
              <a:rPr lang="en-US" sz="1800" i="0" dirty="0">
                <a:solidFill>
                  <a:srgbClr val="0F1CCE"/>
                </a:solidFill>
              </a:rPr>
              <a:t>diabetes prevention: human intervention study</a:t>
            </a:r>
            <a:endParaRPr lang="en-US" dirty="0"/>
          </a:p>
        </p:txBody>
      </p:sp>
      <p:graphicFrame>
        <p:nvGraphicFramePr>
          <p:cNvPr id="112705" name="Content Placeholder 6"/>
          <p:cNvGraphicFramePr>
            <a:graphicFrameLocks noChangeAspect="1"/>
          </p:cNvGraphicFramePr>
          <p:nvPr/>
        </p:nvGraphicFramePr>
        <p:xfrm>
          <a:off x="9052984" y="4800601"/>
          <a:ext cx="1310216" cy="1196975"/>
        </p:xfrm>
        <a:graphic>
          <a:graphicData uri="http://schemas.openxmlformats.org/presentationml/2006/ole">
            <mc:AlternateContent xmlns:mc="http://schemas.openxmlformats.org/markup-compatibility/2006">
              <mc:Choice xmlns:v="urn:schemas-microsoft-com:vml" Requires="v">
                <p:oleObj spid="_x0000_s1044" name="Equation" r:id="rId8" imgW="1054497" imgH="1752997" progId="Equation.3">
                  <p:embed/>
                </p:oleObj>
              </mc:Choice>
              <mc:Fallback>
                <p:oleObj name="Equation" r:id="rId8" imgW="1054497" imgH="175299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52984" y="4800601"/>
                        <a:ext cx="1310216" cy="1196975"/>
                      </a:xfrm>
                      <a:prstGeom prst="rect">
                        <a:avLst/>
                      </a:prstGeom>
                      <a:noFill/>
                      <a:extLst/>
                    </p:spPr>
                  </p:pic>
                </p:oleObj>
              </mc:Fallback>
            </mc:AlternateContent>
          </a:graphicData>
        </a:graphic>
      </p:graphicFrame>
      <p:sp>
        <p:nvSpPr>
          <p:cNvPr id="112750" name="Rectangle 98"/>
          <p:cNvSpPr>
            <a:spLocks noChangeArrowheads="1"/>
          </p:cNvSpPr>
          <p:nvPr/>
        </p:nvSpPr>
        <p:spPr bwMode="auto">
          <a:xfrm>
            <a:off x="8026400" y="4337051"/>
            <a:ext cx="3100917" cy="366713"/>
          </a:xfrm>
          <a:prstGeom prst="rect">
            <a:avLst/>
          </a:prstGeom>
          <a:noFill/>
          <a:ln w="9525">
            <a:noFill/>
            <a:miter lim="800000"/>
            <a:headEnd/>
            <a:tailEnd/>
          </a:ln>
        </p:spPr>
        <p:txBody>
          <a:bodyPr>
            <a:prstTxWarp prst="textNoShape">
              <a:avLst/>
            </a:prstTxWarp>
            <a:spAutoFit/>
          </a:bodyPr>
          <a:lstStyle/>
          <a:p>
            <a:r>
              <a:rPr lang="en-US" sz="1800" i="0">
                <a:solidFill>
                  <a:srgbClr val="0F1CCE"/>
                </a:solidFill>
                <a:latin typeface="Calibri" pitchFamily="-72" charset="0"/>
              </a:rPr>
              <a:t>Model development</a:t>
            </a:r>
            <a:endParaRPr lang="en-US" sz="2800" i="0">
              <a:solidFill>
                <a:srgbClr val="0F1CCE"/>
              </a:solidFill>
              <a:latin typeface="Calibri" pitchFamily="-72" charset="0"/>
            </a:endParaRPr>
          </a:p>
        </p:txBody>
      </p:sp>
      <p:pic>
        <p:nvPicPr>
          <p:cNvPr id="112751" name="Picture 6" descr="gezin foekje"/>
          <p:cNvPicPr>
            <a:picLocks noChangeAspect="1" noChangeArrowheads="1"/>
          </p:cNvPicPr>
          <p:nvPr/>
        </p:nvPicPr>
        <p:blipFill>
          <a:blip r:embed="rId10"/>
          <a:srcRect/>
          <a:stretch>
            <a:fillRect/>
          </a:stretch>
        </p:blipFill>
        <p:spPr bwMode="auto">
          <a:xfrm>
            <a:off x="660400" y="1981200"/>
            <a:ext cx="1879600" cy="1022350"/>
          </a:xfrm>
          <a:prstGeom prst="rect">
            <a:avLst/>
          </a:prstGeom>
          <a:noFill/>
          <a:ln w="9525">
            <a:noFill/>
            <a:miter lim="800000"/>
            <a:headEnd/>
            <a:tailEnd/>
          </a:ln>
        </p:spPr>
      </p:pic>
      <p:sp>
        <p:nvSpPr>
          <p:cNvPr id="112752" name="Rectangle 102"/>
          <p:cNvSpPr>
            <a:spLocks noChangeArrowheads="1"/>
          </p:cNvSpPr>
          <p:nvPr/>
        </p:nvSpPr>
        <p:spPr bwMode="auto">
          <a:xfrm>
            <a:off x="7823200" y="1254126"/>
            <a:ext cx="3668184" cy="366713"/>
          </a:xfrm>
          <a:prstGeom prst="rect">
            <a:avLst/>
          </a:prstGeom>
          <a:solidFill>
            <a:srgbClr val="FFFFFF"/>
          </a:solidFill>
          <a:ln w="9525">
            <a:noFill/>
            <a:miter lim="800000"/>
            <a:headEnd/>
            <a:tailEnd/>
          </a:ln>
        </p:spPr>
        <p:txBody>
          <a:bodyPr>
            <a:prstTxWarp prst="textNoShape">
              <a:avLst/>
            </a:prstTxWarp>
            <a:spAutoFit/>
          </a:bodyPr>
          <a:lstStyle/>
          <a:p>
            <a:r>
              <a:rPr lang="en-US" sz="1800" i="0" dirty="0">
                <a:solidFill>
                  <a:srgbClr val="0F1CCE"/>
                </a:solidFill>
                <a:latin typeface="Calibri" pitchFamily="-72" charset="0"/>
              </a:rPr>
              <a:t>Human metabolic studies</a:t>
            </a:r>
            <a:endParaRPr lang="en-US" sz="2800" i="0" dirty="0">
              <a:solidFill>
                <a:srgbClr val="0F1CCE"/>
              </a:solidFill>
              <a:latin typeface="Calibri" pitchFamily="-72" charset="0"/>
            </a:endParaRPr>
          </a:p>
        </p:txBody>
      </p:sp>
      <p:sp>
        <p:nvSpPr>
          <p:cNvPr id="112753" name="Text Box 103"/>
          <p:cNvSpPr txBox="1">
            <a:spLocks noChangeArrowheads="1"/>
          </p:cNvSpPr>
          <p:nvPr/>
        </p:nvSpPr>
        <p:spPr bwMode="auto">
          <a:xfrm>
            <a:off x="8411633" y="2768600"/>
            <a:ext cx="3225800" cy="1077218"/>
          </a:xfrm>
          <a:prstGeom prst="rect">
            <a:avLst/>
          </a:prstGeom>
          <a:noFill/>
          <a:ln w="9525">
            <a:noFill/>
            <a:miter lim="800000"/>
            <a:headEnd/>
            <a:tailEnd/>
          </a:ln>
        </p:spPr>
        <p:txBody>
          <a:bodyPr>
            <a:prstTxWarp prst="textNoShape">
              <a:avLst/>
            </a:prstTxWarp>
            <a:spAutoFit/>
          </a:bodyPr>
          <a:lstStyle/>
          <a:p>
            <a:r>
              <a:rPr lang="en-US" sz="1600" dirty="0"/>
              <a:t>-</a:t>
            </a:r>
            <a:r>
              <a:rPr lang="en-US" sz="1600" dirty="0" smtClean="0"/>
              <a:t>antibiotics</a:t>
            </a:r>
          </a:p>
          <a:p>
            <a:r>
              <a:rPr lang="en-US" sz="1600" dirty="0"/>
              <a:t>-</a:t>
            </a:r>
            <a:r>
              <a:rPr lang="en-US" sz="1600" dirty="0" smtClean="0"/>
              <a:t>SCFA administration</a:t>
            </a:r>
            <a:endParaRPr lang="en-US" sz="1600" dirty="0"/>
          </a:p>
          <a:p>
            <a:r>
              <a:rPr lang="en-US" sz="1600" dirty="0"/>
              <a:t>-feces transplantation</a:t>
            </a:r>
          </a:p>
          <a:p>
            <a:r>
              <a:rPr lang="en-US" sz="1600" dirty="0" smtClean="0"/>
              <a:t>-</a:t>
            </a:r>
            <a:endParaRPr lang="en-US" sz="1600" dirty="0"/>
          </a:p>
        </p:txBody>
      </p:sp>
      <p:sp>
        <p:nvSpPr>
          <p:cNvPr id="112754" name="Text Box 104"/>
          <p:cNvSpPr txBox="1">
            <a:spLocks noChangeArrowheads="1"/>
          </p:cNvSpPr>
          <p:nvPr/>
        </p:nvSpPr>
        <p:spPr bwMode="auto">
          <a:xfrm>
            <a:off x="3912639" y="1422082"/>
            <a:ext cx="2575833" cy="369332"/>
          </a:xfrm>
          <a:prstGeom prst="rect">
            <a:avLst/>
          </a:prstGeom>
          <a:solidFill>
            <a:srgbClr val="FFFFFF"/>
          </a:solidFill>
          <a:ln w="9525">
            <a:noFill/>
            <a:miter lim="800000"/>
            <a:headEnd/>
            <a:tailEnd/>
          </a:ln>
        </p:spPr>
        <p:txBody>
          <a:bodyPr wrap="none">
            <a:prstTxWarp prst="textNoShape">
              <a:avLst/>
            </a:prstTxWarp>
            <a:spAutoFit/>
          </a:bodyPr>
          <a:lstStyle/>
          <a:p>
            <a:r>
              <a:rPr lang="en-US" sz="1800" i="0" dirty="0" err="1">
                <a:solidFill>
                  <a:srgbClr val="0F1CCE"/>
                </a:solidFill>
              </a:rPr>
              <a:t>Microbiota</a:t>
            </a:r>
            <a:r>
              <a:rPr lang="en-US" sz="1800" i="0" dirty="0">
                <a:solidFill>
                  <a:srgbClr val="0F1CCE"/>
                </a:solidFill>
              </a:rPr>
              <a:t> quantification</a:t>
            </a:r>
            <a:endParaRPr lang="en-US" dirty="0"/>
          </a:p>
        </p:txBody>
      </p:sp>
      <p:sp>
        <p:nvSpPr>
          <p:cNvPr id="112755" name="Text Box 105"/>
          <p:cNvSpPr txBox="1">
            <a:spLocks noChangeArrowheads="1"/>
          </p:cNvSpPr>
          <p:nvPr/>
        </p:nvSpPr>
        <p:spPr bwMode="auto">
          <a:xfrm>
            <a:off x="734972" y="1422082"/>
            <a:ext cx="2187656" cy="369332"/>
          </a:xfrm>
          <a:prstGeom prst="rect">
            <a:avLst/>
          </a:prstGeom>
          <a:solidFill>
            <a:srgbClr val="FFFFFF"/>
          </a:solidFill>
          <a:ln w="9525">
            <a:noFill/>
            <a:miter lim="800000"/>
            <a:headEnd/>
            <a:tailEnd/>
          </a:ln>
        </p:spPr>
        <p:txBody>
          <a:bodyPr wrap="none">
            <a:prstTxWarp prst="textNoShape">
              <a:avLst/>
            </a:prstTxWarp>
            <a:spAutoFit/>
          </a:bodyPr>
          <a:lstStyle/>
          <a:p>
            <a:r>
              <a:rPr lang="en-US" sz="1800" i="0" dirty="0">
                <a:solidFill>
                  <a:srgbClr val="0F1CCE"/>
                </a:solidFill>
              </a:rPr>
              <a:t>Koala children cohort</a:t>
            </a:r>
            <a:endParaRPr lang="en-US" dirty="0"/>
          </a:p>
        </p:txBody>
      </p:sp>
      <p:sp>
        <p:nvSpPr>
          <p:cNvPr id="112756" name="Text Box 106"/>
          <p:cNvSpPr txBox="1">
            <a:spLocks noChangeArrowheads="1"/>
          </p:cNvSpPr>
          <p:nvPr/>
        </p:nvSpPr>
        <p:spPr bwMode="auto">
          <a:xfrm>
            <a:off x="7785133" y="3636964"/>
            <a:ext cx="4442883" cy="581025"/>
          </a:xfrm>
          <a:prstGeom prst="rect">
            <a:avLst/>
          </a:prstGeom>
          <a:solidFill>
            <a:schemeClr val="bg1"/>
          </a:solidFill>
          <a:ln w="9525">
            <a:noFill/>
            <a:miter lim="800000"/>
            <a:headEnd/>
            <a:tailEnd/>
          </a:ln>
        </p:spPr>
        <p:txBody>
          <a:bodyPr>
            <a:prstTxWarp prst="textNoShape">
              <a:avLst/>
            </a:prstTxWarp>
            <a:spAutoFit/>
          </a:bodyPr>
          <a:lstStyle/>
          <a:p>
            <a:r>
              <a:rPr lang="en-US" sz="1600" dirty="0">
                <a:solidFill>
                  <a:srgbClr val="0F1CCE"/>
                </a:solidFill>
              </a:rPr>
              <a:t>In vitro mechanistic deepening: adipose tissue, muscle</a:t>
            </a:r>
            <a:endParaRPr lang="en-US" sz="1600" dirty="0"/>
          </a:p>
        </p:txBody>
      </p:sp>
      <p:sp>
        <p:nvSpPr>
          <p:cNvPr id="112759" name="Rectangle 109"/>
          <p:cNvSpPr>
            <a:spLocks noChangeArrowheads="1"/>
          </p:cNvSpPr>
          <p:nvPr/>
        </p:nvSpPr>
        <p:spPr bwMode="auto">
          <a:xfrm>
            <a:off x="7749117" y="1300164"/>
            <a:ext cx="3378200" cy="320675"/>
          </a:xfrm>
          <a:prstGeom prst="rect">
            <a:avLst/>
          </a:prstGeom>
          <a:noFill/>
          <a:ln w="9525">
            <a:solidFill>
              <a:srgbClr val="0F1CCE"/>
            </a:solidFill>
            <a:miter lim="800000"/>
            <a:headEnd/>
            <a:tailEnd/>
          </a:ln>
        </p:spPr>
        <p:txBody>
          <a:bodyPr wrap="none" anchor="ctr">
            <a:prstTxWarp prst="textNoShape">
              <a:avLst/>
            </a:prstTxWarp>
          </a:bodyPr>
          <a:lstStyle/>
          <a:p>
            <a:endParaRPr lang="en-US"/>
          </a:p>
        </p:txBody>
      </p:sp>
      <p:sp>
        <p:nvSpPr>
          <p:cNvPr id="112760" name="Rectangle 110"/>
          <p:cNvSpPr>
            <a:spLocks noChangeArrowheads="1"/>
          </p:cNvSpPr>
          <p:nvPr/>
        </p:nvSpPr>
        <p:spPr bwMode="auto">
          <a:xfrm>
            <a:off x="7749117" y="3624263"/>
            <a:ext cx="4442883" cy="604837"/>
          </a:xfrm>
          <a:prstGeom prst="rect">
            <a:avLst/>
          </a:prstGeom>
          <a:noFill/>
          <a:ln w="9525">
            <a:solidFill>
              <a:srgbClr val="0F1CCE"/>
            </a:solidFill>
            <a:miter lim="800000"/>
            <a:headEnd/>
            <a:tailEnd/>
          </a:ln>
        </p:spPr>
        <p:txBody>
          <a:bodyPr wrap="none" anchor="ctr">
            <a:prstTxWarp prst="textNoShape">
              <a:avLst/>
            </a:prstTxWarp>
          </a:bodyPr>
          <a:lstStyle/>
          <a:p>
            <a:endParaRPr lang="en-US"/>
          </a:p>
        </p:txBody>
      </p:sp>
      <p:sp>
        <p:nvSpPr>
          <p:cNvPr id="112761" name="Rectangle 111"/>
          <p:cNvSpPr>
            <a:spLocks noChangeArrowheads="1"/>
          </p:cNvSpPr>
          <p:nvPr/>
        </p:nvSpPr>
        <p:spPr bwMode="auto">
          <a:xfrm>
            <a:off x="8026400" y="4408489"/>
            <a:ext cx="3100917" cy="295275"/>
          </a:xfrm>
          <a:prstGeom prst="rect">
            <a:avLst/>
          </a:prstGeom>
          <a:noFill/>
          <a:ln w="9525">
            <a:solidFill>
              <a:srgbClr val="0F1CCE"/>
            </a:solidFill>
            <a:miter lim="800000"/>
            <a:headEnd/>
            <a:tailEnd/>
          </a:ln>
        </p:spPr>
        <p:txBody>
          <a:bodyPr wrap="none" anchor="ctr">
            <a:prstTxWarp prst="textNoShape">
              <a:avLst/>
            </a:prstTxWarp>
          </a:bodyPr>
          <a:lstStyle/>
          <a:p>
            <a:endParaRPr lang="en-US"/>
          </a:p>
        </p:txBody>
      </p:sp>
      <p:sp>
        <p:nvSpPr>
          <p:cNvPr id="112762" name="Rectangle 112"/>
          <p:cNvSpPr>
            <a:spLocks noChangeArrowheads="1"/>
          </p:cNvSpPr>
          <p:nvPr/>
        </p:nvSpPr>
        <p:spPr bwMode="auto">
          <a:xfrm>
            <a:off x="958851" y="5364164"/>
            <a:ext cx="7067549" cy="915987"/>
          </a:xfrm>
          <a:prstGeom prst="rect">
            <a:avLst/>
          </a:prstGeom>
          <a:noFill/>
          <a:ln w="9525">
            <a:solidFill>
              <a:srgbClr val="0F1CCE"/>
            </a:solidFill>
            <a:miter lim="800000"/>
            <a:headEnd/>
            <a:tailEnd/>
          </a:ln>
        </p:spPr>
        <p:txBody>
          <a:bodyPr wrap="none" anchor="ctr">
            <a:prstTxWarp prst="textNoShape">
              <a:avLst/>
            </a:prstTxWarp>
          </a:bodyPr>
          <a:lstStyle/>
          <a:p>
            <a:endParaRPr lang="en-US"/>
          </a:p>
        </p:txBody>
      </p:sp>
      <p:sp>
        <p:nvSpPr>
          <p:cNvPr id="112763" name="Line 113"/>
          <p:cNvSpPr>
            <a:spLocks noChangeShapeType="1"/>
          </p:cNvSpPr>
          <p:nvPr/>
        </p:nvSpPr>
        <p:spPr bwMode="auto">
          <a:xfrm>
            <a:off x="1828800" y="3003550"/>
            <a:ext cx="0" cy="3889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2764" name="Line 114"/>
          <p:cNvSpPr>
            <a:spLocks noChangeShapeType="1"/>
          </p:cNvSpPr>
          <p:nvPr/>
        </p:nvSpPr>
        <p:spPr bwMode="auto">
          <a:xfrm>
            <a:off x="1828800" y="3392488"/>
            <a:ext cx="1016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12765" name="Line 115"/>
          <p:cNvSpPr>
            <a:spLocks noChangeShapeType="1"/>
          </p:cNvSpPr>
          <p:nvPr/>
        </p:nvSpPr>
        <p:spPr bwMode="auto">
          <a:xfrm>
            <a:off x="3024717" y="2190750"/>
            <a:ext cx="878416"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12766" name="Line 116"/>
          <p:cNvSpPr>
            <a:spLocks noChangeShapeType="1"/>
          </p:cNvSpPr>
          <p:nvPr/>
        </p:nvSpPr>
        <p:spPr bwMode="auto">
          <a:xfrm>
            <a:off x="7044268" y="2190750"/>
            <a:ext cx="878417"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12767" name="Line 117"/>
          <p:cNvSpPr>
            <a:spLocks noChangeShapeType="1"/>
          </p:cNvSpPr>
          <p:nvPr/>
        </p:nvSpPr>
        <p:spPr bwMode="auto">
          <a:xfrm flipH="1">
            <a:off x="5376333" y="2695576"/>
            <a:ext cx="0" cy="730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12768" name="Line 118"/>
          <p:cNvSpPr>
            <a:spLocks noChangeShapeType="1"/>
          </p:cNvSpPr>
          <p:nvPr/>
        </p:nvSpPr>
        <p:spPr bwMode="auto">
          <a:xfrm flipH="1">
            <a:off x="7518400" y="3327400"/>
            <a:ext cx="508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pic>
        <p:nvPicPr>
          <p:cNvPr id="112769" name="Picture 5" descr="extra-big-fat-cartoon"/>
          <p:cNvPicPr>
            <a:picLocks noChangeAspect="1" noChangeArrowheads="1"/>
          </p:cNvPicPr>
          <p:nvPr/>
        </p:nvPicPr>
        <p:blipFill>
          <a:blip r:embed="rId11"/>
          <a:srcRect/>
          <a:stretch>
            <a:fillRect/>
          </a:stretch>
        </p:blipFill>
        <p:spPr bwMode="auto">
          <a:xfrm>
            <a:off x="10422467" y="1693864"/>
            <a:ext cx="1214967" cy="1074737"/>
          </a:xfrm>
          <a:prstGeom prst="rect">
            <a:avLst/>
          </a:prstGeom>
          <a:noFill/>
          <a:ln w="9525">
            <a:noFill/>
            <a:miter lim="800000"/>
            <a:headEnd/>
            <a:tailEnd/>
          </a:ln>
        </p:spPr>
      </p:pic>
    </p:spTree>
    <p:extLst>
      <p:ext uri="{BB962C8B-B14F-4D97-AF65-F5344CB8AC3E}">
        <p14:creationId xmlns:p14="http://schemas.microsoft.com/office/powerpoint/2010/main" val="204832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36386" y="23400"/>
            <a:ext cx="9173696" cy="652556"/>
          </a:xfrm>
        </p:spPr>
        <p:txBody>
          <a:bodyPr/>
          <a:lstStyle/>
          <a:p>
            <a:r>
              <a:rPr lang="en-US" dirty="0" smtClean="0">
                <a:solidFill>
                  <a:srgbClr val="3366FF"/>
                </a:solidFill>
              </a:rPr>
              <a:t>Humane studies: </a:t>
            </a:r>
            <a:r>
              <a:rPr lang="en-US" dirty="0" err="1" smtClean="0">
                <a:solidFill>
                  <a:srgbClr val="3366FF"/>
                </a:solidFill>
              </a:rPr>
              <a:t>Antibiotica</a:t>
            </a:r>
            <a:r>
              <a:rPr lang="en-US" dirty="0" smtClean="0">
                <a:solidFill>
                  <a:srgbClr val="3366FF"/>
                </a:solidFill>
              </a:rPr>
              <a:t> </a:t>
            </a:r>
            <a:r>
              <a:rPr lang="en-US" dirty="0" err="1" smtClean="0">
                <a:solidFill>
                  <a:srgbClr val="3366FF"/>
                </a:solidFill>
              </a:rPr>
              <a:t>interventie</a:t>
            </a:r>
            <a:endParaRPr lang="en-US" dirty="0">
              <a:solidFill>
                <a:srgbClr val="3366FF"/>
              </a:solidFill>
            </a:endParaRPr>
          </a:p>
        </p:txBody>
      </p:sp>
      <p:grpSp>
        <p:nvGrpSpPr>
          <p:cNvPr id="4" name="Group 3"/>
          <p:cNvGrpSpPr/>
          <p:nvPr/>
        </p:nvGrpSpPr>
        <p:grpSpPr>
          <a:xfrm>
            <a:off x="-141107" y="1799544"/>
            <a:ext cx="4062987" cy="3466044"/>
            <a:chOff x="2917782" y="1031887"/>
            <a:chExt cx="1536148" cy="1694379"/>
          </a:xfrm>
        </p:grpSpPr>
        <p:grpSp>
          <p:nvGrpSpPr>
            <p:cNvPr id="5" name="Group 34"/>
            <p:cNvGrpSpPr/>
            <p:nvPr/>
          </p:nvGrpSpPr>
          <p:grpSpPr>
            <a:xfrm>
              <a:off x="2917782" y="1031887"/>
              <a:ext cx="1536148" cy="1078657"/>
              <a:chOff x="82014" y="2201717"/>
              <a:chExt cx="1536148" cy="1078657"/>
            </a:xfrm>
          </p:grpSpPr>
          <p:pic>
            <p:nvPicPr>
              <p:cNvPr id="7" name="Picture 6"/>
              <p:cNvPicPr>
                <a:picLocks noChangeAspect="1"/>
              </p:cNvPicPr>
              <p:nvPr/>
            </p:nvPicPr>
            <p:blipFill>
              <a:blip r:embed="rId3"/>
              <a:srcRect b="13867"/>
              <a:stretch>
                <a:fillRect/>
              </a:stretch>
            </p:blipFill>
            <p:spPr>
              <a:xfrm rot="1358701">
                <a:off x="82014" y="2527095"/>
                <a:ext cx="637672" cy="573107"/>
              </a:xfrm>
              <a:prstGeom prst="rect">
                <a:avLst/>
              </a:prstGeom>
            </p:spPr>
          </p:pic>
          <p:pic>
            <p:nvPicPr>
              <p:cNvPr id="8" name="Picture 7"/>
              <p:cNvPicPr>
                <a:picLocks noChangeAspect="1"/>
              </p:cNvPicPr>
              <p:nvPr/>
            </p:nvPicPr>
            <p:blipFill>
              <a:blip r:embed="rId3"/>
              <a:srcRect b="13867"/>
              <a:stretch>
                <a:fillRect/>
              </a:stretch>
            </p:blipFill>
            <p:spPr>
              <a:xfrm rot="15986962">
                <a:off x="444542" y="2232817"/>
                <a:ext cx="614307" cy="552107"/>
              </a:xfrm>
              <a:prstGeom prst="rect">
                <a:avLst/>
              </a:prstGeom>
            </p:spPr>
          </p:pic>
          <p:pic>
            <p:nvPicPr>
              <p:cNvPr id="9" name="Picture 8"/>
              <p:cNvPicPr>
                <a:picLocks noChangeAspect="1"/>
              </p:cNvPicPr>
              <p:nvPr/>
            </p:nvPicPr>
            <p:blipFill>
              <a:blip r:embed="rId3"/>
              <a:srcRect b="13867"/>
              <a:stretch>
                <a:fillRect/>
              </a:stretch>
            </p:blipFill>
            <p:spPr>
              <a:xfrm rot="3531401">
                <a:off x="730616" y="2643334"/>
                <a:ext cx="671010" cy="603069"/>
              </a:xfrm>
              <a:prstGeom prst="rect">
                <a:avLst/>
              </a:prstGeom>
            </p:spPr>
          </p:pic>
          <p:sp>
            <p:nvSpPr>
              <p:cNvPr id="10" name="TextBox 9"/>
              <p:cNvSpPr txBox="1"/>
              <p:nvPr/>
            </p:nvSpPr>
            <p:spPr>
              <a:xfrm rot="2481790">
                <a:off x="412636" y="2429475"/>
                <a:ext cx="804212" cy="165502"/>
              </a:xfrm>
              <a:prstGeom prst="rect">
                <a:avLst/>
              </a:prstGeom>
              <a:noFill/>
            </p:spPr>
            <p:txBody>
              <a:bodyPr wrap="square" rtlCol="0">
                <a:spAutoFit/>
              </a:bodyPr>
              <a:lstStyle/>
              <a:p>
                <a:r>
                  <a:rPr lang="en-US" sz="1600" b="1" dirty="0" smtClean="0">
                    <a:solidFill>
                      <a:schemeClr val="bg1"/>
                    </a:solidFill>
                  </a:rPr>
                  <a:t>AMOXCILLIN</a:t>
                </a:r>
                <a:endParaRPr lang="en-US" sz="1600" b="1" dirty="0">
                  <a:solidFill>
                    <a:schemeClr val="bg1"/>
                  </a:solidFill>
                </a:endParaRPr>
              </a:p>
            </p:txBody>
          </p:sp>
          <p:sp>
            <p:nvSpPr>
              <p:cNvPr id="11" name="TextBox 10"/>
              <p:cNvSpPr txBox="1"/>
              <p:nvPr/>
            </p:nvSpPr>
            <p:spPr>
              <a:xfrm rot="751499">
                <a:off x="727695" y="2896895"/>
                <a:ext cx="890467" cy="165502"/>
              </a:xfrm>
              <a:prstGeom prst="rect">
                <a:avLst/>
              </a:prstGeom>
              <a:noFill/>
            </p:spPr>
            <p:txBody>
              <a:bodyPr wrap="square" rtlCol="0">
                <a:spAutoFit/>
              </a:bodyPr>
              <a:lstStyle/>
              <a:p>
                <a:r>
                  <a:rPr lang="en-US" sz="1600" b="1" dirty="0">
                    <a:solidFill>
                      <a:schemeClr val="bg1"/>
                    </a:solidFill>
                  </a:rPr>
                  <a:t>VANCOMYCIN</a:t>
                </a:r>
              </a:p>
            </p:txBody>
          </p:sp>
          <p:sp>
            <p:nvSpPr>
              <p:cNvPr id="12" name="TextBox 11"/>
              <p:cNvSpPr txBox="1"/>
              <p:nvPr/>
            </p:nvSpPr>
            <p:spPr>
              <a:xfrm rot="19860595">
                <a:off x="208596" y="2692602"/>
                <a:ext cx="653340" cy="165502"/>
              </a:xfrm>
              <a:prstGeom prst="rect">
                <a:avLst/>
              </a:prstGeom>
              <a:noFill/>
            </p:spPr>
            <p:txBody>
              <a:bodyPr wrap="square" rtlCol="0">
                <a:spAutoFit/>
              </a:bodyPr>
              <a:lstStyle/>
              <a:p>
                <a:r>
                  <a:rPr lang="en-US" sz="1600" b="1" dirty="0">
                    <a:solidFill>
                      <a:schemeClr val="accent1">
                        <a:lumMod val="20000"/>
                        <a:lumOff val="80000"/>
                      </a:schemeClr>
                    </a:solidFill>
                  </a:rPr>
                  <a:t>PLACEBO</a:t>
                </a:r>
              </a:p>
            </p:txBody>
          </p:sp>
        </p:grpSp>
        <p:sp>
          <p:nvSpPr>
            <p:cNvPr id="6" name="Tijdelijke aanduiding voor inhoud 315"/>
            <p:cNvSpPr txBox="1">
              <a:spLocks/>
            </p:cNvSpPr>
            <p:nvPr/>
          </p:nvSpPr>
          <p:spPr>
            <a:xfrm>
              <a:off x="2943702" y="2418521"/>
              <a:ext cx="1401891" cy="307745"/>
            </a:xfrm>
            <a:prstGeom prst="rect">
              <a:avLst/>
            </a:prstGeom>
          </p:spPr>
          <p:txBody>
            <a:bodyPr/>
            <a:lstStyle/>
            <a:p>
              <a:pPr algn="ctr" defTabSz="993678">
                <a:spcBef>
                  <a:spcPct val="20000"/>
                </a:spcBef>
              </a:pPr>
              <a:r>
                <a:rPr lang="en-US" sz="2800" dirty="0" smtClean="0">
                  <a:solidFill>
                    <a:srgbClr val="000000"/>
                  </a:solidFill>
                </a:rPr>
                <a:t>1500mg/day</a:t>
              </a:r>
            </a:p>
            <a:p>
              <a:pPr algn="ctr" defTabSz="993678">
                <a:spcBef>
                  <a:spcPct val="20000"/>
                </a:spcBef>
              </a:pPr>
              <a:r>
                <a:rPr lang="en-US" sz="2800" dirty="0" smtClean="0">
                  <a:solidFill>
                    <a:srgbClr val="000000"/>
                  </a:solidFill>
                </a:rPr>
                <a:t>7days</a:t>
              </a:r>
            </a:p>
            <a:p>
              <a:pPr algn="ctr" defTabSz="993678">
                <a:spcBef>
                  <a:spcPct val="20000"/>
                </a:spcBef>
              </a:pPr>
              <a:endParaRPr lang="en-US" sz="3200" baseline="0" dirty="0" smtClean="0">
                <a:solidFill>
                  <a:srgbClr val="000000"/>
                </a:solidFill>
              </a:endParaRPr>
            </a:p>
            <a:p>
              <a:pPr marL="0" marR="0" lvl="0" indent="0" algn="just" defTabSz="993678" rtl="0" eaLnBrk="1" fontAlgn="auto" latinLnBrk="0" hangingPunct="1">
                <a:lnSpc>
                  <a:spcPct val="100000"/>
                </a:lnSpc>
                <a:spcBef>
                  <a:spcPct val="20000"/>
                </a:spcBef>
                <a:spcAft>
                  <a:spcPts val="0"/>
                </a:spcAft>
                <a:buClrTx/>
                <a:buSzTx/>
                <a:buFont typeface="Arial" pitchFamily="34" charset="0"/>
                <a:buNone/>
                <a:tabLst/>
                <a:defRPr/>
              </a:pPr>
              <a:endParaRPr kumimoji="0" lang="nl-NL" sz="1200" i="0" u="none" strike="noStrike" kern="1200" cap="none" spc="0" normalizeH="0" baseline="0" noProof="0" dirty="0">
                <a:ln>
                  <a:noFill/>
                </a:ln>
                <a:solidFill>
                  <a:srgbClr val="000000"/>
                </a:solidFill>
                <a:effectLst/>
                <a:uLnTx/>
                <a:uFillTx/>
                <a:latin typeface="+mn-lt"/>
                <a:ea typeface="+mn-ea"/>
                <a:cs typeface="+mn-cs"/>
              </a:endParaRPr>
            </a:p>
          </p:txBody>
        </p:sp>
      </p:grpSp>
      <p:grpSp>
        <p:nvGrpSpPr>
          <p:cNvPr id="3" name="Group 2"/>
          <p:cNvGrpSpPr/>
          <p:nvPr/>
        </p:nvGrpSpPr>
        <p:grpSpPr>
          <a:xfrm>
            <a:off x="3639092" y="844426"/>
            <a:ext cx="6175024" cy="5002744"/>
            <a:chOff x="2926776" y="1882159"/>
            <a:chExt cx="4631268" cy="5002744"/>
          </a:xfrm>
        </p:grpSpPr>
        <p:grpSp>
          <p:nvGrpSpPr>
            <p:cNvPr id="14" name="Group 13"/>
            <p:cNvGrpSpPr/>
            <p:nvPr/>
          </p:nvGrpSpPr>
          <p:grpSpPr>
            <a:xfrm>
              <a:off x="2926776" y="1882159"/>
              <a:ext cx="4631268" cy="5002744"/>
              <a:chOff x="4549548" y="559161"/>
              <a:chExt cx="1722447" cy="2055402"/>
            </a:xfrm>
          </p:grpSpPr>
          <p:pic>
            <p:nvPicPr>
              <p:cNvPr id="15" name="Picture 14" descr="Plaatje dikke-02.jpg"/>
              <p:cNvPicPr>
                <a:picLocks noChangeAspect="1"/>
              </p:cNvPicPr>
              <p:nvPr/>
            </p:nvPicPr>
            <p:blipFill>
              <a:blip r:embed="rId4">
                <a:clrChange>
                  <a:clrFrom>
                    <a:srgbClr val="FFFFFF"/>
                  </a:clrFrom>
                  <a:clrTo>
                    <a:srgbClr val="FFFFFF">
                      <a:alpha val="0"/>
                    </a:srgbClr>
                  </a:clrTo>
                </a:clrChange>
              </a:blip>
              <a:srcRect b="45500"/>
              <a:stretch>
                <a:fillRect/>
              </a:stretch>
            </p:blipFill>
            <p:spPr>
              <a:xfrm>
                <a:off x="4549548" y="695064"/>
                <a:ext cx="1449367" cy="1919499"/>
              </a:xfrm>
              <a:prstGeom prst="rect">
                <a:avLst/>
              </a:prstGeom>
            </p:spPr>
          </p:pic>
          <p:grpSp>
            <p:nvGrpSpPr>
              <p:cNvPr id="16" name="Group 88"/>
              <p:cNvGrpSpPr/>
              <p:nvPr/>
            </p:nvGrpSpPr>
            <p:grpSpPr>
              <a:xfrm>
                <a:off x="4828295" y="559161"/>
                <a:ext cx="1443700" cy="1911123"/>
                <a:chOff x="4828295" y="559161"/>
                <a:chExt cx="1443700" cy="1911123"/>
              </a:xfrm>
            </p:grpSpPr>
            <p:pic>
              <p:nvPicPr>
                <p:cNvPr id="17" name="Picture 16"/>
                <p:cNvPicPr>
                  <a:picLocks noChangeAspect="1"/>
                </p:cNvPicPr>
                <p:nvPr/>
              </p:nvPicPr>
              <p:blipFill>
                <a:blip r:embed="rId5"/>
                <a:stretch>
                  <a:fillRect/>
                </a:stretch>
              </p:blipFill>
              <p:spPr>
                <a:xfrm>
                  <a:off x="5256927" y="559161"/>
                  <a:ext cx="271806" cy="271806"/>
                </a:xfrm>
                <a:prstGeom prst="rect">
                  <a:avLst/>
                </a:prstGeom>
              </p:spPr>
            </p:pic>
            <p:sp>
              <p:nvSpPr>
                <p:cNvPr id="18" name="Oval 17"/>
                <p:cNvSpPr/>
                <p:nvPr/>
              </p:nvSpPr>
              <p:spPr>
                <a:xfrm>
                  <a:off x="4960481" y="1764562"/>
                  <a:ext cx="592892" cy="2370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828295" y="1642027"/>
                  <a:ext cx="881691" cy="828257"/>
                </a:xfrm>
                <a:prstGeom prst="rect">
                  <a:avLst/>
                </a:prstGeom>
                <a:noFill/>
              </p:spPr>
              <p:txBody>
                <a:bodyPr wrap="square" rtlCol="0">
                  <a:spAutoFit/>
                </a:bodyPr>
                <a:lstStyle/>
                <a:p>
                  <a:pPr algn="ctr"/>
                  <a:r>
                    <a:rPr lang="en-US" sz="3200" dirty="0" smtClean="0"/>
                    <a:t>40-70y</a:t>
                  </a:r>
                </a:p>
                <a:p>
                  <a:pPr algn="ctr"/>
                  <a:r>
                    <a:rPr lang="en-US" sz="3200" dirty="0" smtClean="0"/>
                    <a:t>IFG/IGT</a:t>
                  </a:r>
                </a:p>
                <a:p>
                  <a:pPr algn="ctr"/>
                  <a:r>
                    <a:rPr lang="en-US" sz="2900" dirty="0" smtClean="0"/>
                    <a:t>HOMA-IR&gt;2.2</a:t>
                  </a:r>
                </a:p>
                <a:p>
                  <a:pPr algn="ctr"/>
                  <a:endParaRPr lang="en-US" sz="3100" dirty="0" smtClean="0"/>
                </a:p>
              </p:txBody>
            </p:sp>
            <p:sp>
              <p:nvSpPr>
                <p:cNvPr id="20" name="Rectangle 19"/>
                <p:cNvSpPr/>
                <p:nvPr/>
              </p:nvSpPr>
              <p:spPr>
                <a:xfrm>
                  <a:off x="6143413" y="1503506"/>
                  <a:ext cx="128582" cy="3795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Tijdelijke aanduiding voor inhoud 315"/>
            <p:cNvSpPr txBox="1">
              <a:spLocks/>
            </p:cNvSpPr>
            <p:nvPr/>
          </p:nvSpPr>
          <p:spPr>
            <a:xfrm>
              <a:off x="3659143" y="2080195"/>
              <a:ext cx="1038710" cy="567913"/>
            </a:xfrm>
            <a:prstGeom prst="rect">
              <a:avLst/>
            </a:prstGeom>
          </p:spPr>
          <p:txBody>
            <a:bodyPr/>
            <a:lstStyle/>
            <a:p>
              <a:pPr algn="ctr" defTabSz="993678">
                <a:spcBef>
                  <a:spcPct val="20000"/>
                </a:spcBef>
              </a:pPr>
              <a:r>
                <a:rPr lang="en-US" sz="3200" dirty="0" smtClean="0">
                  <a:solidFill>
                    <a:srgbClr val="000000"/>
                  </a:solidFill>
                </a:rPr>
                <a:t>56</a:t>
              </a:r>
              <a:endParaRPr lang="en-US" sz="3200" baseline="0" dirty="0" smtClean="0">
                <a:solidFill>
                  <a:srgbClr val="000000"/>
                </a:solidFill>
              </a:endParaRPr>
            </a:p>
            <a:p>
              <a:pPr marL="0" marR="0" lvl="0" indent="0" algn="just" defTabSz="993678" rtl="0" eaLnBrk="1" fontAlgn="auto" latinLnBrk="0" hangingPunct="1">
                <a:lnSpc>
                  <a:spcPct val="100000"/>
                </a:lnSpc>
                <a:spcBef>
                  <a:spcPct val="20000"/>
                </a:spcBef>
                <a:spcAft>
                  <a:spcPts val="0"/>
                </a:spcAft>
                <a:buClrTx/>
                <a:buSzTx/>
                <a:buFont typeface="Arial" pitchFamily="34" charset="0"/>
                <a:buNone/>
                <a:tabLst/>
                <a:defRPr/>
              </a:pPr>
              <a:endParaRPr kumimoji="0" lang="nl-NL" sz="1200" i="0" u="none" strike="noStrike" kern="1200" cap="none" spc="0" normalizeH="0" baseline="0" noProof="0" dirty="0">
                <a:ln>
                  <a:noFill/>
                </a:ln>
                <a:solidFill>
                  <a:srgbClr val="000000"/>
                </a:solidFill>
                <a:effectLst/>
                <a:uLnTx/>
                <a:uFillTx/>
                <a:latin typeface="+mn-lt"/>
                <a:ea typeface="+mn-ea"/>
                <a:cs typeface="+mn-cs"/>
              </a:endParaRPr>
            </a:p>
          </p:txBody>
        </p:sp>
      </p:grpSp>
      <p:sp>
        <p:nvSpPr>
          <p:cNvPr id="21" name="Tijdelijke aanduiding voor inhoud 315"/>
          <p:cNvSpPr txBox="1">
            <a:spLocks/>
          </p:cNvSpPr>
          <p:nvPr/>
        </p:nvSpPr>
        <p:spPr>
          <a:xfrm>
            <a:off x="9115325" y="1886289"/>
            <a:ext cx="3093608" cy="3811675"/>
          </a:xfrm>
          <a:prstGeom prst="rect">
            <a:avLst/>
          </a:prstGeom>
        </p:spPr>
        <p:txBody>
          <a:bodyPr/>
          <a:lstStyle/>
          <a:p>
            <a:pPr defTabSz="993678">
              <a:spcBef>
                <a:spcPct val="20000"/>
              </a:spcBef>
              <a:buClr>
                <a:srgbClr val="660066"/>
              </a:buClr>
              <a:buFont typeface="Arial"/>
              <a:buChar char="•"/>
            </a:pPr>
            <a:r>
              <a:rPr lang="en-US" sz="2800" dirty="0" smtClean="0">
                <a:solidFill>
                  <a:srgbClr val="000000"/>
                </a:solidFill>
              </a:rPr>
              <a:t> wk 1 pre</a:t>
            </a:r>
          </a:p>
          <a:p>
            <a:pPr defTabSz="993678">
              <a:spcBef>
                <a:spcPct val="20000"/>
              </a:spcBef>
              <a:buClr>
                <a:srgbClr val="660066"/>
              </a:buClr>
              <a:buFont typeface="Arial"/>
              <a:buChar char="•"/>
            </a:pPr>
            <a:r>
              <a:rPr lang="en-US" sz="2800" dirty="0" smtClean="0">
                <a:solidFill>
                  <a:srgbClr val="000000"/>
                </a:solidFill>
              </a:rPr>
              <a:t> wk 2  </a:t>
            </a:r>
          </a:p>
          <a:p>
            <a:pPr defTabSz="993678">
              <a:spcBef>
                <a:spcPct val="20000"/>
              </a:spcBef>
              <a:buClr>
                <a:srgbClr val="660066"/>
              </a:buClr>
              <a:buFont typeface="Arial"/>
              <a:buChar char="•"/>
            </a:pPr>
            <a:r>
              <a:rPr lang="en-US" sz="2800" dirty="0" smtClean="0">
                <a:solidFill>
                  <a:srgbClr val="000000"/>
                </a:solidFill>
              </a:rPr>
              <a:t> 2d wash out</a:t>
            </a:r>
          </a:p>
          <a:p>
            <a:pPr defTabSz="993678">
              <a:spcBef>
                <a:spcPct val="20000"/>
              </a:spcBef>
              <a:buClr>
                <a:srgbClr val="660066"/>
              </a:buClr>
              <a:buFont typeface="Arial"/>
              <a:buChar char="•"/>
            </a:pPr>
            <a:r>
              <a:rPr lang="en-US" sz="2800" dirty="0" smtClean="0">
                <a:solidFill>
                  <a:srgbClr val="000000"/>
                </a:solidFill>
              </a:rPr>
              <a:t> wk 3 post</a:t>
            </a:r>
          </a:p>
          <a:p>
            <a:pPr defTabSz="993678">
              <a:spcBef>
                <a:spcPct val="20000"/>
              </a:spcBef>
              <a:buClr>
                <a:srgbClr val="660066"/>
              </a:buClr>
              <a:buFont typeface="Arial"/>
              <a:buChar char="•"/>
            </a:pPr>
            <a:r>
              <a:rPr lang="en-US" sz="2800" dirty="0" smtClean="0">
                <a:solidFill>
                  <a:srgbClr val="000000"/>
                </a:solidFill>
              </a:rPr>
              <a:t> wk 8 follow-up</a:t>
            </a:r>
          </a:p>
          <a:p>
            <a:pPr marL="457200" indent="-457200" algn="ctr" defTabSz="993678">
              <a:spcBef>
                <a:spcPct val="20000"/>
              </a:spcBef>
              <a:buFont typeface="Arial"/>
              <a:buChar char="•"/>
            </a:pPr>
            <a:endParaRPr lang="en-US" sz="3200" dirty="0" smtClean="0">
              <a:solidFill>
                <a:srgbClr val="000000"/>
              </a:solidFill>
            </a:endParaRPr>
          </a:p>
        </p:txBody>
      </p:sp>
      <p:pic>
        <p:nvPicPr>
          <p:cNvPr id="22" name="Picture 21"/>
          <p:cNvPicPr>
            <a:picLocks noChangeAspect="1"/>
          </p:cNvPicPr>
          <p:nvPr/>
        </p:nvPicPr>
        <p:blipFill>
          <a:blip r:embed="rId3"/>
          <a:srcRect b="13867"/>
          <a:stretch>
            <a:fillRect/>
          </a:stretch>
        </p:blipFill>
        <p:spPr>
          <a:xfrm rot="2935599">
            <a:off x="11279776" y="2445503"/>
            <a:ext cx="401630" cy="466716"/>
          </a:xfrm>
          <a:prstGeom prst="rect">
            <a:avLst/>
          </a:prstGeom>
        </p:spPr>
      </p:pic>
      <p:pic>
        <p:nvPicPr>
          <p:cNvPr id="24" name="Picture 23"/>
          <p:cNvPicPr>
            <a:picLocks noChangeAspect="1"/>
          </p:cNvPicPr>
          <p:nvPr/>
        </p:nvPicPr>
        <p:blipFill>
          <a:blip r:embed="rId3"/>
          <a:srcRect b="13867"/>
          <a:stretch>
            <a:fillRect/>
          </a:stretch>
        </p:blipFill>
        <p:spPr>
          <a:xfrm rot="979409">
            <a:off x="10703849" y="2381397"/>
            <a:ext cx="535507" cy="350037"/>
          </a:xfrm>
          <a:prstGeom prst="rect">
            <a:avLst/>
          </a:prstGeom>
        </p:spPr>
      </p:pic>
    </p:spTree>
    <p:extLst>
      <p:ext uri="{BB962C8B-B14F-4D97-AF65-F5344CB8AC3E}">
        <p14:creationId xmlns:p14="http://schemas.microsoft.com/office/powerpoint/2010/main" val="162197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29743" y="0"/>
            <a:ext cx="9173696" cy="652556"/>
          </a:xfrm>
        </p:spPr>
        <p:txBody>
          <a:bodyPr/>
          <a:lstStyle/>
          <a:p>
            <a:r>
              <a:rPr lang="en-US" dirty="0" err="1" smtClean="0">
                <a:solidFill>
                  <a:srgbClr val="3366FF"/>
                </a:solidFill>
              </a:rPr>
              <a:t>Methoden</a:t>
            </a:r>
            <a:r>
              <a:rPr lang="en-US" dirty="0" smtClean="0">
                <a:solidFill>
                  <a:srgbClr val="3366FF"/>
                </a:solidFill>
              </a:rPr>
              <a:t> </a:t>
            </a:r>
            <a:r>
              <a:rPr lang="en-US" dirty="0" err="1" smtClean="0">
                <a:solidFill>
                  <a:srgbClr val="3366FF"/>
                </a:solidFill>
              </a:rPr>
              <a:t>antibiotica</a:t>
            </a:r>
            <a:r>
              <a:rPr lang="en-US" dirty="0" smtClean="0">
                <a:solidFill>
                  <a:srgbClr val="3366FF"/>
                </a:solidFill>
              </a:rPr>
              <a:t> </a:t>
            </a:r>
            <a:r>
              <a:rPr lang="en-US" dirty="0" err="1" smtClean="0">
                <a:solidFill>
                  <a:srgbClr val="3366FF"/>
                </a:solidFill>
              </a:rPr>
              <a:t>interventie</a:t>
            </a:r>
            <a:endParaRPr lang="en-US" dirty="0">
              <a:solidFill>
                <a:srgbClr val="3366FF"/>
              </a:solidFill>
            </a:endParaRPr>
          </a:p>
        </p:txBody>
      </p:sp>
      <p:sp>
        <p:nvSpPr>
          <p:cNvPr id="3" name="Content Placeholder 2"/>
          <p:cNvSpPr>
            <a:spLocks noGrp="1"/>
          </p:cNvSpPr>
          <p:nvPr>
            <p:ph idx="1"/>
          </p:nvPr>
        </p:nvSpPr>
        <p:spPr>
          <a:xfrm>
            <a:off x="1106311" y="1515850"/>
            <a:ext cx="11582400" cy="5197094"/>
          </a:xfrm>
        </p:spPr>
        <p:txBody>
          <a:bodyPr/>
          <a:lstStyle/>
          <a:p>
            <a:pPr lvl="1">
              <a:buNone/>
            </a:pPr>
            <a:endParaRPr lang="en-US" dirty="0" smtClean="0"/>
          </a:p>
          <a:p>
            <a:pPr lvl="1">
              <a:buNone/>
            </a:pPr>
            <a:endParaRPr lang="en-US" dirty="0" smtClean="0"/>
          </a:p>
          <a:p>
            <a:pPr lvl="1">
              <a:buNone/>
            </a:pPr>
            <a:endParaRPr lang="en-US" dirty="0"/>
          </a:p>
          <a:p>
            <a:pPr lvl="1">
              <a:buNone/>
            </a:pPr>
            <a:endParaRPr lang="en-US" dirty="0" smtClean="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771485" y="6451486"/>
            <a:ext cx="1231327" cy="261458"/>
          </a:xfrm>
          <a:prstGeom prst="rect">
            <a:avLst/>
          </a:prstGeom>
          <a:noFill/>
          <a:ln>
            <a:noFill/>
          </a:ln>
        </p:spPr>
      </p:pic>
      <p:sp>
        <p:nvSpPr>
          <p:cNvPr id="13" name="Tijdelijke aanduiding voor inhoud 315"/>
          <p:cNvSpPr txBox="1">
            <a:spLocks/>
          </p:cNvSpPr>
          <p:nvPr/>
        </p:nvSpPr>
        <p:spPr>
          <a:xfrm>
            <a:off x="1329743" y="1285277"/>
            <a:ext cx="7597423" cy="4898571"/>
          </a:xfrm>
          <a:prstGeom prst="rect">
            <a:avLst/>
          </a:prstGeom>
        </p:spPr>
        <p:txBody>
          <a:bodyPr/>
          <a:lstStyle/>
          <a:p>
            <a:pPr algn="just" defTabSz="993678">
              <a:spcBef>
                <a:spcPct val="20000"/>
              </a:spcBef>
              <a:spcAft>
                <a:spcPts val="2400"/>
              </a:spcAft>
            </a:pPr>
            <a:r>
              <a:rPr lang="en-US" sz="3200" dirty="0" err="1" smtClean="0">
                <a:ea typeface="ＭＳ Ｐゴシック"/>
                <a:cs typeface="ＭＳ Ｐゴシック"/>
              </a:rPr>
              <a:t>Hyperinsulinemic</a:t>
            </a:r>
            <a:r>
              <a:rPr lang="en-US" sz="3200" dirty="0" smtClean="0">
                <a:ea typeface="ＭＳ Ｐゴシック"/>
                <a:cs typeface="ＭＳ Ｐゴシック"/>
              </a:rPr>
              <a:t> clamp</a:t>
            </a:r>
          </a:p>
          <a:p>
            <a:pPr algn="just" defTabSz="993678">
              <a:spcBef>
                <a:spcPct val="20000"/>
              </a:spcBef>
              <a:spcAft>
                <a:spcPts val="2400"/>
              </a:spcAft>
            </a:pPr>
            <a:r>
              <a:rPr lang="en-US" sz="3200" dirty="0" smtClean="0">
                <a:ea typeface="ＭＳ Ｐゴシック"/>
                <a:cs typeface="ＭＳ Ｐゴシック"/>
              </a:rPr>
              <a:t>Indirect </a:t>
            </a:r>
            <a:r>
              <a:rPr lang="en-US" sz="3200" dirty="0" err="1" smtClean="0">
                <a:ea typeface="ＭＳ Ｐゴシック"/>
                <a:cs typeface="ＭＳ Ｐゴシック"/>
              </a:rPr>
              <a:t>calorimetry</a:t>
            </a:r>
            <a:endParaRPr lang="en-US" sz="3200" dirty="0" smtClean="0">
              <a:ea typeface="ＭＳ Ｐゴシック"/>
              <a:cs typeface="ＭＳ Ｐゴシック"/>
            </a:endParaRPr>
          </a:p>
          <a:p>
            <a:pPr algn="just" defTabSz="993678">
              <a:spcBef>
                <a:spcPct val="20000"/>
              </a:spcBef>
              <a:spcAft>
                <a:spcPts val="2400"/>
              </a:spcAft>
            </a:pPr>
            <a:r>
              <a:rPr lang="en-US" sz="3200" dirty="0" smtClean="0">
                <a:ea typeface="ＭＳ Ｐゴシック"/>
                <a:cs typeface="ＭＳ Ｐゴシック"/>
              </a:rPr>
              <a:t>Meal test </a:t>
            </a:r>
          </a:p>
          <a:p>
            <a:pPr algn="just" defTabSz="993678">
              <a:spcBef>
                <a:spcPct val="20000"/>
              </a:spcBef>
              <a:spcAft>
                <a:spcPts val="2400"/>
              </a:spcAft>
            </a:pPr>
            <a:r>
              <a:rPr lang="en-US" sz="3200" dirty="0" smtClean="0">
                <a:ea typeface="ＭＳ Ｐゴシック"/>
                <a:cs typeface="ＭＳ Ｐゴシック"/>
              </a:rPr>
              <a:t>Adipose tissue and muscle biopsies</a:t>
            </a:r>
          </a:p>
          <a:p>
            <a:pPr algn="just" defTabSz="993678">
              <a:spcBef>
                <a:spcPct val="20000"/>
              </a:spcBef>
              <a:spcAft>
                <a:spcPts val="2400"/>
              </a:spcAft>
            </a:pPr>
            <a:r>
              <a:rPr lang="en-US" sz="3200" dirty="0">
                <a:ea typeface="ＭＳ Ｐゴシック"/>
                <a:cs typeface="ＭＳ Ｐゴシック"/>
              </a:rPr>
              <a:t>Gut permeability </a:t>
            </a:r>
            <a:r>
              <a:rPr lang="en-US" sz="3200" dirty="0" smtClean="0">
                <a:ea typeface="ＭＳ Ｐゴシック"/>
                <a:cs typeface="ＭＳ Ｐゴシック"/>
              </a:rPr>
              <a:t>test</a:t>
            </a:r>
          </a:p>
          <a:p>
            <a:pPr algn="just" defTabSz="993678">
              <a:spcBef>
                <a:spcPct val="20000"/>
              </a:spcBef>
              <a:spcAft>
                <a:spcPts val="2400"/>
              </a:spcAft>
            </a:pPr>
            <a:r>
              <a:rPr lang="en-US" sz="3200" dirty="0" smtClean="0">
                <a:ea typeface="ＭＳ Ｐゴシック"/>
                <a:cs typeface="ＭＳ Ｐゴシック"/>
              </a:rPr>
              <a:t>Feces collection </a:t>
            </a:r>
            <a:endParaRPr lang="en-US" sz="850" b="1" baseline="0" dirty="0" smtClean="0">
              <a:solidFill>
                <a:schemeClr val="accent1">
                  <a:lumMod val="60000"/>
                  <a:lumOff val="40000"/>
                </a:schemeClr>
              </a:solidFill>
            </a:endParaRPr>
          </a:p>
          <a:p>
            <a:pPr marL="0" marR="0" lvl="0" indent="0" algn="just" defTabSz="993678" rtl="0" eaLnBrk="1" fontAlgn="auto" latinLnBrk="0" hangingPunct="1">
              <a:lnSpc>
                <a:spcPct val="100000"/>
              </a:lnSpc>
              <a:spcBef>
                <a:spcPct val="20000"/>
              </a:spcBef>
              <a:spcAft>
                <a:spcPts val="0"/>
              </a:spcAft>
              <a:buClrTx/>
              <a:buSzTx/>
              <a:buFont typeface="Arial" pitchFamily="34" charset="0"/>
              <a:buNone/>
              <a:tabLst/>
              <a:defRPr/>
            </a:pPr>
            <a:endParaRPr kumimoji="0" lang="nl-NL" sz="850" b="0" i="0" u="none" strike="noStrike" kern="1200" cap="none" spc="0" normalizeH="0" baseline="0" noProof="0" dirty="0">
              <a:ln>
                <a:noFill/>
              </a:ln>
              <a:solidFill>
                <a:schemeClr val="accent1">
                  <a:lumMod val="60000"/>
                  <a:lumOff val="40000"/>
                </a:schemeClr>
              </a:solidFill>
              <a:effectLst/>
              <a:uLnTx/>
              <a:uFillTx/>
              <a:latin typeface="+mn-lt"/>
              <a:ea typeface="+mn-ea"/>
              <a:cs typeface="+mn-cs"/>
            </a:endParaRPr>
          </a:p>
        </p:txBody>
      </p:sp>
      <p:pic>
        <p:nvPicPr>
          <p:cNvPr id="15" name="Picture 14" descr="Plaatje dikke en dunne.jpg"/>
          <p:cNvPicPr>
            <a:picLocks noChangeAspect="1"/>
          </p:cNvPicPr>
          <p:nvPr/>
        </p:nvPicPr>
        <p:blipFill>
          <a:blip r:embed="rId4" cstate="print"/>
          <a:srcRect l="42667" t="59810" r="37745" b="31592"/>
          <a:stretch>
            <a:fillRect/>
          </a:stretch>
        </p:blipFill>
        <p:spPr>
          <a:xfrm>
            <a:off x="9737297" y="4888713"/>
            <a:ext cx="2303659" cy="750926"/>
          </a:xfrm>
          <a:prstGeom prst="rect">
            <a:avLst/>
          </a:prstGeom>
        </p:spPr>
      </p:pic>
      <p:pic>
        <p:nvPicPr>
          <p:cNvPr id="16" name="Picture 15" descr="Plaatje dikke en dunne.jpg"/>
          <p:cNvPicPr>
            <a:picLocks noChangeAspect="1"/>
          </p:cNvPicPr>
          <p:nvPr/>
        </p:nvPicPr>
        <p:blipFill>
          <a:blip r:embed="rId4" cstate="print"/>
          <a:srcRect l="43883" t="38355" r="39049" b="45665"/>
          <a:stretch>
            <a:fillRect/>
          </a:stretch>
        </p:blipFill>
        <p:spPr>
          <a:xfrm>
            <a:off x="9926487" y="3301190"/>
            <a:ext cx="2076324" cy="1443657"/>
          </a:xfrm>
          <a:prstGeom prst="rect">
            <a:avLst/>
          </a:prstGeom>
        </p:spPr>
      </p:pic>
      <p:pic>
        <p:nvPicPr>
          <p:cNvPr id="17" name="Picture 16" descr="obesistas microbiota"/>
          <p:cNvPicPr>
            <a:picLocks noChangeAspect="1"/>
          </p:cNvPicPr>
          <p:nvPr/>
        </p:nvPicPr>
        <p:blipFill>
          <a:blip r:embed="rId5">
            <a:clrChange>
              <a:clrFrom>
                <a:srgbClr val="FFFFFF"/>
              </a:clrFrom>
              <a:clrTo>
                <a:srgbClr val="FFFFFF">
                  <a:alpha val="0"/>
                </a:srgbClr>
              </a:clrTo>
            </a:clrChange>
          </a:blip>
          <a:srcRect l="63831" t="26296" b="58018"/>
          <a:stretch>
            <a:fillRect/>
          </a:stretch>
        </p:blipFill>
        <p:spPr>
          <a:xfrm>
            <a:off x="9699154" y="2314914"/>
            <a:ext cx="2303657" cy="1265249"/>
          </a:xfrm>
          <a:prstGeom prst="rect">
            <a:avLst/>
          </a:prstGeom>
          <a:effectLst/>
        </p:spPr>
      </p:pic>
      <p:pic>
        <p:nvPicPr>
          <p:cNvPr id="18" name="Picture 17" descr="Plaatje dikke en dunne.jpg"/>
          <p:cNvPicPr>
            <a:picLocks noChangeAspect="1"/>
          </p:cNvPicPr>
          <p:nvPr/>
        </p:nvPicPr>
        <p:blipFill>
          <a:blip r:embed="rId4" cstate="print">
            <a:clrChange>
              <a:clrFrom>
                <a:srgbClr val="FFFFFF"/>
              </a:clrFrom>
              <a:clrTo>
                <a:srgbClr val="FFFFFF">
                  <a:alpha val="0"/>
                </a:srgbClr>
              </a:clrTo>
            </a:clrChange>
          </a:blip>
          <a:srcRect l="41822" t="5483" r="37198" b="79991"/>
          <a:stretch>
            <a:fillRect/>
          </a:stretch>
        </p:blipFill>
        <p:spPr>
          <a:xfrm>
            <a:off x="9737298" y="1150122"/>
            <a:ext cx="2265513" cy="1164791"/>
          </a:xfrm>
          <a:prstGeom prst="rect">
            <a:avLst/>
          </a:prstGeom>
        </p:spPr>
      </p:pic>
      <p:pic>
        <p:nvPicPr>
          <p:cNvPr id="19" name="Picture 18" descr="Plaatje dikke en dunne.jpg"/>
          <p:cNvPicPr>
            <a:picLocks noChangeAspect="1"/>
          </p:cNvPicPr>
          <p:nvPr/>
        </p:nvPicPr>
        <p:blipFill>
          <a:blip r:embed="rId4" cstate="print"/>
          <a:srcRect l="40893" t="71939" r="37669" b="16672"/>
          <a:stretch>
            <a:fillRect/>
          </a:stretch>
        </p:blipFill>
        <p:spPr>
          <a:xfrm>
            <a:off x="9471378" y="5639640"/>
            <a:ext cx="2720623" cy="1073305"/>
          </a:xfrm>
          <a:prstGeom prst="rect">
            <a:avLst/>
          </a:prstGeom>
        </p:spPr>
      </p:pic>
    </p:spTree>
    <p:extLst>
      <p:ext uri="{BB962C8B-B14F-4D97-AF65-F5344CB8AC3E}">
        <p14:creationId xmlns:p14="http://schemas.microsoft.com/office/powerpoint/2010/main" val="45075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Title 4"/>
          <p:cNvSpPr>
            <a:spLocks noGrp="1"/>
          </p:cNvSpPr>
          <p:nvPr>
            <p:ph type="title"/>
          </p:nvPr>
        </p:nvSpPr>
        <p:spPr>
          <a:xfrm>
            <a:off x="0" y="61958"/>
            <a:ext cx="12192000" cy="1130737"/>
          </a:xfrm>
          <a:solidFill>
            <a:srgbClr val="FFFFFF"/>
          </a:solidFill>
        </p:spPr>
        <p:txBody>
          <a:bodyPr>
            <a:normAutofit fontScale="90000"/>
          </a:bodyPr>
          <a:lstStyle/>
          <a:p>
            <a:pPr algn="ctr"/>
            <a:r>
              <a:rPr lang="en-US" sz="3100" dirty="0" err="1" smtClean="0">
                <a:solidFill>
                  <a:srgbClr val="3366FF"/>
                </a:solidFill>
                <a:latin typeface="+mn-lt"/>
                <a:ea typeface="ＭＳ Ｐゴシック" charset="0"/>
                <a:cs typeface="ＭＳ Ｐゴシック" charset="0"/>
              </a:rPr>
              <a:t>Verandering</a:t>
            </a:r>
            <a:r>
              <a:rPr lang="en-US" sz="3100" dirty="0" smtClean="0">
                <a:solidFill>
                  <a:srgbClr val="3366FF"/>
                </a:solidFill>
                <a:latin typeface="+mn-lt"/>
                <a:ea typeface="ＭＳ Ｐゴシック" charset="0"/>
                <a:cs typeface="ＭＳ Ｐゴシック" charset="0"/>
              </a:rPr>
              <a:t> in </a:t>
            </a:r>
            <a:r>
              <a:rPr lang="en-US" sz="3100" dirty="0" err="1" smtClean="0">
                <a:solidFill>
                  <a:srgbClr val="3366FF"/>
                </a:solidFill>
                <a:latin typeface="+mn-lt"/>
                <a:ea typeface="ＭＳ Ｐゴシック" charset="0"/>
                <a:cs typeface="ＭＳ Ｐゴシック" charset="0"/>
              </a:rPr>
              <a:t>microbiota</a:t>
            </a:r>
            <a:r>
              <a:rPr lang="en-US" sz="3100" dirty="0" smtClean="0">
                <a:solidFill>
                  <a:srgbClr val="3366FF"/>
                </a:solidFill>
                <a:latin typeface="+mn-lt"/>
                <a:ea typeface="ＭＳ Ｐゴシック" charset="0"/>
                <a:cs typeface="ＭＳ Ｐゴシック" charset="0"/>
              </a:rPr>
              <a:t> (</a:t>
            </a:r>
            <a:r>
              <a:rPr lang="en-US" sz="3100" dirty="0" err="1" smtClean="0">
                <a:solidFill>
                  <a:srgbClr val="3366FF"/>
                </a:solidFill>
                <a:latin typeface="+mn-lt"/>
                <a:ea typeface="ＭＳ Ｐゴシック" charset="0"/>
                <a:cs typeface="ＭＳ Ｐゴシック" charset="0"/>
              </a:rPr>
              <a:t>antibiotica</a:t>
            </a:r>
            <a:r>
              <a:rPr lang="en-US" sz="3100" dirty="0" smtClean="0">
                <a:solidFill>
                  <a:srgbClr val="3366FF"/>
                </a:solidFill>
                <a:latin typeface="+mn-lt"/>
                <a:ea typeface="ＭＳ Ｐゴシック" charset="0"/>
                <a:cs typeface="ＭＳ Ｐゴシック" charset="0"/>
              </a:rPr>
              <a:t>) </a:t>
            </a:r>
            <a:r>
              <a:rPr lang="en-US" sz="3100" dirty="0" err="1" smtClean="0">
                <a:solidFill>
                  <a:srgbClr val="3366FF"/>
                </a:solidFill>
                <a:latin typeface="+mn-lt"/>
                <a:ea typeface="ＭＳ Ｐゴシック" charset="0"/>
                <a:cs typeface="ＭＳ Ｐゴシック" charset="0"/>
              </a:rPr>
              <a:t>geen</a:t>
            </a:r>
            <a:r>
              <a:rPr lang="en-US" sz="3100" dirty="0" smtClean="0">
                <a:solidFill>
                  <a:srgbClr val="3366FF"/>
                </a:solidFill>
                <a:latin typeface="+mn-lt"/>
                <a:ea typeface="ＭＳ Ｐゴシック" charset="0"/>
                <a:cs typeface="ＭＳ Ｐゴシック" charset="0"/>
              </a:rPr>
              <a:t> </a:t>
            </a:r>
            <a:r>
              <a:rPr lang="en-US" sz="3100" dirty="0" err="1" smtClean="0">
                <a:solidFill>
                  <a:srgbClr val="3366FF"/>
                </a:solidFill>
                <a:latin typeface="+mn-lt"/>
                <a:ea typeface="ＭＳ Ｐゴシック" charset="0"/>
                <a:cs typeface="ＭＳ Ｐゴシック" charset="0"/>
              </a:rPr>
              <a:t>effecten</a:t>
            </a:r>
            <a:r>
              <a:rPr lang="en-US" sz="3100" dirty="0" smtClean="0">
                <a:solidFill>
                  <a:srgbClr val="3366FF"/>
                </a:solidFill>
                <a:latin typeface="+mn-lt"/>
                <a:ea typeface="ＭＳ Ｐゴシック" charset="0"/>
                <a:cs typeface="ＭＳ Ｐゴシック" charset="0"/>
              </a:rPr>
              <a:t> op </a:t>
            </a:r>
            <a:r>
              <a:rPr lang="en-US" sz="3100" dirty="0" err="1" smtClean="0">
                <a:solidFill>
                  <a:srgbClr val="3366FF"/>
                </a:solidFill>
                <a:latin typeface="+mn-lt"/>
                <a:ea typeface="ＭＳ Ｐゴシック" charset="0"/>
                <a:cs typeface="ＭＳ Ｐゴシック" charset="0"/>
              </a:rPr>
              <a:t>onze</a:t>
            </a:r>
            <a:r>
              <a:rPr lang="en-US" sz="3100" dirty="0" smtClean="0">
                <a:solidFill>
                  <a:srgbClr val="3366FF"/>
                </a:solidFill>
                <a:latin typeface="+mn-lt"/>
                <a:ea typeface="ＭＳ Ｐゴシック" charset="0"/>
                <a:cs typeface="ＭＳ Ｐゴシック" charset="0"/>
              </a:rPr>
              <a:t> </a:t>
            </a:r>
            <a:r>
              <a:rPr lang="en-US" sz="3100" dirty="0" err="1" smtClean="0">
                <a:solidFill>
                  <a:srgbClr val="3366FF"/>
                </a:solidFill>
                <a:latin typeface="+mn-lt"/>
                <a:ea typeface="ＭＳ Ｐゴシック" charset="0"/>
                <a:cs typeface="ＭＳ Ｐゴシック" charset="0"/>
              </a:rPr>
              <a:t>stofwisseling</a:t>
            </a:r>
            <a:r>
              <a:rPr lang="en-US" sz="3100" dirty="0" smtClean="0">
                <a:solidFill>
                  <a:srgbClr val="3366FF"/>
                </a:solidFill>
                <a:latin typeface="+mn-lt"/>
                <a:ea typeface="ＭＳ Ｐゴシック" charset="0"/>
                <a:cs typeface="ＭＳ Ｐゴシック" charset="0"/>
              </a:rPr>
              <a:t> en </a:t>
            </a:r>
            <a:r>
              <a:rPr lang="en-US" sz="3100" dirty="0" err="1" smtClean="0">
                <a:solidFill>
                  <a:srgbClr val="3366FF"/>
                </a:solidFill>
                <a:latin typeface="+mn-lt"/>
                <a:ea typeface="ＭＳ Ｐゴシック" charset="0"/>
                <a:cs typeface="ＭＳ Ｐゴシック" charset="0"/>
              </a:rPr>
              <a:t>insuline</a:t>
            </a:r>
            <a:r>
              <a:rPr lang="en-US" sz="3100" dirty="0" smtClean="0">
                <a:solidFill>
                  <a:srgbClr val="3366FF"/>
                </a:solidFill>
                <a:latin typeface="+mn-lt"/>
                <a:ea typeface="ＭＳ Ｐゴシック" charset="0"/>
                <a:cs typeface="ＭＳ Ｐゴシック" charset="0"/>
              </a:rPr>
              <a:t> </a:t>
            </a:r>
            <a:r>
              <a:rPr lang="en-US" sz="3100" dirty="0" err="1" smtClean="0">
                <a:solidFill>
                  <a:srgbClr val="3366FF"/>
                </a:solidFill>
                <a:latin typeface="+mn-lt"/>
                <a:ea typeface="ＭＳ Ｐゴシック" charset="0"/>
                <a:cs typeface="ＭＳ Ｐゴシック" charset="0"/>
              </a:rPr>
              <a:t>gevoeligheid</a:t>
            </a:r>
            <a:r>
              <a:rPr lang="en-US" sz="3100" dirty="0" smtClean="0">
                <a:solidFill>
                  <a:srgbClr val="3366FF"/>
                </a:solidFill>
                <a:latin typeface="+mn-lt"/>
                <a:ea typeface="ＭＳ Ｐゴシック" charset="0"/>
                <a:cs typeface="ＭＳ Ｐゴシック" charset="0"/>
              </a:rPr>
              <a:t>  </a:t>
            </a:r>
            <a:br>
              <a:rPr lang="en-US" sz="3100" dirty="0" smtClean="0">
                <a:solidFill>
                  <a:srgbClr val="3366FF"/>
                </a:solidFill>
                <a:latin typeface="+mn-lt"/>
                <a:ea typeface="ＭＳ Ｐゴシック" charset="0"/>
                <a:cs typeface="ＭＳ Ｐゴシック" charset="0"/>
              </a:rPr>
            </a:br>
            <a:r>
              <a:rPr lang="en-US" sz="1400" i="1" dirty="0">
                <a:solidFill>
                  <a:schemeClr val="tx1"/>
                </a:solidFill>
                <a:latin typeface="Verdana" charset="0"/>
                <a:ea typeface="ＭＳ Ｐゴシック" charset="0"/>
                <a:cs typeface="ＭＳ Ｐゴシック" charset="0"/>
              </a:rPr>
              <a:t/>
            </a:r>
            <a:br>
              <a:rPr lang="en-US" sz="1400" i="1" dirty="0">
                <a:solidFill>
                  <a:schemeClr val="tx1"/>
                </a:solidFill>
                <a:latin typeface="Verdana" charset="0"/>
                <a:ea typeface="ＭＳ Ｐゴシック" charset="0"/>
                <a:cs typeface="ＭＳ Ｐゴシック" charset="0"/>
              </a:rPr>
            </a:br>
            <a:r>
              <a:rPr lang="en-US" sz="1400" dirty="0">
                <a:solidFill>
                  <a:srgbClr val="3366FF"/>
                </a:solidFill>
                <a:latin typeface="Verdana" charset="0"/>
                <a:ea typeface="ＭＳ Ｐゴシック" charset="0"/>
                <a:cs typeface="ＭＳ Ｐゴシック" charset="0"/>
              </a:rPr>
              <a:t/>
            </a:r>
            <a:br>
              <a:rPr lang="en-US" sz="1400" dirty="0">
                <a:solidFill>
                  <a:srgbClr val="3366FF"/>
                </a:solidFill>
                <a:latin typeface="Verdana" charset="0"/>
                <a:ea typeface="ＭＳ Ｐゴシック" charset="0"/>
                <a:cs typeface="ＭＳ Ｐゴシック" charset="0"/>
              </a:rPr>
            </a:br>
            <a:endParaRPr lang="en-US" sz="1400" dirty="0">
              <a:solidFill>
                <a:srgbClr val="3366FF"/>
              </a:solidFill>
              <a:latin typeface="Verdana" charset="0"/>
              <a:ea typeface="ＭＳ Ｐゴシック" charset="0"/>
              <a:cs typeface="ＭＳ Ｐゴシック" charset="0"/>
            </a:endParaRPr>
          </a:p>
        </p:txBody>
      </p:sp>
      <p:sp>
        <p:nvSpPr>
          <p:cNvPr id="104450" name="Content Placeholder 5"/>
          <p:cNvSpPr>
            <a:spLocks noGrp="1"/>
          </p:cNvSpPr>
          <p:nvPr>
            <p:ph idx="1"/>
          </p:nvPr>
        </p:nvSpPr>
        <p:spPr/>
        <p:txBody>
          <a:bodyPr/>
          <a:lstStyle/>
          <a:p>
            <a:endParaRPr lang="en-US">
              <a:latin typeface="Verdana" charset="0"/>
              <a:ea typeface="ＭＳ Ｐゴシック" charset="0"/>
              <a:cs typeface="ＭＳ Ｐゴシック" charset="0"/>
            </a:endParaRPr>
          </a:p>
        </p:txBody>
      </p:sp>
      <p:pic>
        <p:nvPicPr>
          <p:cNvPr id="1044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150" y="728009"/>
            <a:ext cx="10123122" cy="57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05378" y="6478165"/>
            <a:ext cx="4647241" cy="369332"/>
          </a:xfrm>
          <a:prstGeom prst="rect">
            <a:avLst/>
          </a:prstGeom>
        </p:spPr>
        <p:txBody>
          <a:bodyPr wrap="none">
            <a:spAutoFit/>
          </a:bodyPr>
          <a:lstStyle/>
          <a:p>
            <a:r>
              <a:rPr lang="en-US" i="1" dirty="0" err="1">
                <a:latin typeface="Verdana" charset="0"/>
                <a:ea typeface="ＭＳ Ｐゴシック" charset="0"/>
                <a:cs typeface="ＭＳ Ｐゴシック" charset="0"/>
              </a:rPr>
              <a:t>Reijnders</a:t>
            </a:r>
            <a:r>
              <a:rPr lang="en-US" i="1" dirty="0">
                <a:latin typeface="Verdana" charset="0"/>
                <a:ea typeface="ＭＳ Ｐゴシック" charset="0"/>
                <a:cs typeface="ＭＳ Ｐゴシック" charset="0"/>
              </a:rPr>
              <a:t> et al, Cell metabolism, 2016</a:t>
            </a:r>
            <a:endParaRPr lang="en-US" dirty="0"/>
          </a:p>
        </p:txBody>
      </p:sp>
    </p:spTree>
    <p:extLst>
      <p:ext uri="{BB962C8B-B14F-4D97-AF65-F5344CB8AC3E}">
        <p14:creationId xmlns:p14="http://schemas.microsoft.com/office/powerpoint/2010/main" val="6013865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3" name="Group 212"/>
          <p:cNvGrpSpPr/>
          <p:nvPr/>
        </p:nvGrpSpPr>
        <p:grpSpPr>
          <a:xfrm>
            <a:off x="2013448" y="1325051"/>
            <a:ext cx="14574824" cy="7899934"/>
            <a:chOff x="1569264" y="1325363"/>
            <a:chExt cx="10931118" cy="7899934"/>
          </a:xfrm>
        </p:grpSpPr>
        <p:pic>
          <p:nvPicPr>
            <p:cNvPr id="17" name="Picture 16" descr="PNG_Vorlagen-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66273">
              <a:off x="1569264" y="1325363"/>
              <a:ext cx="10931118" cy="7899934"/>
            </a:xfrm>
            <a:prstGeom prst="rect">
              <a:avLst/>
            </a:prstGeom>
          </p:spPr>
        </p:pic>
        <p:grpSp>
          <p:nvGrpSpPr>
            <p:cNvPr id="18" name="Group 17"/>
            <p:cNvGrpSpPr>
              <a:grpSpLocks/>
            </p:cNvGrpSpPr>
            <p:nvPr/>
          </p:nvGrpSpPr>
          <p:grpSpPr bwMode="auto">
            <a:xfrm rot="21285857">
              <a:off x="4159577" y="3933066"/>
              <a:ext cx="1951768" cy="1440633"/>
              <a:chOff x="704" y="1464"/>
              <a:chExt cx="1129" cy="770"/>
            </a:xfrm>
          </p:grpSpPr>
          <p:sp>
            <p:nvSpPr>
              <p:cNvPr id="19" name="Freeform 18"/>
              <p:cNvSpPr>
                <a:spLocks/>
              </p:cNvSpPr>
              <p:nvPr/>
            </p:nvSpPr>
            <p:spPr bwMode="auto">
              <a:xfrm>
                <a:off x="1027" y="1994"/>
                <a:ext cx="111" cy="84"/>
              </a:xfrm>
              <a:custGeom>
                <a:avLst/>
                <a:gdLst>
                  <a:gd name="T0" fmla="*/ 0 w 111"/>
                  <a:gd name="T1" fmla="*/ 61 h 84"/>
                  <a:gd name="T2" fmla="*/ 1 w 111"/>
                  <a:gd name="T3" fmla="*/ 64 h 84"/>
                  <a:gd name="T4" fmla="*/ 2 w 111"/>
                  <a:gd name="T5" fmla="*/ 67 h 84"/>
                  <a:gd name="T6" fmla="*/ 4 w 111"/>
                  <a:gd name="T7" fmla="*/ 71 h 84"/>
                  <a:gd name="T8" fmla="*/ 7 w 111"/>
                  <a:gd name="T9" fmla="*/ 75 h 84"/>
                  <a:gd name="T10" fmla="*/ 10 w 111"/>
                  <a:gd name="T11" fmla="*/ 77 h 84"/>
                  <a:gd name="T12" fmla="*/ 14 w 111"/>
                  <a:gd name="T13" fmla="*/ 79 h 84"/>
                  <a:gd name="T14" fmla="*/ 19 w 111"/>
                  <a:gd name="T15" fmla="*/ 80 h 84"/>
                  <a:gd name="T16" fmla="*/ 23 w 111"/>
                  <a:gd name="T17" fmla="*/ 82 h 84"/>
                  <a:gd name="T18" fmla="*/ 28 w 111"/>
                  <a:gd name="T19" fmla="*/ 82 h 84"/>
                  <a:gd name="T20" fmla="*/ 32 w 111"/>
                  <a:gd name="T21" fmla="*/ 83 h 84"/>
                  <a:gd name="T22" fmla="*/ 38 w 111"/>
                  <a:gd name="T23" fmla="*/ 83 h 84"/>
                  <a:gd name="T24" fmla="*/ 43 w 111"/>
                  <a:gd name="T25" fmla="*/ 83 h 84"/>
                  <a:gd name="T26" fmla="*/ 48 w 111"/>
                  <a:gd name="T27" fmla="*/ 83 h 84"/>
                  <a:gd name="T28" fmla="*/ 52 w 111"/>
                  <a:gd name="T29" fmla="*/ 82 h 84"/>
                  <a:gd name="T30" fmla="*/ 58 w 111"/>
                  <a:gd name="T31" fmla="*/ 82 h 84"/>
                  <a:gd name="T32" fmla="*/ 62 w 111"/>
                  <a:gd name="T33" fmla="*/ 79 h 84"/>
                  <a:gd name="T34" fmla="*/ 67 w 111"/>
                  <a:gd name="T35" fmla="*/ 79 h 84"/>
                  <a:gd name="T36" fmla="*/ 71 w 111"/>
                  <a:gd name="T37" fmla="*/ 76 h 84"/>
                  <a:gd name="T38" fmla="*/ 76 w 111"/>
                  <a:gd name="T39" fmla="*/ 73 h 84"/>
                  <a:gd name="T40" fmla="*/ 80 w 111"/>
                  <a:gd name="T41" fmla="*/ 71 h 84"/>
                  <a:gd name="T42" fmla="*/ 84 w 111"/>
                  <a:gd name="T43" fmla="*/ 67 h 84"/>
                  <a:gd name="T44" fmla="*/ 89 w 111"/>
                  <a:gd name="T45" fmla="*/ 64 h 84"/>
                  <a:gd name="T46" fmla="*/ 93 w 111"/>
                  <a:gd name="T47" fmla="*/ 61 h 84"/>
                  <a:gd name="T48" fmla="*/ 97 w 111"/>
                  <a:gd name="T49" fmla="*/ 57 h 84"/>
                  <a:gd name="T50" fmla="*/ 100 w 111"/>
                  <a:gd name="T51" fmla="*/ 53 h 84"/>
                  <a:gd name="T52" fmla="*/ 102 w 111"/>
                  <a:gd name="T53" fmla="*/ 48 h 84"/>
                  <a:gd name="T54" fmla="*/ 105 w 111"/>
                  <a:gd name="T55" fmla="*/ 42 h 84"/>
                  <a:gd name="T56" fmla="*/ 107 w 111"/>
                  <a:gd name="T57" fmla="*/ 37 h 84"/>
                  <a:gd name="T58" fmla="*/ 109 w 111"/>
                  <a:gd name="T59" fmla="*/ 31 h 84"/>
                  <a:gd name="T60" fmla="*/ 110 w 111"/>
                  <a:gd name="T61" fmla="*/ 26 h 84"/>
                  <a:gd name="T62" fmla="*/ 110 w 111"/>
                  <a:gd name="T63" fmla="*/ 22 h 84"/>
                  <a:gd name="T64" fmla="*/ 110 w 111"/>
                  <a:gd name="T65" fmla="*/ 18 h 84"/>
                  <a:gd name="T66" fmla="*/ 110 w 111"/>
                  <a:gd name="T67" fmla="*/ 15 h 84"/>
                  <a:gd name="T68" fmla="*/ 109 w 111"/>
                  <a:gd name="T69" fmla="*/ 11 h 84"/>
                  <a:gd name="T70" fmla="*/ 107 w 111"/>
                  <a:gd name="T71" fmla="*/ 8 h 84"/>
                  <a:gd name="T72" fmla="*/ 105 w 111"/>
                  <a:gd name="T73" fmla="*/ 4 h 84"/>
                  <a:gd name="T74" fmla="*/ 102 w 111"/>
                  <a:gd name="T75" fmla="*/ 2 h 84"/>
                  <a:gd name="T76" fmla="*/ 98 w 111"/>
                  <a:gd name="T77" fmla="*/ 1 h 84"/>
                  <a:gd name="T78" fmla="*/ 94 w 111"/>
                  <a:gd name="T79" fmla="*/ 1 h 84"/>
                  <a:gd name="T80" fmla="*/ 89 w 111"/>
                  <a:gd name="T81" fmla="*/ 0 h 84"/>
                  <a:gd name="T82" fmla="*/ 83 w 111"/>
                  <a:gd name="T83" fmla="*/ 0 h 84"/>
                  <a:gd name="T84" fmla="*/ 76 w 111"/>
                  <a:gd name="T85" fmla="*/ 1 h 84"/>
                  <a:gd name="T86" fmla="*/ 70 w 111"/>
                  <a:gd name="T87" fmla="*/ 1 h 84"/>
                  <a:gd name="T88" fmla="*/ 63 w 111"/>
                  <a:gd name="T89" fmla="*/ 3 h 84"/>
                  <a:gd name="T90" fmla="*/ 56 w 111"/>
                  <a:gd name="T91" fmla="*/ 4 h 84"/>
                  <a:gd name="T92" fmla="*/ 48 w 111"/>
                  <a:gd name="T93" fmla="*/ 8 h 84"/>
                  <a:gd name="T94" fmla="*/ 42 w 111"/>
                  <a:gd name="T95" fmla="*/ 10 h 84"/>
                  <a:gd name="T96" fmla="*/ 34 w 111"/>
                  <a:gd name="T97" fmla="*/ 15 h 84"/>
                  <a:gd name="T98" fmla="*/ 28 w 111"/>
                  <a:gd name="T99" fmla="*/ 20 h 84"/>
                  <a:gd name="T100" fmla="*/ 21 w 111"/>
                  <a:gd name="T101" fmla="*/ 24 h 84"/>
                  <a:gd name="T102" fmla="*/ 15 w 111"/>
                  <a:gd name="T103" fmla="*/ 30 h 84"/>
                  <a:gd name="T104" fmla="*/ 12 w 111"/>
                  <a:gd name="T105" fmla="*/ 36 h 84"/>
                  <a:gd name="T106" fmla="*/ 8 w 111"/>
                  <a:gd name="T107" fmla="*/ 41 h 84"/>
                  <a:gd name="T108" fmla="*/ 6 w 111"/>
                  <a:gd name="T109" fmla="*/ 45 h 84"/>
                  <a:gd name="T110" fmla="*/ 3 w 111"/>
                  <a:gd name="T111" fmla="*/ 50 h 84"/>
                  <a:gd name="T112" fmla="*/ 1 w 111"/>
                  <a:gd name="T113" fmla="*/ 54 h 84"/>
                  <a:gd name="T114" fmla="*/ 0 w 111"/>
                  <a:gd name="T115" fmla="*/ 56 h 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
                  <a:gd name="T175" fmla="*/ 0 h 84"/>
                  <a:gd name="T176" fmla="*/ 111 w 111"/>
                  <a:gd name="T177" fmla="*/ 84 h 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 h="84">
                    <a:moveTo>
                      <a:pt x="0" y="58"/>
                    </a:moveTo>
                    <a:lnTo>
                      <a:pt x="0" y="60"/>
                    </a:lnTo>
                    <a:lnTo>
                      <a:pt x="0" y="61"/>
                    </a:lnTo>
                    <a:lnTo>
                      <a:pt x="1" y="62"/>
                    </a:lnTo>
                    <a:lnTo>
                      <a:pt x="1" y="63"/>
                    </a:lnTo>
                    <a:lnTo>
                      <a:pt x="1" y="64"/>
                    </a:lnTo>
                    <a:lnTo>
                      <a:pt x="2" y="66"/>
                    </a:lnTo>
                    <a:lnTo>
                      <a:pt x="2" y="67"/>
                    </a:lnTo>
                    <a:lnTo>
                      <a:pt x="3" y="69"/>
                    </a:lnTo>
                    <a:lnTo>
                      <a:pt x="3" y="70"/>
                    </a:lnTo>
                    <a:lnTo>
                      <a:pt x="4" y="71"/>
                    </a:lnTo>
                    <a:lnTo>
                      <a:pt x="6" y="73"/>
                    </a:lnTo>
                    <a:lnTo>
                      <a:pt x="7" y="75"/>
                    </a:lnTo>
                    <a:lnTo>
                      <a:pt x="8" y="76"/>
                    </a:lnTo>
                    <a:lnTo>
                      <a:pt x="10" y="76"/>
                    </a:lnTo>
                    <a:lnTo>
                      <a:pt x="10" y="77"/>
                    </a:lnTo>
                    <a:lnTo>
                      <a:pt x="11" y="79"/>
                    </a:lnTo>
                    <a:lnTo>
                      <a:pt x="12" y="79"/>
                    </a:lnTo>
                    <a:lnTo>
                      <a:pt x="14" y="79"/>
                    </a:lnTo>
                    <a:lnTo>
                      <a:pt x="15" y="79"/>
                    </a:lnTo>
                    <a:lnTo>
                      <a:pt x="17" y="79"/>
                    </a:lnTo>
                    <a:lnTo>
                      <a:pt x="19" y="80"/>
                    </a:lnTo>
                    <a:lnTo>
                      <a:pt x="21" y="80"/>
                    </a:lnTo>
                    <a:lnTo>
                      <a:pt x="23" y="82"/>
                    </a:lnTo>
                    <a:lnTo>
                      <a:pt x="27" y="82"/>
                    </a:lnTo>
                    <a:lnTo>
                      <a:pt x="28" y="82"/>
                    </a:lnTo>
                    <a:lnTo>
                      <a:pt x="29" y="82"/>
                    </a:lnTo>
                    <a:lnTo>
                      <a:pt x="30" y="83"/>
                    </a:lnTo>
                    <a:lnTo>
                      <a:pt x="32" y="83"/>
                    </a:lnTo>
                    <a:lnTo>
                      <a:pt x="34" y="83"/>
                    </a:lnTo>
                    <a:lnTo>
                      <a:pt x="35" y="83"/>
                    </a:lnTo>
                    <a:lnTo>
                      <a:pt x="38" y="83"/>
                    </a:lnTo>
                    <a:lnTo>
                      <a:pt x="39" y="83"/>
                    </a:lnTo>
                    <a:lnTo>
                      <a:pt x="41" y="83"/>
                    </a:lnTo>
                    <a:lnTo>
                      <a:pt x="43" y="83"/>
                    </a:lnTo>
                    <a:lnTo>
                      <a:pt x="44" y="83"/>
                    </a:lnTo>
                    <a:lnTo>
                      <a:pt x="45" y="83"/>
                    </a:lnTo>
                    <a:lnTo>
                      <a:pt x="48" y="83"/>
                    </a:lnTo>
                    <a:lnTo>
                      <a:pt x="49" y="83"/>
                    </a:lnTo>
                    <a:lnTo>
                      <a:pt x="51" y="83"/>
                    </a:lnTo>
                    <a:lnTo>
                      <a:pt x="52" y="82"/>
                    </a:lnTo>
                    <a:lnTo>
                      <a:pt x="55" y="82"/>
                    </a:lnTo>
                    <a:lnTo>
                      <a:pt x="56" y="82"/>
                    </a:lnTo>
                    <a:lnTo>
                      <a:pt x="58" y="82"/>
                    </a:lnTo>
                    <a:lnTo>
                      <a:pt x="59" y="80"/>
                    </a:lnTo>
                    <a:lnTo>
                      <a:pt x="61" y="80"/>
                    </a:lnTo>
                    <a:lnTo>
                      <a:pt x="62" y="79"/>
                    </a:lnTo>
                    <a:lnTo>
                      <a:pt x="63" y="79"/>
                    </a:lnTo>
                    <a:lnTo>
                      <a:pt x="65" y="79"/>
                    </a:lnTo>
                    <a:lnTo>
                      <a:pt x="67" y="79"/>
                    </a:lnTo>
                    <a:lnTo>
                      <a:pt x="69" y="77"/>
                    </a:lnTo>
                    <a:lnTo>
                      <a:pt x="70" y="77"/>
                    </a:lnTo>
                    <a:lnTo>
                      <a:pt x="71" y="76"/>
                    </a:lnTo>
                    <a:lnTo>
                      <a:pt x="73" y="75"/>
                    </a:lnTo>
                    <a:lnTo>
                      <a:pt x="74" y="75"/>
                    </a:lnTo>
                    <a:lnTo>
                      <a:pt x="76" y="73"/>
                    </a:lnTo>
                    <a:lnTo>
                      <a:pt x="78" y="73"/>
                    </a:lnTo>
                    <a:lnTo>
                      <a:pt x="79" y="71"/>
                    </a:lnTo>
                    <a:lnTo>
                      <a:pt x="80" y="71"/>
                    </a:lnTo>
                    <a:lnTo>
                      <a:pt x="82" y="70"/>
                    </a:lnTo>
                    <a:lnTo>
                      <a:pt x="83" y="69"/>
                    </a:lnTo>
                    <a:lnTo>
                      <a:pt x="84" y="67"/>
                    </a:lnTo>
                    <a:lnTo>
                      <a:pt x="86" y="67"/>
                    </a:lnTo>
                    <a:lnTo>
                      <a:pt x="88" y="66"/>
                    </a:lnTo>
                    <a:lnTo>
                      <a:pt x="89" y="64"/>
                    </a:lnTo>
                    <a:lnTo>
                      <a:pt x="90" y="63"/>
                    </a:lnTo>
                    <a:lnTo>
                      <a:pt x="92" y="62"/>
                    </a:lnTo>
                    <a:lnTo>
                      <a:pt x="93" y="61"/>
                    </a:lnTo>
                    <a:lnTo>
                      <a:pt x="94" y="60"/>
                    </a:lnTo>
                    <a:lnTo>
                      <a:pt x="96" y="58"/>
                    </a:lnTo>
                    <a:lnTo>
                      <a:pt x="97" y="57"/>
                    </a:lnTo>
                    <a:lnTo>
                      <a:pt x="97" y="54"/>
                    </a:lnTo>
                    <a:lnTo>
                      <a:pt x="98" y="54"/>
                    </a:lnTo>
                    <a:lnTo>
                      <a:pt x="100" y="53"/>
                    </a:lnTo>
                    <a:lnTo>
                      <a:pt x="101" y="51"/>
                    </a:lnTo>
                    <a:lnTo>
                      <a:pt x="102" y="49"/>
                    </a:lnTo>
                    <a:lnTo>
                      <a:pt x="102" y="48"/>
                    </a:lnTo>
                    <a:lnTo>
                      <a:pt x="103" y="45"/>
                    </a:lnTo>
                    <a:lnTo>
                      <a:pt x="105" y="44"/>
                    </a:lnTo>
                    <a:lnTo>
                      <a:pt x="105" y="42"/>
                    </a:lnTo>
                    <a:lnTo>
                      <a:pt x="106" y="41"/>
                    </a:lnTo>
                    <a:lnTo>
                      <a:pt x="106" y="39"/>
                    </a:lnTo>
                    <a:lnTo>
                      <a:pt x="107" y="37"/>
                    </a:lnTo>
                    <a:lnTo>
                      <a:pt x="107" y="35"/>
                    </a:lnTo>
                    <a:lnTo>
                      <a:pt x="109" y="33"/>
                    </a:lnTo>
                    <a:lnTo>
                      <a:pt x="109" y="31"/>
                    </a:lnTo>
                    <a:lnTo>
                      <a:pt x="109" y="30"/>
                    </a:lnTo>
                    <a:lnTo>
                      <a:pt x="110" y="29"/>
                    </a:lnTo>
                    <a:lnTo>
                      <a:pt x="110" y="26"/>
                    </a:lnTo>
                    <a:lnTo>
                      <a:pt x="110" y="24"/>
                    </a:lnTo>
                    <a:lnTo>
                      <a:pt x="110" y="22"/>
                    </a:lnTo>
                    <a:lnTo>
                      <a:pt x="110" y="20"/>
                    </a:lnTo>
                    <a:lnTo>
                      <a:pt x="110" y="18"/>
                    </a:lnTo>
                    <a:lnTo>
                      <a:pt x="110" y="17"/>
                    </a:lnTo>
                    <a:lnTo>
                      <a:pt x="110" y="16"/>
                    </a:lnTo>
                    <a:lnTo>
                      <a:pt x="110" y="15"/>
                    </a:lnTo>
                    <a:lnTo>
                      <a:pt x="110" y="14"/>
                    </a:lnTo>
                    <a:lnTo>
                      <a:pt x="110" y="13"/>
                    </a:lnTo>
                    <a:lnTo>
                      <a:pt x="109" y="11"/>
                    </a:lnTo>
                    <a:lnTo>
                      <a:pt x="109" y="10"/>
                    </a:lnTo>
                    <a:lnTo>
                      <a:pt x="109" y="9"/>
                    </a:lnTo>
                    <a:lnTo>
                      <a:pt x="107" y="8"/>
                    </a:lnTo>
                    <a:lnTo>
                      <a:pt x="107" y="6"/>
                    </a:lnTo>
                    <a:lnTo>
                      <a:pt x="106" y="5"/>
                    </a:lnTo>
                    <a:lnTo>
                      <a:pt x="105" y="4"/>
                    </a:lnTo>
                    <a:lnTo>
                      <a:pt x="103" y="3"/>
                    </a:lnTo>
                    <a:lnTo>
                      <a:pt x="102" y="3"/>
                    </a:lnTo>
                    <a:lnTo>
                      <a:pt x="102" y="2"/>
                    </a:lnTo>
                    <a:lnTo>
                      <a:pt x="101" y="2"/>
                    </a:lnTo>
                    <a:lnTo>
                      <a:pt x="100" y="2"/>
                    </a:lnTo>
                    <a:lnTo>
                      <a:pt x="98" y="1"/>
                    </a:lnTo>
                    <a:lnTo>
                      <a:pt x="97" y="1"/>
                    </a:lnTo>
                    <a:lnTo>
                      <a:pt x="96" y="1"/>
                    </a:lnTo>
                    <a:lnTo>
                      <a:pt x="94" y="1"/>
                    </a:lnTo>
                    <a:lnTo>
                      <a:pt x="92" y="1"/>
                    </a:lnTo>
                    <a:lnTo>
                      <a:pt x="90" y="0"/>
                    </a:lnTo>
                    <a:lnTo>
                      <a:pt x="89" y="0"/>
                    </a:lnTo>
                    <a:lnTo>
                      <a:pt x="87" y="0"/>
                    </a:lnTo>
                    <a:lnTo>
                      <a:pt x="86" y="0"/>
                    </a:lnTo>
                    <a:lnTo>
                      <a:pt x="83" y="0"/>
                    </a:lnTo>
                    <a:lnTo>
                      <a:pt x="82" y="0"/>
                    </a:lnTo>
                    <a:lnTo>
                      <a:pt x="79" y="1"/>
                    </a:lnTo>
                    <a:lnTo>
                      <a:pt x="76" y="1"/>
                    </a:lnTo>
                    <a:lnTo>
                      <a:pt x="75" y="1"/>
                    </a:lnTo>
                    <a:lnTo>
                      <a:pt x="73" y="1"/>
                    </a:lnTo>
                    <a:lnTo>
                      <a:pt x="70" y="1"/>
                    </a:lnTo>
                    <a:lnTo>
                      <a:pt x="67" y="2"/>
                    </a:lnTo>
                    <a:lnTo>
                      <a:pt x="66" y="2"/>
                    </a:lnTo>
                    <a:lnTo>
                      <a:pt x="63" y="3"/>
                    </a:lnTo>
                    <a:lnTo>
                      <a:pt x="61" y="3"/>
                    </a:lnTo>
                    <a:lnTo>
                      <a:pt x="58" y="4"/>
                    </a:lnTo>
                    <a:lnTo>
                      <a:pt x="56" y="4"/>
                    </a:lnTo>
                    <a:lnTo>
                      <a:pt x="53" y="5"/>
                    </a:lnTo>
                    <a:lnTo>
                      <a:pt x="51" y="6"/>
                    </a:lnTo>
                    <a:lnTo>
                      <a:pt x="48" y="8"/>
                    </a:lnTo>
                    <a:lnTo>
                      <a:pt x="45" y="8"/>
                    </a:lnTo>
                    <a:lnTo>
                      <a:pt x="44" y="9"/>
                    </a:lnTo>
                    <a:lnTo>
                      <a:pt x="42" y="10"/>
                    </a:lnTo>
                    <a:lnTo>
                      <a:pt x="39" y="11"/>
                    </a:lnTo>
                    <a:lnTo>
                      <a:pt x="36" y="14"/>
                    </a:lnTo>
                    <a:lnTo>
                      <a:pt x="34" y="15"/>
                    </a:lnTo>
                    <a:lnTo>
                      <a:pt x="31" y="16"/>
                    </a:lnTo>
                    <a:lnTo>
                      <a:pt x="30" y="17"/>
                    </a:lnTo>
                    <a:lnTo>
                      <a:pt x="28" y="20"/>
                    </a:lnTo>
                    <a:lnTo>
                      <a:pt x="25" y="20"/>
                    </a:lnTo>
                    <a:lnTo>
                      <a:pt x="23" y="23"/>
                    </a:lnTo>
                    <a:lnTo>
                      <a:pt x="21" y="24"/>
                    </a:lnTo>
                    <a:lnTo>
                      <a:pt x="19" y="26"/>
                    </a:lnTo>
                    <a:lnTo>
                      <a:pt x="19" y="28"/>
                    </a:lnTo>
                    <a:lnTo>
                      <a:pt x="15" y="30"/>
                    </a:lnTo>
                    <a:lnTo>
                      <a:pt x="15" y="31"/>
                    </a:lnTo>
                    <a:lnTo>
                      <a:pt x="14" y="33"/>
                    </a:lnTo>
                    <a:lnTo>
                      <a:pt x="12" y="36"/>
                    </a:lnTo>
                    <a:lnTo>
                      <a:pt x="11" y="37"/>
                    </a:lnTo>
                    <a:lnTo>
                      <a:pt x="10" y="39"/>
                    </a:lnTo>
                    <a:lnTo>
                      <a:pt x="8" y="41"/>
                    </a:lnTo>
                    <a:lnTo>
                      <a:pt x="7" y="43"/>
                    </a:lnTo>
                    <a:lnTo>
                      <a:pt x="6" y="44"/>
                    </a:lnTo>
                    <a:lnTo>
                      <a:pt x="6" y="45"/>
                    </a:lnTo>
                    <a:lnTo>
                      <a:pt x="4" y="48"/>
                    </a:lnTo>
                    <a:lnTo>
                      <a:pt x="3" y="49"/>
                    </a:lnTo>
                    <a:lnTo>
                      <a:pt x="3" y="50"/>
                    </a:lnTo>
                    <a:lnTo>
                      <a:pt x="2" y="51"/>
                    </a:lnTo>
                    <a:lnTo>
                      <a:pt x="2" y="53"/>
                    </a:lnTo>
                    <a:lnTo>
                      <a:pt x="1" y="54"/>
                    </a:lnTo>
                    <a:lnTo>
                      <a:pt x="1" y="56"/>
                    </a:lnTo>
                    <a:lnTo>
                      <a:pt x="0" y="56"/>
                    </a:lnTo>
                    <a:lnTo>
                      <a:pt x="0" y="57"/>
                    </a:lnTo>
                    <a:lnTo>
                      <a:pt x="0" y="58"/>
                    </a:lnTo>
                  </a:path>
                </a:pathLst>
              </a:custGeom>
              <a:solidFill>
                <a:srgbClr val="7F63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0" name="Freeform 19"/>
              <p:cNvSpPr>
                <a:spLocks/>
              </p:cNvSpPr>
              <p:nvPr/>
            </p:nvSpPr>
            <p:spPr bwMode="auto">
              <a:xfrm>
                <a:off x="704" y="1464"/>
                <a:ext cx="695" cy="770"/>
              </a:xfrm>
              <a:custGeom>
                <a:avLst/>
                <a:gdLst>
                  <a:gd name="T0" fmla="*/ 36 w 695"/>
                  <a:gd name="T1" fmla="*/ 756 h 770"/>
                  <a:gd name="T2" fmla="*/ 27 w 695"/>
                  <a:gd name="T3" fmla="*/ 735 h 770"/>
                  <a:gd name="T4" fmla="*/ 15 w 695"/>
                  <a:gd name="T5" fmla="*/ 703 h 770"/>
                  <a:gd name="T6" fmla="*/ 6 w 695"/>
                  <a:gd name="T7" fmla="*/ 665 h 770"/>
                  <a:gd name="T8" fmla="*/ 3 w 695"/>
                  <a:gd name="T9" fmla="*/ 614 h 770"/>
                  <a:gd name="T10" fmla="*/ 1 w 695"/>
                  <a:gd name="T11" fmla="*/ 529 h 770"/>
                  <a:gd name="T12" fmla="*/ 0 w 695"/>
                  <a:gd name="T13" fmla="*/ 419 h 770"/>
                  <a:gd name="T14" fmla="*/ 7 w 695"/>
                  <a:gd name="T15" fmla="*/ 311 h 770"/>
                  <a:gd name="T16" fmla="*/ 29 w 695"/>
                  <a:gd name="T17" fmla="*/ 221 h 770"/>
                  <a:gd name="T18" fmla="*/ 66 w 695"/>
                  <a:gd name="T19" fmla="*/ 163 h 770"/>
                  <a:gd name="T20" fmla="*/ 105 w 695"/>
                  <a:gd name="T21" fmla="*/ 114 h 770"/>
                  <a:gd name="T22" fmla="*/ 150 w 695"/>
                  <a:gd name="T23" fmla="*/ 79 h 770"/>
                  <a:gd name="T24" fmla="*/ 200 w 695"/>
                  <a:gd name="T25" fmla="*/ 50 h 770"/>
                  <a:gd name="T26" fmla="*/ 255 w 695"/>
                  <a:gd name="T27" fmla="*/ 29 h 770"/>
                  <a:gd name="T28" fmla="*/ 326 w 695"/>
                  <a:gd name="T29" fmla="*/ 12 h 770"/>
                  <a:gd name="T30" fmla="*/ 405 w 695"/>
                  <a:gd name="T31" fmla="*/ 2 h 770"/>
                  <a:gd name="T32" fmla="*/ 485 w 695"/>
                  <a:gd name="T33" fmla="*/ 0 h 770"/>
                  <a:gd name="T34" fmla="*/ 554 w 695"/>
                  <a:gd name="T35" fmla="*/ 8 h 770"/>
                  <a:gd name="T36" fmla="*/ 601 w 695"/>
                  <a:gd name="T37" fmla="*/ 25 h 770"/>
                  <a:gd name="T38" fmla="*/ 633 w 695"/>
                  <a:gd name="T39" fmla="*/ 38 h 770"/>
                  <a:gd name="T40" fmla="*/ 654 w 695"/>
                  <a:gd name="T41" fmla="*/ 50 h 770"/>
                  <a:gd name="T42" fmla="*/ 668 w 695"/>
                  <a:gd name="T43" fmla="*/ 66 h 770"/>
                  <a:gd name="T44" fmla="*/ 681 w 695"/>
                  <a:gd name="T45" fmla="*/ 87 h 770"/>
                  <a:gd name="T46" fmla="*/ 690 w 695"/>
                  <a:gd name="T47" fmla="*/ 122 h 770"/>
                  <a:gd name="T48" fmla="*/ 694 w 695"/>
                  <a:gd name="T49" fmla="*/ 169 h 770"/>
                  <a:gd name="T50" fmla="*/ 694 w 695"/>
                  <a:gd name="T51" fmla="*/ 221 h 770"/>
                  <a:gd name="T52" fmla="*/ 691 w 695"/>
                  <a:gd name="T53" fmla="*/ 268 h 770"/>
                  <a:gd name="T54" fmla="*/ 687 w 695"/>
                  <a:gd name="T55" fmla="*/ 309 h 770"/>
                  <a:gd name="T56" fmla="*/ 677 w 695"/>
                  <a:gd name="T57" fmla="*/ 350 h 770"/>
                  <a:gd name="T58" fmla="*/ 664 w 695"/>
                  <a:gd name="T59" fmla="*/ 387 h 770"/>
                  <a:gd name="T60" fmla="*/ 647 w 695"/>
                  <a:gd name="T61" fmla="*/ 420 h 770"/>
                  <a:gd name="T62" fmla="*/ 629 w 695"/>
                  <a:gd name="T63" fmla="*/ 447 h 770"/>
                  <a:gd name="T64" fmla="*/ 599 w 695"/>
                  <a:gd name="T65" fmla="*/ 469 h 770"/>
                  <a:gd name="T66" fmla="*/ 557 w 695"/>
                  <a:gd name="T67" fmla="*/ 491 h 770"/>
                  <a:gd name="T68" fmla="*/ 508 w 695"/>
                  <a:gd name="T69" fmla="*/ 508 h 770"/>
                  <a:gd name="T70" fmla="*/ 465 w 695"/>
                  <a:gd name="T71" fmla="*/ 521 h 770"/>
                  <a:gd name="T72" fmla="*/ 433 w 695"/>
                  <a:gd name="T73" fmla="*/ 529 h 770"/>
                  <a:gd name="T74" fmla="*/ 405 w 695"/>
                  <a:gd name="T75" fmla="*/ 536 h 770"/>
                  <a:gd name="T76" fmla="*/ 382 w 695"/>
                  <a:gd name="T77" fmla="*/ 546 h 770"/>
                  <a:gd name="T78" fmla="*/ 361 w 695"/>
                  <a:gd name="T79" fmla="*/ 556 h 770"/>
                  <a:gd name="T80" fmla="*/ 345 w 695"/>
                  <a:gd name="T81" fmla="*/ 566 h 770"/>
                  <a:gd name="T82" fmla="*/ 334 w 695"/>
                  <a:gd name="T83" fmla="*/ 577 h 770"/>
                  <a:gd name="T84" fmla="*/ 324 w 695"/>
                  <a:gd name="T85" fmla="*/ 588 h 770"/>
                  <a:gd name="T86" fmla="*/ 311 w 695"/>
                  <a:gd name="T87" fmla="*/ 601 h 770"/>
                  <a:gd name="T88" fmla="*/ 295 w 695"/>
                  <a:gd name="T89" fmla="*/ 615 h 770"/>
                  <a:gd name="T90" fmla="*/ 275 w 695"/>
                  <a:gd name="T91" fmla="*/ 632 h 770"/>
                  <a:gd name="T92" fmla="*/ 253 w 695"/>
                  <a:gd name="T93" fmla="*/ 646 h 770"/>
                  <a:gd name="T94" fmla="*/ 230 w 695"/>
                  <a:gd name="T95" fmla="*/ 658 h 770"/>
                  <a:gd name="T96" fmla="*/ 207 w 695"/>
                  <a:gd name="T97" fmla="*/ 671 h 770"/>
                  <a:gd name="T98" fmla="*/ 182 w 695"/>
                  <a:gd name="T99" fmla="*/ 688 h 770"/>
                  <a:gd name="T100" fmla="*/ 157 w 695"/>
                  <a:gd name="T101" fmla="*/ 709 h 770"/>
                  <a:gd name="T102" fmla="*/ 138 w 695"/>
                  <a:gd name="T103" fmla="*/ 729 h 770"/>
                  <a:gd name="T104" fmla="*/ 119 w 695"/>
                  <a:gd name="T105" fmla="*/ 747 h 770"/>
                  <a:gd name="T106" fmla="*/ 102 w 695"/>
                  <a:gd name="T107" fmla="*/ 759 h 770"/>
                  <a:gd name="T108" fmla="*/ 84 w 695"/>
                  <a:gd name="T109" fmla="*/ 766 h 770"/>
                  <a:gd name="T110" fmla="*/ 67 w 695"/>
                  <a:gd name="T111" fmla="*/ 769 h 770"/>
                  <a:gd name="T112" fmla="*/ 55 w 695"/>
                  <a:gd name="T113" fmla="*/ 768 h 770"/>
                  <a:gd name="T114" fmla="*/ 46 w 695"/>
                  <a:gd name="T115" fmla="*/ 765 h 7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5"/>
                  <a:gd name="T175" fmla="*/ 0 h 770"/>
                  <a:gd name="T176" fmla="*/ 695 w 695"/>
                  <a:gd name="T177" fmla="*/ 770 h 7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5" h="770">
                    <a:moveTo>
                      <a:pt x="42" y="762"/>
                    </a:moveTo>
                    <a:lnTo>
                      <a:pt x="42" y="762"/>
                    </a:lnTo>
                    <a:lnTo>
                      <a:pt x="41" y="762"/>
                    </a:lnTo>
                    <a:lnTo>
                      <a:pt x="41" y="761"/>
                    </a:lnTo>
                    <a:lnTo>
                      <a:pt x="39" y="759"/>
                    </a:lnTo>
                    <a:lnTo>
                      <a:pt x="38" y="757"/>
                    </a:lnTo>
                    <a:lnTo>
                      <a:pt x="36" y="756"/>
                    </a:lnTo>
                    <a:lnTo>
                      <a:pt x="36" y="753"/>
                    </a:lnTo>
                    <a:lnTo>
                      <a:pt x="35" y="751"/>
                    </a:lnTo>
                    <a:lnTo>
                      <a:pt x="33" y="748"/>
                    </a:lnTo>
                    <a:lnTo>
                      <a:pt x="32" y="746"/>
                    </a:lnTo>
                    <a:lnTo>
                      <a:pt x="31" y="742"/>
                    </a:lnTo>
                    <a:lnTo>
                      <a:pt x="28" y="738"/>
                    </a:lnTo>
                    <a:lnTo>
                      <a:pt x="27" y="735"/>
                    </a:lnTo>
                    <a:lnTo>
                      <a:pt x="25" y="731"/>
                    </a:lnTo>
                    <a:lnTo>
                      <a:pt x="23" y="727"/>
                    </a:lnTo>
                    <a:lnTo>
                      <a:pt x="22" y="722"/>
                    </a:lnTo>
                    <a:lnTo>
                      <a:pt x="19" y="718"/>
                    </a:lnTo>
                    <a:lnTo>
                      <a:pt x="18" y="714"/>
                    </a:lnTo>
                    <a:lnTo>
                      <a:pt x="16" y="708"/>
                    </a:lnTo>
                    <a:lnTo>
                      <a:pt x="15" y="703"/>
                    </a:lnTo>
                    <a:lnTo>
                      <a:pt x="12" y="699"/>
                    </a:lnTo>
                    <a:lnTo>
                      <a:pt x="11" y="693"/>
                    </a:lnTo>
                    <a:lnTo>
                      <a:pt x="10" y="687"/>
                    </a:lnTo>
                    <a:lnTo>
                      <a:pt x="8" y="682"/>
                    </a:lnTo>
                    <a:lnTo>
                      <a:pt x="7" y="676"/>
                    </a:lnTo>
                    <a:lnTo>
                      <a:pt x="6" y="671"/>
                    </a:lnTo>
                    <a:lnTo>
                      <a:pt x="6" y="665"/>
                    </a:lnTo>
                    <a:lnTo>
                      <a:pt x="5" y="658"/>
                    </a:lnTo>
                    <a:lnTo>
                      <a:pt x="5" y="652"/>
                    </a:lnTo>
                    <a:lnTo>
                      <a:pt x="5" y="646"/>
                    </a:lnTo>
                    <a:lnTo>
                      <a:pt x="3" y="639"/>
                    </a:lnTo>
                    <a:lnTo>
                      <a:pt x="3" y="632"/>
                    </a:lnTo>
                    <a:lnTo>
                      <a:pt x="3" y="623"/>
                    </a:lnTo>
                    <a:lnTo>
                      <a:pt x="3" y="614"/>
                    </a:lnTo>
                    <a:lnTo>
                      <a:pt x="3" y="605"/>
                    </a:lnTo>
                    <a:lnTo>
                      <a:pt x="3" y="594"/>
                    </a:lnTo>
                    <a:lnTo>
                      <a:pt x="2" y="583"/>
                    </a:lnTo>
                    <a:lnTo>
                      <a:pt x="2" y="570"/>
                    </a:lnTo>
                    <a:lnTo>
                      <a:pt x="2" y="557"/>
                    </a:lnTo>
                    <a:lnTo>
                      <a:pt x="1" y="543"/>
                    </a:lnTo>
                    <a:lnTo>
                      <a:pt x="1" y="529"/>
                    </a:lnTo>
                    <a:lnTo>
                      <a:pt x="1" y="514"/>
                    </a:lnTo>
                    <a:lnTo>
                      <a:pt x="0" y="499"/>
                    </a:lnTo>
                    <a:lnTo>
                      <a:pt x="0" y="484"/>
                    </a:lnTo>
                    <a:lnTo>
                      <a:pt x="0" y="468"/>
                    </a:lnTo>
                    <a:lnTo>
                      <a:pt x="0" y="453"/>
                    </a:lnTo>
                    <a:lnTo>
                      <a:pt x="0" y="436"/>
                    </a:lnTo>
                    <a:lnTo>
                      <a:pt x="0" y="419"/>
                    </a:lnTo>
                    <a:lnTo>
                      <a:pt x="1" y="403"/>
                    </a:lnTo>
                    <a:lnTo>
                      <a:pt x="1" y="388"/>
                    </a:lnTo>
                    <a:lnTo>
                      <a:pt x="2" y="372"/>
                    </a:lnTo>
                    <a:lnTo>
                      <a:pt x="3" y="356"/>
                    </a:lnTo>
                    <a:lnTo>
                      <a:pt x="5" y="340"/>
                    </a:lnTo>
                    <a:lnTo>
                      <a:pt x="6" y="324"/>
                    </a:lnTo>
                    <a:lnTo>
                      <a:pt x="7" y="311"/>
                    </a:lnTo>
                    <a:lnTo>
                      <a:pt x="10" y="295"/>
                    </a:lnTo>
                    <a:lnTo>
                      <a:pt x="12" y="281"/>
                    </a:lnTo>
                    <a:lnTo>
                      <a:pt x="15" y="268"/>
                    </a:lnTo>
                    <a:lnTo>
                      <a:pt x="18" y="255"/>
                    </a:lnTo>
                    <a:lnTo>
                      <a:pt x="22" y="243"/>
                    </a:lnTo>
                    <a:lnTo>
                      <a:pt x="25" y="232"/>
                    </a:lnTo>
                    <a:lnTo>
                      <a:pt x="29" y="221"/>
                    </a:lnTo>
                    <a:lnTo>
                      <a:pt x="35" y="212"/>
                    </a:lnTo>
                    <a:lnTo>
                      <a:pt x="39" y="202"/>
                    </a:lnTo>
                    <a:lnTo>
                      <a:pt x="45" y="195"/>
                    </a:lnTo>
                    <a:lnTo>
                      <a:pt x="49" y="186"/>
                    </a:lnTo>
                    <a:lnTo>
                      <a:pt x="54" y="178"/>
                    </a:lnTo>
                    <a:lnTo>
                      <a:pt x="60" y="170"/>
                    </a:lnTo>
                    <a:lnTo>
                      <a:pt x="66" y="163"/>
                    </a:lnTo>
                    <a:lnTo>
                      <a:pt x="71" y="154"/>
                    </a:lnTo>
                    <a:lnTo>
                      <a:pt x="75" y="148"/>
                    </a:lnTo>
                    <a:lnTo>
                      <a:pt x="82" y="140"/>
                    </a:lnTo>
                    <a:lnTo>
                      <a:pt x="87" y="134"/>
                    </a:lnTo>
                    <a:lnTo>
                      <a:pt x="94" y="127"/>
                    </a:lnTo>
                    <a:lnTo>
                      <a:pt x="98" y="122"/>
                    </a:lnTo>
                    <a:lnTo>
                      <a:pt x="105" y="114"/>
                    </a:lnTo>
                    <a:lnTo>
                      <a:pt x="111" y="109"/>
                    </a:lnTo>
                    <a:lnTo>
                      <a:pt x="118" y="103"/>
                    </a:lnTo>
                    <a:lnTo>
                      <a:pt x="124" y="98"/>
                    </a:lnTo>
                    <a:lnTo>
                      <a:pt x="131" y="92"/>
                    </a:lnTo>
                    <a:lnTo>
                      <a:pt x="138" y="88"/>
                    </a:lnTo>
                    <a:lnTo>
                      <a:pt x="144" y="83"/>
                    </a:lnTo>
                    <a:lnTo>
                      <a:pt x="150" y="79"/>
                    </a:lnTo>
                    <a:lnTo>
                      <a:pt x="157" y="74"/>
                    </a:lnTo>
                    <a:lnTo>
                      <a:pt x="165" y="69"/>
                    </a:lnTo>
                    <a:lnTo>
                      <a:pt x="170" y="66"/>
                    </a:lnTo>
                    <a:lnTo>
                      <a:pt x="178" y="61"/>
                    </a:lnTo>
                    <a:lnTo>
                      <a:pt x="186" y="57"/>
                    </a:lnTo>
                    <a:lnTo>
                      <a:pt x="193" y="53"/>
                    </a:lnTo>
                    <a:lnTo>
                      <a:pt x="200" y="50"/>
                    </a:lnTo>
                    <a:lnTo>
                      <a:pt x="208" y="47"/>
                    </a:lnTo>
                    <a:lnTo>
                      <a:pt x="216" y="43"/>
                    </a:lnTo>
                    <a:lnTo>
                      <a:pt x="224" y="40"/>
                    </a:lnTo>
                    <a:lnTo>
                      <a:pt x="231" y="37"/>
                    </a:lnTo>
                    <a:lnTo>
                      <a:pt x="238" y="34"/>
                    </a:lnTo>
                    <a:lnTo>
                      <a:pt x="248" y="31"/>
                    </a:lnTo>
                    <a:lnTo>
                      <a:pt x="255" y="29"/>
                    </a:lnTo>
                    <a:lnTo>
                      <a:pt x="264" y="27"/>
                    </a:lnTo>
                    <a:lnTo>
                      <a:pt x="275" y="24"/>
                    </a:lnTo>
                    <a:lnTo>
                      <a:pt x="284" y="21"/>
                    </a:lnTo>
                    <a:lnTo>
                      <a:pt x="294" y="18"/>
                    </a:lnTo>
                    <a:lnTo>
                      <a:pt x="304" y="16"/>
                    </a:lnTo>
                    <a:lnTo>
                      <a:pt x="315" y="15"/>
                    </a:lnTo>
                    <a:lnTo>
                      <a:pt x="326" y="12"/>
                    </a:lnTo>
                    <a:lnTo>
                      <a:pt x="338" y="11"/>
                    </a:lnTo>
                    <a:lnTo>
                      <a:pt x="350" y="9"/>
                    </a:lnTo>
                    <a:lnTo>
                      <a:pt x="359" y="7"/>
                    </a:lnTo>
                    <a:lnTo>
                      <a:pt x="371" y="6"/>
                    </a:lnTo>
                    <a:lnTo>
                      <a:pt x="383" y="5"/>
                    </a:lnTo>
                    <a:lnTo>
                      <a:pt x="394" y="3"/>
                    </a:lnTo>
                    <a:lnTo>
                      <a:pt x="405" y="2"/>
                    </a:lnTo>
                    <a:lnTo>
                      <a:pt x="418" y="1"/>
                    </a:lnTo>
                    <a:lnTo>
                      <a:pt x="429" y="0"/>
                    </a:lnTo>
                    <a:lnTo>
                      <a:pt x="441" y="0"/>
                    </a:lnTo>
                    <a:lnTo>
                      <a:pt x="453" y="0"/>
                    </a:lnTo>
                    <a:lnTo>
                      <a:pt x="464" y="0"/>
                    </a:lnTo>
                    <a:lnTo>
                      <a:pt x="474" y="0"/>
                    </a:lnTo>
                    <a:lnTo>
                      <a:pt x="485" y="0"/>
                    </a:lnTo>
                    <a:lnTo>
                      <a:pt x="496" y="0"/>
                    </a:lnTo>
                    <a:lnTo>
                      <a:pt x="506" y="1"/>
                    </a:lnTo>
                    <a:lnTo>
                      <a:pt x="517" y="2"/>
                    </a:lnTo>
                    <a:lnTo>
                      <a:pt x="527" y="3"/>
                    </a:lnTo>
                    <a:lnTo>
                      <a:pt x="536" y="5"/>
                    </a:lnTo>
                    <a:lnTo>
                      <a:pt x="544" y="7"/>
                    </a:lnTo>
                    <a:lnTo>
                      <a:pt x="554" y="8"/>
                    </a:lnTo>
                    <a:lnTo>
                      <a:pt x="561" y="11"/>
                    </a:lnTo>
                    <a:lnTo>
                      <a:pt x="569" y="14"/>
                    </a:lnTo>
                    <a:lnTo>
                      <a:pt x="577" y="16"/>
                    </a:lnTo>
                    <a:lnTo>
                      <a:pt x="583" y="18"/>
                    </a:lnTo>
                    <a:lnTo>
                      <a:pt x="590" y="21"/>
                    </a:lnTo>
                    <a:lnTo>
                      <a:pt x="596" y="24"/>
                    </a:lnTo>
                    <a:lnTo>
                      <a:pt x="601" y="25"/>
                    </a:lnTo>
                    <a:lnTo>
                      <a:pt x="607" y="28"/>
                    </a:lnTo>
                    <a:lnTo>
                      <a:pt x="613" y="29"/>
                    </a:lnTo>
                    <a:lnTo>
                      <a:pt x="616" y="31"/>
                    </a:lnTo>
                    <a:lnTo>
                      <a:pt x="622" y="34"/>
                    </a:lnTo>
                    <a:lnTo>
                      <a:pt x="626" y="35"/>
                    </a:lnTo>
                    <a:lnTo>
                      <a:pt x="629" y="37"/>
                    </a:lnTo>
                    <a:lnTo>
                      <a:pt x="633" y="38"/>
                    </a:lnTo>
                    <a:lnTo>
                      <a:pt x="637" y="40"/>
                    </a:lnTo>
                    <a:lnTo>
                      <a:pt x="641" y="42"/>
                    </a:lnTo>
                    <a:lnTo>
                      <a:pt x="643" y="44"/>
                    </a:lnTo>
                    <a:lnTo>
                      <a:pt x="646" y="46"/>
                    </a:lnTo>
                    <a:lnTo>
                      <a:pt x="649" y="47"/>
                    </a:lnTo>
                    <a:lnTo>
                      <a:pt x="651" y="50"/>
                    </a:lnTo>
                    <a:lnTo>
                      <a:pt x="654" y="50"/>
                    </a:lnTo>
                    <a:lnTo>
                      <a:pt x="657" y="53"/>
                    </a:lnTo>
                    <a:lnTo>
                      <a:pt x="659" y="55"/>
                    </a:lnTo>
                    <a:lnTo>
                      <a:pt x="660" y="56"/>
                    </a:lnTo>
                    <a:lnTo>
                      <a:pt x="663" y="59"/>
                    </a:lnTo>
                    <a:lnTo>
                      <a:pt x="664" y="61"/>
                    </a:lnTo>
                    <a:lnTo>
                      <a:pt x="667" y="63"/>
                    </a:lnTo>
                    <a:lnTo>
                      <a:pt x="668" y="66"/>
                    </a:lnTo>
                    <a:lnTo>
                      <a:pt x="671" y="68"/>
                    </a:lnTo>
                    <a:lnTo>
                      <a:pt x="671" y="70"/>
                    </a:lnTo>
                    <a:lnTo>
                      <a:pt x="673" y="74"/>
                    </a:lnTo>
                    <a:lnTo>
                      <a:pt x="676" y="76"/>
                    </a:lnTo>
                    <a:lnTo>
                      <a:pt x="677" y="79"/>
                    </a:lnTo>
                    <a:lnTo>
                      <a:pt x="678" y="83"/>
                    </a:lnTo>
                    <a:lnTo>
                      <a:pt x="681" y="87"/>
                    </a:lnTo>
                    <a:lnTo>
                      <a:pt x="682" y="90"/>
                    </a:lnTo>
                    <a:lnTo>
                      <a:pt x="684" y="95"/>
                    </a:lnTo>
                    <a:lnTo>
                      <a:pt x="685" y="100"/>
                    </a:lnTo>
                    <a:lnTo>
                      <a:pt x="686" y="104"/>
                    </a:lnTo>
                    <a:lnTo>
                      <a:pt x="687" y="110"/>
                    </a:lnTo>
                    <a:lnTo>
                      <a:pt x="689" y="116"/>
                    </a:lnTo>
                    <a:lnTo>
                      <a:pt x="690" y="122"/>
                    </a:lnTo>
                    <a:lnTo>
                      <a:pt x="690" y="127"/>
                    </a:lnTo>
                    <a:lnTo>
                      <a:pt x="691" y="134"/>
                    </a:lnTo>
                    <a:lnTo>
                      <a:pt x="691" y="140"/>
                    </a:lnTo>
                    <a:lnTo>
                      <a:pt x="693" y="148"/>
                    </a:lnTo>
                    <a:lnTo>
                      <a:pt x="693" y="154"/>
                    </a:lnTo>
                    <a:lnTo>
                      <a:pt x="694" y="162"/>
                    </a:lnTo>
                    <a:lnTo>
                      <a:pt x="694" y="169"/>
                    </a:lnTo>
                    <a:lnTo>
                      <a:pt x="694" y="176"/>
                    </a:lnTo>
                    <a:lnTo>
                      <a:pt x="694" y="182"/>
                    </a:lnTo>
                    <a:lnTo>
                      <a:pt x="694" y="189"/>
                    </a:lnTo>
                    <a:lnTo>
                      <a:pt x="694" y="198"/>
                    </a:lnTo>
                    <a:lnTo>
                      <a:pt x="694" y="205"/>
                    </a:lnTo>
                    <a:lnTo>
                      <a:pt x="694" y="212"/>
                    </a:lnTo>
                    <a:lnTo>
                      <a:pt x="694" y="221"/>
                    </a:lnTo>
                    <a:lnTo>
                      <a:pt x="694" y="227"/>
                    </a:lnTo>
                    <a:lnTo>
                      <a:pt x="694" y="234"/>
                    </a:lnTo>
                    <a:lnTo>
                      <a:pt x="694" y="241"/>
                    </a:lnTo>
                    <a:lnTo>
                      <a:pt x="693" y="249"/>
                    </a:lnTo>
                    <a:lnTo>
                      <a:pt x="693" y="255"/>
                    </a:lnTo>
                    <a:lnTo>
                      <a:pt x="693" y="263"/>
                    </a:lnTo>
                    <a:lnTo>
                      <a:pt x="691" y="268"/>
                    </a:lnTo>
                    <a:lnTo>
                      <a:pt x="691" y="274"/>
                    </a:lnTo>
                    <a:lnTo>
                      <a:pt x="691" y="281"/>
                    </a:lnTo>
                    <a:lnTo>
                      <a:pt x="690" y="287"/>
                    </a:lnTo>
                    <a:lnTo>
                      <a:pt x="690" y="292"/>
                    </a:lnTo>
                    <a:lnTo>
                      <a:pt x="689" y="298"/>
                    </a:lnTo>
                    <a:lnTo>
                      <a:pt x="689" y="304"/>
                    </a:lnTo>
                    <a:lnTo>
                      <a:pt x="687" y="309"/>
                    </a:lnTo>
                    <a:lnTo>
                      <a:pt x="686" y="315"/>
                    </a:lnTo>
                    <a:lnTo>
                      <a:pt x="685" y="321"/>
                    </a:lnTo>
                    <a:lnTo>
                      <a:pt x="684" y="327"/>
                    </a:lnTo>
                    <a:lnTo>
                      <a:pt x="682" y="333"/>
                    </a:lnTo>
                    <a:lnTo>
                      <a:pt x="681" y="337"/>
                    </a:lnTo>
                    <a:lnTo>
                      <a:pt x="680" y="343"/>
                    </a:lnTo>
                    <a:lnTo>
                      <a:pt x="677" y="350"/>
                    </a:lnTo>
                    <a:lnTo>
                      <a:pt x="676" y="355"/>
                    </a:lnTo>
                    <a:lnTo>
                      <a:pt x="674" y="361"/>
                    </a:lnTo>
                    <a:lnTo>
                      <a:pt x="671" y="366"/>
                    </a:lnTo>
                    <a:lnTo>
                      <a:pt x="671" y="372"/>
                    </a:lnTo>
                    <a:lnTo>
                      <a:pt x="668" y="376"/>
                    </a:lnTo>
                    <a:lnTo>
                      <a:pt x="667" y="382"/>
                    </a:lnTo>
                    <a:lnTo>
                      <a:pt x="664" y="387"/>
                    </a:lnTo>
                    <a:lnTo>
                      <a:pt x="662" y="393"/>
                    </a:lnTo>
                    <a:lnTo>
                      <a:pt x="659" y="397"/>
                    </a:lnTo>
                    <a:lnTo>
                      <a:pt x="658" y="402"/>
                    </a:lnTo>
                    <a:lnTo>
                      <a:pt x="655" y="406"/>
                    </a:lnTo>
                    <a:lnTo>
                      <a:pt x="653" y="411"/>
                    </a:lnTo>
                    <a:lnTo>
                      <a:pt x="650" y="416"/>
                    </a:lnTo>
                    <a:lnTo>
                      <a:pt x="647" y="420"/>
                    </a:lnTo>
                    <a:lnTo>
                      <a:pt x="645" y="425"/>
                    </a:lnTo>
                    <a:lnTo>
                      <a:pt x="642" y="429"/>
                    </a:lnTo>
                    <a:lnTo>
                      <a:pt x="640" y="432"/>
                    </a:lnTo>
                    <a:lnTo>
                      <a:pt x="637" y="437"/>
                    </a:lnTo>
                    <a:lnTo>
                      <a:pt x="635" y="441"/>
                    </a:lnTo>
                    <a:lnTo>
                      <a:pt x="632" y="444"/>
                    </a:lnTo>
                    <a:lnTo>
                      <a:pt x="629" y="447"/>
                    </a:lnTo>
                    <a:lnTo>
                      <a:pt x="627" y="450"/>
                    </a:lnTo>
                    <a:lnTo>
                      <a:pt x="623" y="453"/>
                    </a:lnTo>
                    <a:lnTo>
                      <a:pt x="619" y="457"/>
                    </a:lnTo>
                    <a:lnTo>
                      <a:pt x="615" y="460"/>
                    </a:lnTo>
                    <a:lnTo>
                      <a:pt x="611" y="463"/>
                    </a:lnTo>
                    <a:lnTo>
                      <a:pt x="607" y="466"/>
                    </a:lnTo>
                    <a:lnTo>
                      <a:pt x="599" y="469"/>
                    </a:lnTo>
                    <a:lnTo>
                      <a:pt x="595" y="473"/>
                    </a:lnTo>
                    <a:lnTo>
                      <a:pt x="590" y="475"/>
                    </a:lnTo>
                    <a:lnTo>
                      <a:pt x="583" y="479"/>
                    </a:lnTo>
                    <a:lnTo>
                      <a:pt x="577" y="482"/>
                    </a:lnTo>
                    <a:lnTo>
                      <a:pt x="571" y="485"/>
                    </a:lnTo>
                    <a:lnTo>
                      <a:pt x="564" y="488"/>
                    </a:lnTo>
                    <a:lnTo>
                      <a:pt x="557" y="491"/>
                    </a:lnTo>
                    <a:lnTo>
                      <a:pt x="550" y="494"/>
                    </a:lnTo>
                    <a:lnTo>
                      <a:pt x="543" y="497"/>
                    </a:lnTo>
                    <a:lnTo>
                      <a:pt x="537" y="499"/>
                    </a:lnTo>
                    <a:lnTo>
                      <a:pt x="529" y="501"/>
                    </a:lnTo>
                    <a:lnTo>
                      <a:pt x="523" y="504"/>
                    </a:lnTo>
                    <a:lnTo>
                      <a:pt x="515" y="507"/>
                    </a:lnTo>
                    <a:lnTo>
                      <a:pt x="508" y="508"/>
                    </a:lnTo>
                    <a:lnTo>
                      <a:pt x="502" y="511"/>
                    </a:lnTo>
                    <a:lnTo>
                      <a:pt x="496" y="514"/>
                    </a:lnTo>
                    <a:lnTo>
                      <a:pt x="489" y="516"/>
                    </a:lnTo>
                    <a:lnTo>
                      <a:pt x="483" y="517"/>
                    </a:lnTo>
                    <a:lnTo>
                      <a:pt x="477" y="520"/>
                    </a:lnTo>
                    <a:lnTo>
                      <a:pt x="470" y="520"/>
                    </a:lnTo>
                    <a:lnTo>
                      <a:pt x="465" y="521"/>
                    </a:lnTo>
                    <a:lnTo>
                      <a:pt x="460" y="523"/>
                    </a:lnTo>
                    <a:lnTo>
                      <a:pt x="455" y="524"/>
                    </a:lnTo>
                    <a:lnTo>
                      <a:pt x="449" y="525"/>
                    </a:lnTo>
                    <a:lnTo>
                      <a:pt x="445" y="526"/>
                    </a:lnTo>
                    <a:lnTo>
                      <a:pt x="441" y="527"/>
                    </a:lnTo>
                    <a:lnTo>
                      <a:pt x="438" y="529"/>
                    </a:lnTo>
                    <a:lnTo>
                      <a:pt x="433" y="529"/>
                    </a:lnTo>
                    <a:lnTo>
                      <a:pt x="429" y="530"/>
                    </a:lnTo>
                    <a:lnTo>
                      <a:pt x="426" y="531"/>
                    </a:lnTo>
                    <a:lnTo>
                      <a:pt x="422" y="533"/>
                    </a:lnTo>
                    <a:lnTo>
                      <a:pt x="418" y="533"/>
                    </a:lnTo>
                    <a:lnTo>
                      <a:pt x="414" y="534"/>
                    </a:lnTo>
                    <a:lnTo>
                      <a:pt x="410" y="536"/>
                    </a:lnTo>
                    <a:lnTo>
                      <a:pt x="405" y="536"/>
                    </a:lnTo>
                    <a:lnTo>
                      <a:pt x="402" y="538"/>
                    </a:lnTo>
                    <a:lnTo>
                      <a:pt x="398" y="539"/>
                    </a:lnTo>
                    <a:lnTo>
                      <a:pt x="394" y="540"/>
                    </a:lnTo>
                    <a:lnTo>
                      <a:pt x="392" y="542"/>
                    </a:lnTo>
                    <a:lnTo>
                      <a:pt x="388" y="544"/>
                    </a:lnTo>
                    <a:lnTo>
                      <a:pt x="384" y="545"/>
                    </a:lnTo>
                    <a:lnTo>
                      <a:pt x="382" y="546"/>
                    </a:lnTo>
                    <a:lnTo>
                      <a:pt x="378" y="547"/>
                    </a:lnTo>
                    <a:lnTo>
                      <a:pt x="375" y="548"/>
                    </a:lnTo>
                    <a:lnTo>
                      <a:pt x="371" y="549"/>
                    </a:lnTo>
                    <a:lnTo>
                      <a:pt x="368" y="552"/>
                    </a:lnTo>
                    <a:lnTo>
                      <a:pt x="367" y="553"/>
                    </a:lnTo>
                    <a:lnTo>
                      <a:pt x="363" y="555"/>
                    </a:lnTo>
                    <a:lnTo>
                      <a:pt x="361" y="556"/>
                    </a:lnTo>
                    <a:lnTo>
                      <a:pt x="358" y="558"/>
                    </a:lnTo>
                    <a:lnTo>
                      <a:pt x="355" y="559"/>
                    </a:lnTo>
                    <a:lnTo>
                      <a:pt x="354" y="560"/>
                    </a:lnTo>
                    <a:lnTo>
                      <a:pt x="350" y="562"/>
                    </a:lnTo>
                    <a:lnTo>
                      <a:pt x="350" y="564"/>
                    </a:lnTo>
                    <a:lnTo>
                      <a:pt x="347" y="565"/>
                    </a:lnTo>
                    <a:lnTo>
                      <a:pt x="345" y="566"/>
                    </a:lnTo>
                    <a:lnTo>
                      <a:pt x="343" y="569"/>
                    </a:lnTo>
                    <a:lnTo>
                      <a:pt x="341" y="570"/>
                    </a:lnTo>
                    <a:lnTo>
                      <a:pt x="340" y="571"/>
                    </a:lnTo>
                    <a:lnTo>
                      <a:pt x="339" y="572"/>
                    </a:lnTo>
                    <a:lnTo>
                      <a:pt x="338" y="574"/>
                    </a:lnTo>
                    <a:lnTo>
                      <a:pt x="335" y="575"/>
                    </a:lnTo>
                    <a:lnTo>
                      <a:pt x="334" y="577"/>
                    </a:lnTo>
                    <a:lnTo>
                      <a:pt x="332" y="578"/>
                    </a:lnTo>
                    <a:lnTo>
                      <a:pt x="331" y="580"/>
                    </a:lnTo>
                    <a:lnTo>
                      <a:pt x="330" y="582"/>
                    </a:lnTo>
                    <a:lnTo>
                      <a:pt x="328" y="584"/>
                    </a:lnTo>
                    <a:lnTo>
                      <a:pt x="326" y="585"/>
                    </a:lnTo>
                    <a:lnTo>
                      <a:pt x="325" y="586"/>
                    </a:lnTo>
                    <a:lnTo>
                      <a:pt x="324" y="588"/>
                    </a:lnTo>
                    <a:lnTo>
                      <a:pt x="323" y="589"/>
                    </a:lnTo>
                    <a:lnTo>
                      <a:pt x="320" y="592"/>
                    </a:lnTo>
                    <a:lnTo>
                      <a:pt x="319" y="593"/>
                    </a:lnTo>
                    <a:lnTo>
                      <a:pt x="317" y="595"/>
                    </a:lnTo>
                    <a:lnTo>
                      <a:pt x="315" y="597"/>
                    </a:lnTo>
                    <a:lnTo>
                      <a:pt x="313" y="598"/>
                    </a:lnTo>
                    <a:lnTo>
                      <a:pt x="311" y="601"/>
                    </a:lnTo>
                    <a:lnTo>
                      <a:pt x="310" y="602"/>
                    </a:lnTo>
                    <a:lnTo>
                      <a:pt x="307" y="605"/>
                    </a:lnTo>
                    <a:lnTo>
                      <a:pt x="304" y="607"/>
                    </a:lnTo>
                    <a:lnTo>
                      <a:pt x="303" y="608"/>
                    </a:lnTo>
                    <a:lnTo>
                      <a:pt x="300" y="611"/>
                    </a:lnTo>
                    <a:lnTo>
                      <a:pt x="298" y="613"/>
                    </a:lnTo>
                    <a:lnTo>
                      <a:pt x="295" y="615"/>
                    </a:lnTo>
                    <a:lnTo>
                      <a:pt x="293" y="617"/>
                    </a:lnTo>
                    <a:lnTo>
                      <a:pt x="290" y="620"/>
                    </a:lnTo>
                    <a:lnTo>
                      <a:pt x="286" y="623"/>
                    </a:lnTo>
                    <a:lnTo>
                      <a:pt x="284" y="624"/>
                    </a:lnTo>
                    <a:lnTo>
                      <a:pt x="281" y="627"/>
                    </a:lnTo>
                    <a:lnTo>
                      <a:pt x="277" y="630"/>
                    </a:lnTo>
                    <a:lnTo>
                      <a:pt x="275" y="632"/>
                    </a:lnTo>
                    <a:lnTo>
                      <a:pt x="271" y="633"/>
                    </a:lnTo>
                    <a:lnTo>
                      <a:pt x="268" y="635"/>
                    </a:lnTo>
                    <a:lnTo>
                      <a:pt x="264" y="637"/>
                    </a:lnTo>
                    <a:lnTo>
                      <a:pt x="262" y="640"/>
                    </a:lnTo>
                    <a:lnTo>
                      <a:pt x="258" y="641"/>
                    </a:lnTo>
                    <a:lnTo>
                      <a:pt x="255" y="643"/>
                    </a:lnTo>
                    <a:lnTo>
                      <a:pt x="253" y="646"/>
                    </a:lnTo>
                    <a:lnTo>
                      <a:pt x="249" y="647"/>
                    </a:lnTo>
                    <a:lnTo>
                      <a:pt x="247" y="649"/>
                    </a:lnTo>
                    <a:lnTo>
                      <a:pt x="242" y="650"/>
                    </a:lnTo>
                    <a:lnTo>
                      <a:pt x="240" y="652"/>
                    </a:lnTo>
                    <a:lnTo>
                      <a:pt x="236" y="654"/>
                    </a:lnTo>
                    <a:lnTo>
                      <a:pt x="234" y="656"/>
                    </a:lnTo>
                    <a:lnTo>
                      <a:pt x="230" y="658"/>
                    </a:lnTo>
                    <a:lnTo>
                      <a:pt x="227" y="660"/>
                    </a:lnTo>
                    <a:lnTo>
                      <a:pt x="224" y="661"/>
                    </a:lnTo>
                    <a:lnTo>
                      <a:pt x="220" y="663"/>
                    </a:lnTo>
                    <a:lnTo>
                      <a:pt x="217" y="665"/>
                    </a:lnTo>
                    <a:lnTo>
                      <a:pt x="212" y="667"/>
                    </a:lnTo>
                    <a:lnTo>
                      <a:pt x="210" y="669"/>
                    </a:lnTo>
                    <a:lnTo>
                      <a:pt x="207" y="671"/>
                    </a:lnTo>
                    <a:lnTo>
                      <a:pt x="203" y="673"/>
                    </a:lnTo>
                    <a:lnTo>
                      <a:pt x="200" y="675"/>
                    </a:lnTo>
                    <a:lnTo>
                      <a:pt x="196" y="678"/>
                    </a:lnTo>
                    <a:lnTo>
                      <a:pt x="193" y="680"/>
                    </a:lnTo>
                    <a:lnTo>
                      <a:pt x="190" y="682"/>
                    </a:lnTo>
                    <a:lnTo>
                      <a:pt x="186" y="686"/>
                    </a:lnTo>
                    <a:lnTo>
                      <a:pt x="182" y="688"/>
                    </a:lnTo>
                    <a:lnTo>
                      <a:pt x="178" y="690"/>
                    </a:lnTo>
                    <a:lnTo>
                      <a:pt x="174" y="694"/>
                    </a:lnTo>
                    <a:lnTo>
                      <a:pt x="170" y="698"/>
                    </a:lnTo>
                    <a:lnTo>
                      <a:pt x="168" y="700"/>
                    </a:lnTo>
                    <a:lnTo>
                      <a:pt x="165" y="703"/>
                    </a:lnTo>
                    <a:lnTo>
                      <a:pt x="161" y="706"/>
                    </a:lnTo>
                    <a:lnTo>
                      <a:pt x="157" y="709"/>
                    </a:lnTo>
                    <a:lnTo>
                      <a:pt x="153" y="712"/>
                    </a:lnTo>
                    <a:lnTo>
                      <a:pt x="152" y="715"/>
                    </a:lnTo>
                    <a:lnTo>
                      <a:pt x="149" y="718"/>
                    </a:lnTo>
                    <a:lnTo>
                      <a:pt x="145" y="721"/>
                    </a:lnTo>
                    <a:lnTo>
                      <a:pt x="142" y="724"/>
                    </a:lnTo>
                    <a:lnTo>
                      <a:pt x="139" y="727"/>
                    </a:lnTo>
                    <a:lnTo>
                      <a:pt x="138" y="729"/>
                    </a:lnTo>
                    <a:lnTo>
                      <a:pt x="135" y="733"/>
                    </a:lnTo>
                    <a:lnTo>
                      <a:pt x="132" y="735"/>
                    </a:lnTo>
                    <a:lnTo>
                      <a:pt x="130" y="737"/>
                    </a:lnTo>
                    <a:lnTo>
                      <a:pt x="127" y="739"/>
                    </a:lnTo>
                    <a:lnTo>
                      <a:pt x="124" y="742"/>
                    </a:lnTo>
                    <a:lnTo>
                      <a:pt x="122" y="744"/>
                    </a:lnTo>
                    <a:lnTo>
                      <a:pt x="119" y="747"/>
                    </a:lnTo>
                    <a:lnTo>
                      <a:pt x="117" y="749"/>
                    </a:lnTo>
                    <a:lnTo>
                      <a:pt x="114" y="751"/>
                    </a:lnTo>
                    <a:lnTo>
                      <a:pt x="113" y="753"/>
                    </a:lnTo>
                    <a:lnTo>
                      <a:pt x="110" y="755"/>
                    </a:lnTo>
                    <a:lnTo>
                      <a:pt x="108" y="757"/>
                    </a:lnTo>
                    <a:lnTo>
                      <a:pt x="105" y="759"/>
                    </a:lnTo>
                    <a:lnTo>
                      <a:pt x="102" y="759"/>
                    </a:lnTo>
                    <a:lnTo>
                      <a:pt x="100" y="762"/>
                    </a:lnTo>
                    <a:lnTo>
                      <a:pt x="97" y="762"/>
                    </a:lnTo>
                    <a:lnTo>
                      <a:pt x="94" y="764"/>
                    </a:lnTo>
                    <a:lnTo>
                      <a:pt x="92" y="765"/>
                    </a:lnTo>
                    <a:lnTo>
                      <a:pt x="90" y="765"/>
                    </a:lnTo>
                    <a:lnTo>
                      <a:pt x="87" y="766"/>
                    </a:lnTo>
                    <a:lnTo>
                      <a:pt x="84" y="766"/>
                    </a:lnTo>
                    <a:lnTo>
                      <a:pt x="82" y="768"/>
                    </a:lnTo>
                    <a:lnTo>
                      <a:pt x="79" y="768"/>
                    </a:lnTo>
                    <a:lnTo>
                      <a:pt x="77" y="769"/>
                    </a:lnTo>
                    <a:lnTo>
                      <a:pt x="75" y="769"/>
                    </a:lnTo>
                    <a:lnTo>
                      <a:pt x="73" y="769"/>
                    </a:lnTo>
                    <a:lnTo>
                      <a:pt x="71" y="769"/>
                    </a:lnTo>
                    <a:lnTo>
                      <a:pt x="67" y="769"/>
                    </a:lnTo>
                    <a:lnTo>
                      <a:pt x="66" y="769"/>
                    </a:lnTo>
                    <a:lnTo>
                      <a:pt x="64" y="769"/>
                    </a:lnTo>
                    <a:lnTo>
                      <a:pt x="62" y="769"/>
                    </a:lnTo>
                    <a:lnTo>
                      <a:pt x="60" y="769"/>
                    </a:lnTo>
                    <a:lnTo>
                      <a:pt x="58" y="768"/>
                    </a:lnTo>
                    <a:lnTo>
                      <a:pt x="55" y="768"/>
                    </a:lnTo>
                    <a:lnTo>
                      <a:pt x="54" y="768"/>
                    </a:lnTo>
                    <a:lnTo>
                      <a:pt x="52" y="766"/>
                    </a:lnTo>
                    <a:lnTo>
                      <a:pt x="51" y="766"/>
                    </a:lnTo>
                    <a:lnTo>
                      <a:pt x="50" y="766"/>
                    </a:lnTo>
                    <a:lnTo>
                      <a:pt x="49" y="765"/>
                    </a:lnTo>
                    <a:lnTo>
                      <a:pt x="47" y="765"/>
                    </a:lnTo>
                    <a:lnTo>
                      <a:pt x="46" y="765"/>
                    </a:lnTo>
                    <a:lnTo>
                      <a:pt x="45" y="764"/>
                    </a:lnTo>
                    <a:lnTo>
                      <a:pt x="43" y="764"/>
                    </a:lnTo>
                    <a:lnTo>
                      <a:pt x="42" y="762"/>
                    </a:lnTo>
                  </a:path>
                </a:pathLst>
              </a:custGeom>
              <a:solidFill>
                <a:srgbClr val="753D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1" name="Freeform 20"/>
              <p:cNvSpPr>
                <a:spLocks/>
              </p:cNvSpPr>
              <p:nvPr/>
            </p:nvSpPr>
            <p:spPr bwMode="auto">
              <a:xfrm>
                <a:off x="716" y="1475"/>
                <a:ext cx="664" cy="736"/>
              </a:xfrm>
              <a:custGeom>
                <a:avLst/>
                <a:gdLst>
                  <a:gd name="T0" fmla="*/ 35 w 664"/>
                  <a:gd name="T1" fmla="*/ 721 h 736"/>
                  <a:gd name="T2" fmla="*/ 24 w 664"/>
                  <a:gd name="T3" fmla="*/ 701 h 736"/>
                  <a:gd name="T4" fmla="*/ 12 w 664"/>
                  <a:gd name="T5" fmla="*/ 672 h 736"/>
                  <a:gd name="T6" fmla="*/ 3 w 664"/>
                  <a:gd name="T7" fmla="*/ 633 h 736"/>
                  <a:gd name="T8" fmla="*/ 2 w 664"/>
                  <a:gd name="T9" fmla="*/ 586 h 736"/>
                  <a:gd name="T10" fmla="*/ 0 w 664"/>
                  <a:gd name="T11" fmla="*/ 504 h 736"/>
                  <a:gd name="T12" fmla="*/ 0 w 664"/>
                  <a:gd name="T13" fmla="*/ 400 h 736"/>
                  <a:gd name="T14" fmla="*/ 7 w 664"/>
                  <a:gd name="T15" fmla="*/ 295 h 736"/>
                  <a:gd name="T16" fmla="*/ 28 w 664"/>
                  <a:gd name="T17" fmla="*/ 211 h 736"/>
                  <a:gd name="T18" fmla="*/ 62 w 664"/>
                  <a:gd name="T19" fmla="*/ 154 h 736"/>
                  <a:gd name="T20" fmla="*/ 100 w 664"/>
                  <a:gd name="T21" fmla="*/ 108 h 736"/>
                  <a:gd name="T22" fmla="*/ 144 w 664"/>
                  <a:gd name="T23" fmla="*/ 73 h 736"/>
                  <a:gd name="T24" fmla="*/ 191 w 664"/>
                  <a:gd name="T25" fmla="*/ 47 h 736"/>
                  <a:gd name="T26" fmla="*/ 245 w 664"/>
                  <a:gd name="T27" fmla="*/ 26 h 736"/>
                  <a:gd name="T28" fmla="*/ 312 w 664"/>
                  <a:gd name="T29" fmla="*/ 11 h 736"/>
                  <a:gd name="T30" fmla="*/ 388 w 664"/>
                  <a:gd name="T31" fmla="*/ 2 h 736"/>
                  <a:gd name="T32" fmla="*/ 464 w 664"/>
                  <a:gd name="T33" fmla="*/ 0 h 736"/>
                  <a:gd name="T34" fmla="*/ 529 w 664"/>
                  <a:gd name="T35" fmla="*/ 8 h 736"/>
                  <a:gd name="T36" fmla="*/ 574 w 664"/>
                  <a:gd name="T37" fmla="*/ 24 h 736"/>
                  <a:gd name="T38" fmla="*/ 605 w 664"/>
                  <a:gd name="T39" fmla="*/ 37 h 736"/>
                  <a:gd name="T40" fmla="*/ 624 w 664"/>
                  <a:gd name="T41" fmla="*/ 47 h 736"/>
                  <a:gd name="T42" fmla="*/ 639 w 664"/>
                  <a:gd name="T43" fmla="*/ 62 h 736"/>
                  <a:gd name="T44" fmla="*/ 650 w 664"/>
                  <a:gd name="T45" fmla="*/ 82 h 736"/>
                  <a:gd name="T46" fmla="*/ 658 w 664"/>
                  <a:gd name="T47" fmla="*/ 115 h 736"/>
                  <a:gd name="T48" fmla="*/ 662 w 664"/>
                  <a:gd name="T49" fmla="*/ 160 h 736"/>
                  <a:gd name="T50" fmla="*/ 663 w 664"/>
                  <a:gd name="T51" fmla="*/ 209 h 736"/>
                  <a:gd name="T52" fmla="*/ 660 w 664"/>
                  <a:gd name="T53" fmla="*/ 256 h 736"/>
                  <a:gd name="T54" fmla="*/ 657 w 664"/>
                  <a:gd name="T55" fmla="*/ 295 h 736"/>
                  <a:gd name="T56" fmla="*/ 647 w 664"/>
                  <a:gd name="T57" fmla="*/ 334 h 736"/>
                  <a:gd name="T58" fmla="*/ 635 w 664"/>
                  <a:gd name="T59" fmla="*/ 369 h 736"/>
                  <a:gd name="T60" fmla="*/ 619 w 664"/>
                  <a:gd name="T61" fmla="*/ 400 h 736"/>
                  <a:gd name="T62" fmla="*/ 601 w 664"/>
                  <a:gd name="T63" fmla="*/ 426 h 736"/>
                  <a:gd name="T64" fmla="*/ 574 w 664"/>
                  <a:gd name="T65" fmla="*/ 448 h 736"/>
                  <a:gd name="T66" fmla="*/ 532 w 664"/>
                  <a:gd name="T67" fmla="*/ 469 h 736"/>
                  <a:gd name="T68" fmla="*/ 485 w 664"/>
                  <a:gd name="T69" fmla="*/ 486 h 736"/>
                  <a:gd name="T70" fmla="*/ 444 w 664"/>
                  <a:gd name="T71" fmla="*/ 498 h 736"/>
                  <a:gd name="T72" fmla="*/ 413 w 664"/>
                  <a:gd name="T73" fmla="*/ 505 h 736"/>
                  <a:gd name="T74" fmla="*/ 388 w 664"/>
                  <a:gd name="T75" fmla="*/ 512 h 736"/>
                  <a:gd name="T76" fmla="*/ 365 w 664"/>
                  <a:gd name="T77" fmla="*/ 520 h 736"/>
                  <a:gd name="T78" fmla="*/ 344 w 664"/>
                  <a:gd name="T79" fmla="*/ 531 h 736"/>
                  <a:gd name="T80" fmla="*/ 330 w 664"/>
                  <a:gd name="T81" fmla="*/ 540 h 736"/>
                  <a:gd name="T82" fmla="*/ 319 w 664"/>
                  <a:gd name="T83" fmla="*/ 550 h 736"/>
                  <a:gd name="T84" fmla="*/ 310 w 664"/>
                  <a:gd name="T85" fmla="*/ 561 h 736"/>
                  <a:gd name="T86" fmla="*/ 298 w 664"/>
                  <a:gd name="T87" fmla="*/ 573 h 736"/>
                  <a:gd name="T88" fmla="*/ 283 w 664"/>
                  <a:gd name="T89" fmla="*/ 586 h 736"/>
                  <a:gd name="T90" fmla="*/ 262 w 664"/>
                  <a:gd name="T91" fmla="*/ 602 h 736"/>
                  <a:gd name="T92" fmla="*/ 241 w 664"/>
                  <a:gd name="T93" fmla="*/ 615 h 736"/>
                  <a:gd name="T94" fmla="*/ 220 w 664"/>
                  <a:gd name="T95" fmla="*/ 627 h 736"/>
                  <a:gd name="T96" fmla="*/ 197 w 664"/>
                  <a:gd name="T97" fmla="*/ 640 h 736"/>
                  <a:gd name="T98" fmla="*/ 174 w 664"/>
                  <a:gd name="T99" fmla="*/ 656 h 736"/>
                  <a:gd name="T100" fmla="*/ 150 w 664"/>
                  <a:gd name="T101" fmla="*/ 677 h 736"/>
                  <a:gd name="T102" fmla="*/ 131 w 664"/>
                  <a:gd name="T103" fmla="*/ 696 h 736"/>
                  <a:gd name="T104" fmla="*/ 115 w 664"/>
                  <a:gd name="T105" fmla="*/ 713 h 736"/>
                  <a:gd name="T106" fmla="*/ 98 w 664"/>
                  <a:gd name="T107" fmla="*/ 726 h 736"/>
                  <a:gd name="T108" fmla="*/ 82 w 664"/>
                  <a:gd name="T109" fmla="*/ 732 h 736"/>
                  <a:gd name="T110" fmla="*/ 66 w 664"/>
                  <a:gd name="T111" fmla="*/ 735 h 736"/>
                  <a:gd name="T112" fmla="*/ 53 w 664"/>
                  <a:gd name="T113" fmla="*/ 734 h 736"/>
                  <a:gd name="T114" fmla="*/ 43 w 664"/>
                  <a:gd name="T115" fmla="*/ 730 h 7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4"/>
                  <a:gd name="T175" fmla="*/ 0 h 736"/>
                  <a:gd name="T176" fmla="*/ 664 w 664"/>
                  <a:gd name="T177" fmla="*/ 736 h 7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4" h="736">
                    <a:moveTo>
                      <a:pt x="39" y="728"/>
                    </a:moveTo>
                    <a:lnTo>
                      <a:pt x="39" y="728"/>
                    </a:lnTo>
                    <a:lnTo>
                      <a:pt x="39" y="726"/>
                    </a:lnTo>
                    <a:lnTo>
                      <a:pt x="37" y="725"/>
                    </a:lnTo>
                    <a:lnTo>
                      <a:pt x="36" y="723"/>
                    </a:lnTo>
                    <a:lnTo>
                      <a:pt x="35" y="721"/>
                    </a:lnTo>
                    <a:lnTo>
                      <a:pt x="33" y="719"/>
                    </a:lnTo>
                    <a:lnTo>
                      <a:pt x="32" y="717"/>
                    </a:lnTo>
                    <a:lnTo>
                      <a:pt x="31" y="713"/>
                    </a:lnTo>
                    <a:lnTo>
                      <a:pt x="29" y="712"/>
                    </a:lnTo>
                    <a:lnTo>
                      <a:pt x="27" y="708"/>
                    </a:lnTo>
                    <a:lnTo>
                      <a:pt x="25" y="704"/>
                    </a:lnTo>
                    <a:lnTo>
                      <a:pt x="24" y="701"/>
                    </a:lnTo>
                    <a:lnTo>
                      <a:pt x="24" y="697"/>
                    </a:lnTo>
                    <a:lnTo>
                      <a:pt x="20" y="694"/>
                    </a:lnTo>
                    <a:lnTo>
                      <a:pt x="19" y="689"/>
                    </a:lnTo>
                    <a:lnTo>
                      <a:pt x="18" y="686"/>
                    </a:lnTo>
                    <a:lnTo>
                      <a:pt x="15" y="681"/>
                    </a:lnTo>
                    <a:lnTo>
                      <a:pt x="14" y="676"/>
                    </a:lnTo>
                    <a:lnTo>
                      <a:pt x="12" y="672"/>
                    </a:lnTo>
                    <a:lnTo>
                      <a:pt x="11" y="666"/>
                    </a:lnTo>
                    <a:lnTo>
                      <a:pt x="10" y="661"/>
                    </a:lnTo>
                    <a:lnTo>
                      <a:pt x="9" y="656"/>
                    </a:lnTo>
                    <a:lnTo>
                      <a:pt x="7" y="650"/>
                    </a:lnTo>
                    <a:lnTo>
                      <a:pt x="6" y="644"/>
                    </a:lnTo>
                    <a:lnTo>
                      <a:pt x="5" y="638"/>
                    </a:lnTo>
                    <a:lnTo>
                      <a:pt x="3" y="633"/>
                    </a:lnTo>
                    <a:lnTo>
                      <a:pt x="3" y="627"/>
                    </a:lnTo>
                    <a:lnTo>
                      <a:pt x="2" y="621"/>
                    </a:lnTo>
                    <a:lnTo>
                      <a:pt x="2" y="615"/>
                    </a:lnTo>
                    <a:lnTo>
                      <a:pt x="2" y="609"/>
                    </a:lnTo>
                    <a:lnTo>
                      <a:pt x="2" y="602"/>
                    </a:lnTo>
                    <a:lnTo>
                      <a:pt x="2" y="596"/>
                    </a:lnTo>
                    <a:lnTo>
                      <a:pt x="2" y="586"/>
                    </a:lnTo>
                    <a:lnTo>
                      <a:pt x="2" y="576"/>
                    </a:lnTo>
                    <a:lnTo>
                      <a:pt x="1" y="566"/>
                    </a:lnTo>
                    <a:lnTo>
                      <a:pt x="1" y="555"/>
                    </a:lnTo>
                    <a:lnTo>
                      <a:pt x="1" y="544"/>
                    </a:lnTo>
                    <a:lnTo>
                      <a:pt x="1" y="531"/>
                    </a:lnTo>
                    <a:lnTo>
                      <a:pt x="0" y="518"/>
                    </a:lnTo>
                    <a:lnTo>
                      <a:pt x="0" y="504"/>
                    </a:lnTo>
                    <a:lnTo>
                      <a:pt x="0" y="489"/>
                    </a:lnTo>
                    <a:lnTo>
                      <a:pt x="0" y="476"/>
                    </a:lnTo>
                    <a:lnTo>
                      <a:pt x="0" y="461"/>
                    </a:lnTo>
                    <a:lnTo>
                      <a:pt x="0" y="446"/>
                    </a:lnTo>
                    <a:lnTo>
                      <a:pt x="0" y="431"/>
                    </a:lnTo>
                    <a:lnTo>
                      <a:pt x="0" y="416"/>
                    </a:lnTo>
                    <a:lnTo>
                      <a:pt x="0" y="400"/>
                    </a:lnTo>
                    <a:lnTo>
                      <a:pt x="0" y="384"/>
                    </a:lnTo>
                    <a:lnTo>
                      <a:pt x="1" y="369"/>
                    </a:lnTo>
                    <a:lnTo>
                      <a:pt x="2" y="353"/>
                    </a:lnTo>
                    <a:lnTo>
                      <a:pt x="2" y="338"/>
                    </a:lnTo>
                    <a:lnTo>
                      <a:pt x="3" y="324"/>
                    </a:lnTo>
                    <a:lnTo>
                      <a:pt x="6" y="309"/>
                    </a:lnTo>
                    <a:lnTo>
                      <a:pt x="7" y="295"/>
                    </a:lnTo>
                    <a:lnTo>
                      <a:pt x="10" y="280"/>
                    </a:lnTo>
                    <a:lnTo>
                      <a:pt x="12" y="268"/>
                    </a:lnTo>
                    <a:lnTo>
                      <a:pt x="15" y="255"/>
                    </a:lnTo>
                    <a:lnTo>
                      <a:pt x="18" y="243"/>
                    </a:lnTo>
                    <a:lnTo>
                      <a:pt x="20" y="231"/>
                    </a:lnTo>
                    <a:lnTo>
                      <a:pt x="24" y="221"/>
                    </a:lnTo>
                    <a:lnTo>
                      <a:pt x="28" y="211"/>
                    </a:lnTo>
                    <a:lnTo>
                      <a:pt x="33" y="202"/>
                    </a:lnTo>
                    <a:lnTo>
                      <a:pt x="37" y="192"/>
                    </a:lnTo>
                    <a:lnTo>
                      <a:pt x="42" y="185"/>
                    </a:lnTo>
                    <a:lnTo>
                      <a:pt x="47" y="176"/>
                    </a:lnTo>
                    <a:lnTo>
                      <a:pt x="53" y="168"/>
                    </a:lnTo>
                    <a:lnTo>
                      <a:pt x="58" y="161"/>
                    </a:lnTo>
                    <a:lnTo>
                      <a:pt x="62" y="154"/>
                    </a:lnTo>
                    <a:lnTo>
                      <a:pt x="67" y="147"/>
                    </a:lnTo>
                    <a:lnTo>
                      <a:pt x="73" y="140"/>
                    </a:lnTo>
                    <a:lnTo>
                      <a:pt x="79" y="133"/>
                    </a:lnTo>
                    <a:lnTo>
                      <a:pt x="83" y="128"/>
                    </a:lnTo>
                    <a:lnTo>
                      <a:pt x="90" y="120"/>
                    </a:lnTo>
                    <a:lnTo>
                      <a:pt x="95" y="115"/>
                    </a:lnTo>
                    <a:lnTo>
                      <a:pt x="100" y="108"/>
                    </a:lnTo>
                    <a:lnTo>
                      <a:pt x="106" y="104"/>
                    </a:lnTo>
                    <a:lnTo>
                      <a:pt x="113" y="98"/>
                    </a:lnTo>
                    <a:lnTo>
                      <a:pt x="118" y="92"/>
                    </a:lnTo>
                    <a:lnTo>
                      <a:pt x="125" y="88"/>
                    </a:lnTo>
                    <a:lnTo>
                      <a:pt x="131" y="82"/>
                    </a:lnTo>
                    <a:lnTo>
                      <a:pt x="138" y="78"/>
                    </a:lnTo>
                    <a:lnTo>
                      <a:pt x="144" y="73"/>
                    </a:lnTo>
                    <a:lnTo>
                      <a:pt x="150" y="69"/>
                    </a:lnTo>
                    <a:lnTo>
                      <a:pt x="156" y="65"/>
                    </a:lnTo>
                    <a:lnTo>
                      <a:pt x="165" y="62"/>
                    </a:lnTo>
                    <a:lnTo>
                      <a:pt x="170" y="56"/>
                    </a:lnTo>
                    <a:lnTo>
                      <a:pt x="178" y="53"/>
                    </a:lnTo>
                    <a:lnTo>
                      <a:pt x="185" y="50"/>
                    </a:lnTo>
                    <a:lnTo>
                      <a:pt x="191" y="47"/>
                    </a:lnTo>
                    <a:lnTo>
                      <a:pt x="199" y="44"/>
                    </a:lnTo>
                    <a:lnTo>
                      <a:pt x="207" y="40"/>
                    </a:lnTo>
                    <a:lnTo>
                      <a:pt x="212" y="37"/>
                    </a:lnTo>
                    <a:lnTo>
                      <a:pt x="221" y="34"/>
                    </a:lnTo>
                    <a:lnTo>
                      <a:pt x="229" y="32"/>
                    </a:lnTo>
                    <a:lnTo>
                      <a:pt x="237" y="30"/>
                    </a:lnTo>
                    <a:lnTo>
                      <a:pt x="245" y="26"/>
                    </a:lnTo>
                    <a:lnTo>
                      <a:pt x="253" y="24"/>
                    </a:lnTo>
                    <a:lnTo>
                      <a:pt x="262" y="21"/>
                    </a:lnTo>
                    <a:lnTo>
                      <a:pt x="272" y="19"/>
                    </a:lnTo>
                    <a:lnTo>
                      <a:pt x="281" y="17"/>
                    </a:lnTo>
                    <a:lnTo>
                      <a:pt x="292" y="15"/>
                    </a:lnTo>
                    <a:lnTo>
                      <a:pt x="302" y="13"/>
                    </a:lnTo>
                    <a:lnTo>
                      <a:pt x="312" y="11"/>
                    </a:lnTo>
                    <a:lnTo>
                      <a:pt x="323" y="10"/>
                    </a:lnTo>
                    <a:lnTo>
                      <a:pt x="332" y="8"/>
                    </a:lnTo>
                    <a:lnTo>
                      <a:pt x="344" y="6"/>
                    </a:lnTo>
                    <a:lnTo>
                      <a:pt x="355" y="5"/>
                    </a:lnTo>
                    <a:lnTo>
                      <a:pt x="366" y="3"/>
                    </a:lnTo>
                    <a:lnTo>
                      <a:pt x="378" y="2"/>
                    </a:lnTo>
                    <a:lnTo>
                      <a:pt x="388" y="2"/>
                    </a:lnTo>
                    <a:lnTo>
                      <a:pt x="399" y="0"/>
                    </a:lnTo>
                    <a:lnTo>
                      <a:pt x="410" y="0"/>
                    </a:lnTo>
                    <a:lnTo>
                      <a:pt x="422" y="0"/>
                    </a:lnTo>
                    <a:lnTo>
                      <a:pt x="431" y="0"/>
                    </a:lnTo>
                    <a:lnTo>
                      <a:pt x="443" y="0"/>
                    </a:lnTo>
                    <a:lnTo>
                      <a:pt x="453" y="0"/>
                    </a:lnTo>
                    <a:lnTo>
                      <a:pt x="464" y="0"/>
                    </a:lnTo>
                    <a:lnTo>
                      <a:pt x="473" y="0"/>
                    </a:lnTo>
                    <a:lnTo>
                      <a:pt x="483" y="0"/>
                    </a:lnTo>
                    <a:lnTo>
                      <a:pt x="493" y="2"/>
                    </a:lnTo>
                    <a:lnTo>
                      <a:pt x="502" y="3"/>
                    </a:lnTo>
                    <a:lnTo>
                      <a:pt x="512" y="4"/>
                    </a:lnTo>
                    <a:lnTo>
                      <a:pt x="520" y="5"/>
                    </a:lnTo>
                    <a:lnTo>
                      <a:pt x="529" y="8"/>
                    </a:lnTo>
                    <a:lnTo>
                      <a:pt x="536" y="10"/>
                    </a:lnTo>
                    <a:lnTo>
                      <a:pt x="543" y="12"/>
                    </a:lnTo>
                    <a:lnTo>
                      <a:pt x="550" y="15"/>
                    </a:lnTo>
                    <a:lnTo>
                      <a:pt x="558" y="17"/>
                    </a:lnTo>
                    <a:lnTo>
                      <a:pt x="563" y="19"/>
                    </a:lnTo>
                    <a:lnTo>
                      <a:pt x="569" y="21"/>
                    </a:lnTo>
                    <a:lnTo>
                      <a:pt x="574" y="24"/>
                    </a:lnTo>
                    <a:lnTo>
                      <a:pt x="580" y="26"/>
                    </a:lnTo>
                    <a:lnTo>
                      <a:pt x="585" y="27"/>
                    </a:lnTo>
                    <a:lnTo>
                      <a:pt x="589" y="30"/>
                    </a:lnTo>
                    <a:lnTo>
                      <a:pt x="593" y="31"/>
                    </a:lnTo>
                    <a:lnTo>
                      <a:pt x="598" y="34"/>
                    </a:lnTo>
                    <a:lnTo>
                      <a:pt x="601" y="34"/>
                    </a:lnTo>
                    <a:lnTo>
                      <a:pt x="605" y="37"/>
                    </a:lnTo>
                    <a:lnTo>
                      <a:pt x="609" y="38"/>
                    </a:lnTo>
                    <a:lnTo>
                      <a:pt x="611" y="39"/>
                    </a:lnTo>
                    <a:lnTo>
                      <a:pt x="615" y="41"/>
                    </a:lnTo>
                    <a:lnTo>
                      <a:pt x="618" y="43"/>
                    </a:lnTo>
                    <a:lnTo>
                      <a:pt x="620" y="44"/>
                    </a:lnTo>
                    <a:lnTo>
                      <a:pt x="622" y="47"/>
                    </a:lnTo>
                    <a:lnTo>
                      <a:pt x="624" y="47"/>
                    </a:lnTo>
                    <a:lnTo>
                      <a:pt x="628" y="50"/>
                    </a:lnTo>
                    <a:lnTo>
                      <a:pt x="630" y="51"/>
                    </a:lnTo>
                    <a:lnTo>
                      <a:pt x="631" y="53"/>
                    </a:lnTo>
                    <a:lnTo>
                      <a:pt x="633" y="56"/>
                    </a:lnTo>
                    <a:lnTo>
                      <a:pt x="635" y="56"/>
                    </a:lnTo>
                    <a:lnTo>
                      <a:pt x="636" y="60"/>
                    </a:lnTo>
                    <a:lnTo>
                      <a:pt x="639" y="62"/>
                    </a:lnTo>
                    <a:lnTo>
                      <a:pt x="640" y="63"/>
                    </a:lnTo>
                    <a:lnTo>
                      <a:pt x="641" y="66"/>
                    </a:lnTo>
                    <a:lnTo>
                      <a:pt x="644" y="69"/>
                    </a:lnTo>
                    <a:lnTo>
                      <a:pt x="645" y="73"/>
                    </a:lnTo>
                    <a:lnTo>
                      <a:pt x="646" y="76"/>
                    </a:lnTo>
                    <a:lnTo>
                      <a:pt x="647" y="78"/>
                    </a:lnTo>
                    <a:lnTo>
                      <a:pt x="650" y="82"/>
                    </a:lnTo>
                    <a:lnTo>
                      <a:pt x="651" y="86"/>
                    </a:lnTo>
                    <a:lnTo>
                      <a:pt x="653" y="89"/>
                    </a:lnTo>
                    <a:lnTo>
                      <a:pt x="654" y="94"/>
                    </a:lnTo>
                    <a:lnTo>
                      <a:pt x="655" y="99"/>
                    </a:lnTo>
                    <a:lnTo>
                      <a:pt x="657" y="104"/>
                    </a:lnTo>
                    <a:lnTo>
                      <a:pt x="658" y="110"/>
                    </a:lnTo>
                    <a:lnTo>
                      <a:pt x="658" y="115"/>
                    </a:lnTo>
                    <a:lnTo>
                      <a:pt x="659" y="121"/>
                    </a:lnTo>
                    <a:lnTo>
                      <a:pt x="659" y="128"/>
                    </a:lnTo>
                    <a:lnTo>
                      <a:pt x="660" y="133"/>
                    </a:lnTo>
                    <a:lnTo>
                      <a:pt x="660" y="140"/>
                    </a:lnTo>
                    <a:lnTo>
                      <a:pt x="662" y="147"/>
                    </a:lnTo>
                    <a:lnTo>
                      <a:pt x="662" y="153"/>
                    </a:lnTo>
                    <a:lnTo>
                      <a:pt x="662" y="160"/>
                    </a:lnTo>
                    <a:lnTo>
                      <a:pt x="663" y="167"/>
                    </a:lnTo>
                    <a:lnTo>
                      <a:pt x="663" y="174"/>
                    </a:lnTo>
                    <a:lnTo>
                      <a:pt x="663" y="181"/>
                    </a:lnTo>
                    <a:lnTo>
                      <a:pt x="663" y="189"/>
                    </a:lnTo>
                    <a:lnTo>
                      <a:pt x="663" y="195"/>
                    </a:lnTo>
                    <a:lnTo>
                      <a:pt x="663" y="202"/>
                    </a:lnTo>
                    <a:lnTo>
                      <a:pt x="663" y="209"/>
                    </a:lnTo>
                    <a:lnTo>
                      <a:pt x="663" y="217"/>
                    </a:lnTo>
                    <a:lnTo>
                      <a:pt x="662" y="224"/>
                    </a:lnTo>
                    <a:lnTo>
                      <a:pt x="662" y="230"/>
                    </a:lnTo>
                    <a:lnTo>
                      <a:pt x="662" y="236"/>
                    </a:lnTo>
                    <a:lnTo>
                      <a:pt x="662" y="243"/>
                    </a:lnTo>
                    <a:lnTo>
                      <a:pt x="660" y="249"/>
                    </a:lnTo>
                    <a:lnTo>
                      <a:pt x="660" y="256"/>
                    </a:lnTo>
                    <a:lnTo>
                      <a:pt x="660" y="262"/>
                    </a:lnTo>
                    <a:lnTo>
                      <a:pt x="659" y="268"/>
                    </a:lnTo>
                    <a:lnTo>
                      <a:pt x="659" y="274"/>
                    </a:lnTo>
                    <a:lnTo>
                      <a:pt x="659" y="279"/>
                    </a:lnTo>
                    <a:lnTo>
                      <a:pt x="658" y="284"/>
                    </a:lnTo>
                    <a:lnTo>
                      <a:pt x="657" y="289"/>
                    </a:lnTo>
                    <a:lnTo>
                      <a:pt x="657" y="295"/>
                    </a:lnTo>
                    <a:lnTo>
                      <a:pt x="655" y="301"/>
                    </a:lnTo>
                    <a:lnTo>
                      <a:pt x="654" y="305"/>
                    </a:lnTo>
                    <a:lnTo>
                      <a:pt x="653" y="312"/>
                    </a:lnTo>
                    <a:lnTo>
                      <a:pt x="651" y="318"/>
                    </a:lnTo>
                    <a:lnTo>
                      <a:pt x="650" y="321"/>
                    </a:lnTo>
                    <a:lnTo>
                      <a:pt x="649" y="328"/>
                    </a:lnTo>
                    <a:lnTo>
                      <a:pt x="647" y="334"/>
                    </a:lnTo>
                    <a:lnTo>
                      <a:pt x="645" y="338"/>
                    </a:lnTo>
                    <a:lnTo>
                      <a:pt x="644" y="344"/>
                    </a:lnTo>
                    <a:lnTo>
                      <a:pt x="643" y="349"/>
                    </a:lnTo>
                    <a:lnTo>
                      <a:pt x="640" y="353"/>
                    </a:lnTo>
                    <a:lnTo>
                      <a:pt x="639" y="360"/>
                    </a:lnTo>
                    <a:lnTo>
                      <a:pt x="636" y="364"/>
                    </a:lnTo>
                    <a:lnTo>
                      <a:pt x="635" y="369"/>
                    </a:lnTo>
                    <a:lnTo>
                      <a:pt x="632" y="373"/>
                    </a:lnTo>
                    <a:lnTo>
                      <a:pt x="630" y="378"/>
                    </a:lnTo>
                    <a:lnTo>
                      <a:pt x="628" y="383"/>
                    </a:lnTo>
                    <a:lnTo>
                      <a:pt x="626" y="388"/>
                    </a:lnTo>
                    <a:lnTo>
                      <a:pt x="623" y="392"/>
                    </a:lnTo>
                    <a:lnTo>
                      <a:pt x="622" y="397"/>
                    </a:lnTo>
                    <a:lnTo>
                      <a:pt x="619" y="400"/>
                    </a:lnTo>
                    <a:lnTo>
                      <a:pt x="616" y="405"/>
                    </a:lnTo>
                    <a:lnTo>
                      <a:pt x="615" y="408"/>
                    </a:lnTo>
                    <a:lnTo>
                      <a:pt x="611" y="413"/>
                    </a:lnTo>
                    <a:lnTo>
                      <a:pt x="609" y="417"/>
                    </a:lnTo>
                    <a:lnTo>
                      <a:pt x="606" y="421"/>
                    </a:lnTo>
                    <a:lnTo>
                      <a:pt x="603" y="424"/>
                    </a:lnTo>
                    <a:lnTo>
                      <a:pt x="601" y="426"/>
                    </a:lnTo>
                    <a:lnTo>
                      <a:pt x="599" y="430"/>
                    </a:lnTo>
                    <a:lnTo>
                      <a:pt x="596" y="433"/>
                    </a:lnTo>
                    <a:lnTo>
                      <a:pt x="592" y="435"/>
                    </a:lnTo>
                    <a:lnTo>
                      <a:pt x="588" y="439"/>
                    </a:lnTo>
                    <a:lnTo>
                      <a:pt x="584" y="441"/>
                    </a:lnTo>
                    <a:lnTo>
                      <a:pt x="580" y="445"/>
                    </a:lnTo>
                    <a:lnTo>
                      <a:pt x="574" y="448"/>
                    </a:lnTo>
                    <a:lnTo>
                      <a:pt x="568" y="451"/>
                    </a:lnTo>
                    <a:lnTo>
                      <a:pt x="563" y="454"/>
                    </a:lnTo>
                    <a:lnTo>
                      <a:pt x="558" y="457"/>
                    </a:lnTo>
                    <a:lnTo>
                      <a:pt x="551" y="460"/>
                    </a:lnTo>
                    <a:lnTo>
                      <a:pt x="544" y="463"/>
                    </a:lnTo>
                    <a:lnTo>
                      <a:pt x="538" y="466"/>
                    </a:lnTo>
                    <a:lnTo>
                      <a:pt x="532" y="469"/>
                    </a:lnTo>
                    <a:lnTo>
                      <a:pt x="525" y="471"/>
                    </a:lnTo>
                    <a:lnTo>
                      <a:pt x="519" y="473"/>
                    </a:lnTo>
                    <a:lnTo>
                      <a:pt x="512" y="476"/>
                    </a:lnTo>
                    <a:lnTo>
                      <a:pt x="506" y="479"/>
                    </a:lnTo>
                    <a:lnTo>
                      <a:pt x="500" y="482"/>
                    </a:lnTo>
                    <a:lnTo>
                      <a:pt x="492" y="484"/>
                    </a:lnTo>
                    <a:lnTo>
                      <a:pt x="485" y="486"/>
                    </a:lnTo>
                    <a:lnTo>
                      <a:pt x="479" y="487"/>
                    </a:lnTo>
                    <a:lnTo>
                      <a:pt x="473" y="489"/>
                    </a:lnTo>
                    <a:lnTo>
                      <a:pt x="468" y="492"/>
                    </a:lnTo>
                    <a:lnTo>
                      <a:pt x="461" y="493"/>
                    </a:lnTo>
                    <a:lnTo>
                      <a:pt x="455" y="495"/>
                    </a:lnTo>
                    <a:lnTo>
                      <a:pt x="450" y="497"/>
                    </a:lnTo>
                    <a:lnTo>
                      <a:pt x="444" y="498"/>
                    </a:lnTo>
                    <a:lnTo>
                      <a:pt x="439" y="499"/>
                    </a:lnTo>
                    <a:lnTo>
                      <a:pt x="434" y="500"/>
                    </a:lnTo>
                    <a:lnTo>
                      <a:pt x="430" y="502"/>
                    </a:lnTo>
                    <a:lnTo>
                      <a:pt x="426" y="502"/>
                    </a:lnTo>
                    <a:lnTo>
                      <a:pt x="422" y="502"/>
                    </a:lnTo>
                    <a:lnTo>
                      <a:pt x="418" y="504"/>
                    </a:lnTo>
                    <a:lnTo>
                      <a:pt x="413" y="505"/>
                    </a:lnTo>
                    <a:lnTo>
                      <a:pt x="410" y="505"/>
                    </a:lnTo>
                    <a:lnTo>
                      <a:pt x="406" y="506"/>
                    </a:lnTo>
                    <a:lnTo>
                      <a:pt x="403" y="508"/>
                    </a:lnTo>
                    <a:lnTo>
                      <a:pt x="399" y="508"/>
                    </a:lnTo>
                    <a:lnTo>
                      <a:pt x="396" y="510"/>
                    </a:lnTo>
                    <a:lnTo>
                      <a:pt x="392" y="511"/>
                    </a:lnTo>
                    <a:lnTo>
                      <a:pt x="388" y="512"/>
                    </a:lnTo>
                    <a:lnTo>
                      <a:pt x="384" y="513"/>
                    </a:lnTo>
                    <a:lnTo>
                      <a:pt x="382" y="514"/>
                    </a:lnTo>
                    <a:lnTo>
                      <a:pt x="378" y="515"/>
                    </a:lnTo>
                    <a:lnTo>
                      <a:pt x="374" y="517"/>
                    </a:lnTo>
                    <a:lnTo>
                      <a:pt x="371" y="518"/>
                    </a:lnTo>
                    <a:lnTo>
                      <a:pt x="367" y="519"/>
                    </a:lnTo>
                    <a:lnTo>
                      <a:pt x="365" y="520"/>
                    </a:lnTo>
                    <a:lnTo>
                      <a:pt x="361" y="523"/>
                    </a:lnTo>
                    <a:lnTo>
                      <a:pt x="358" y="524"/>
                    </a:lnTo>
                    <a:lnTo>
                      <a:pt x="355" y="525"/>
                    </a:lnTo>
                    <a:lnTo>
                      <a:pt x="352" y="526"/>
                    </a:lnTo>
                    <a:lnTo>
                      <a:pt x="349" y="527"/>
                    </a:lnTo>
                    <a:lnTo>
                      <a:pt x="347" y="530"/>
                    </a:lnTo>
                    <a:lnTo>
                      <a:pt x="344" y="531"/>
                    </a:lnTo>
                    <a:lnTo>
                      <a:pt x="341" y="532"/>
                    </a:lnTo>
                    <a:lnTo>
                      <a:pt x="339" y="533"/>
                    </a:lnTo>
                    <a:lnTo>
                      <a:pt x="338" y="534"/>
                    </a:lnTo>
                    <a:lnTo>
                      <a:pt x="335" y="536"/>
                    </a:lnTo>
                    <a:lnTo>
                      <a:pt x="334" y="537"/>
                    </a:lnTo>
                    <a:lnTo>
                      <a:pt x="332" y="539"/>
                    </a:lnTo>
                    <a:lnTo>
                      <a:pt x="330" y="540"/>
                    </a:lnTo>
                    <a:lnTo>
                      <a:pt x="328" y="541"/>
                    </a:lnTo>
                    <a:lnTo>
                      <a:pt x="327" y="542"/>
                    </a:lnTo>
                    <a:lnTo>
                      <a:pt x="325" y="545"/>
                    </a:lnTo>
                    <a:lnTo>
                      <a:pt x="323" y="546"/>
                    </a:lnTo>
                    <a:lnTo>
                      <a:pt x="323" y="547"/>
                    </a:lnTo>
                    <a:lnTo>
                      <a:pt x="321" y="548"/>
                    </a:lnTo>
                    <a:lnTo>
                      <a:pt x="319" y="550"/>
                    </a:lnTo>
                    <a:lnTo>
                      <a:pt x="319" y="552"/>
                    </a:lnTo>
                    <a:lnTo>
                      <a:pt x="315" y="553"/>
                    </a:lnTo>
                    <a:lnTo>
                      <a:pt x="315" y="554"/>
                    </a:lnTo>
                    <a:lnTo>
                      <a:pt x="313" y="557"/>
                    </a:lnTo>
                    <a:lnTo>
                      <a:pt x="312" y="558"/>
                    </a:lnTo>
                    <a:lnTo>
                      <a:pt x="311" y="559"/>
                    </a:lnTo>
                    <a:lnTo>
                      <a:pt x="310" y="561"/>
                    </a:lnTo>
                    <a:lnTo>
                      <a:pt x="308" y="562"/>
                    </a:lnTo>
                    <a:lnTo>
                      <a:pt x="306" y="564"/>
                    </a:lnTo>
                    <a:lnTo>
                      <a:pt x="304" y="566"/>
                    </a:lnTo>
                    <a:lnTo>
                      <a:pt x="303" y="568"/>
                    </a:lnTo>
                    <a:lnTo>
                      <a:pt x="300" y="570"/>
                    </a:lnTo>
                    <a:lnTo>
                      <a:pt x="299" y="572"/>
                    </a:lnTo>
                    <a:lnTo>
                      <a:pt x="298" y="573"/>
                    </a:lnTo>
                    <a:lnTo>
                      <a:pt x="296" y="575"/>
                    </a:lnTo>
                    <a:lnTo>
                      <a:pt x="294" y="576"/>
                    </a:lnTo>
                    <a:lnTo>
                      <a:pt x="292" y="579"/>
                    </a:lnTo>
                    <a:lnTo>
                      <a:pt x="289" y="581"/>
                    </a:lnTo>
                    <a:lnTo>
                      <a:pt x="288" y="583"/>
                    </a:lnTo>
                    <a:lnTo>
                      <a:pt x="285" y="585"/>
                    </a:lnTo>
                    <a:lnTo>
                      <a:pt x="283" y="586"/>
                    </a:lnTo>
                    <a:lnTo>
                      <a:pt x="280" y="589"/>
                    </a:lnTo>
                    <a:lnTo>
                      <a:pt x="277" y="590"/>
                    </a:lnTo>
                    <a:lnTo>
                      <a:pt x="275" y="593"/>
                    </a:lnTo>
                    <a:lnTo>
                      <a:pt x="271" y="596"/>
                    </a:lnTo>
                    <a:lnTo>
                      <a:pt x="268" y="598"/>
                    </a:lnTo>
                    <a:lnTo>
                      <a:pt x="266" y="599"/>
                    </a:lnTo>
                    <a:lnTo>
                      <a:pt x="262" y="602"/>
                    </a:lnTo>
                    <a:lnTo>
                      <a:pt x="259" y="605"/>
                    </a:lnTo>
                    <a:lnTo>
                      <a:pt x="256" y="607"/>
                    </a:lnTo>
                    <a:lnTo>
                      <a:pt x="253" y="608"/>
                    </a:lnTo>
                    <a:lnTo>
                      <a:pt x="251" y="611"/>
                    </a:lnTo>
                    <a:lnTo>
                      <a:pt x="248" y="612"/>
                    </a:lnTo>
                    <a:lnTo>
                      <a:pt x="244" y="614"/>
                    </a:lnTo>
                    <a:lnTo>
                      <a:pt x="241" y="615"/>
                    </a:lnTo>
                    <a:lnTo>
                      <a:pt x="239" y="618"/>
                    </a:lnTo>
                    <a:lnTo>
                      <a:pt x="235" y="618"/>
                    </a:lnTo>
                    <a:lnTo>
                      <a:pt x="233" y="621"/>
                    </a:lnTo>
                    <a:lnTo>
                      <a:pt x="229" y="622"/>
                    </a:lnTo>
                    <a:lnTo>
                      <a:pt x="225" y="625"/>
                    </a:lnTo>
                    <a:lnTo>
                      <a:pt x="224" y="625"/>
                    </a:lnTo>
                    <a:lnTo>
                      <a:pt x="220" y="627"/>
                    </a:lnTo>
                    <a:lnTo>
                      <a:pt x="216" y="629"/>
                    </a:lnTo>
                    <a:lnTo>
                      <a:pt x="212" y="631"/>
                    </a:lnTo>
                    <a:lnTo>
                      <a:pt x="211" y="633"/>
                    </a:lnTo>
                    <a:lnTo>
                      <a:pt x="207" y="634"/>
                    </a:lnTo>
                    <a:lnTo>
                      <a:pt x="204" y="637"/>
                    </a:lnTo>
                    <a:lnTo>
                      <a:pt x="200" y="638"/>
                    </a:lnTo>
                    <a:lnTo>
                      <a:pt x="197" y="640"/>
                    </a:lnTo>
                    <a:lnTo>
                      <a:pt x="194" y="642"/>
                    </a:lnTo>
                    <a:lnTo>
                      <a:pt x="191" y="644"/>
                    </a:lnTo>
                    <a:lnTo>
                      <a:pt x="187" y="647"/>
                    </a:lnTo>
                    <a:lnTo>
                      <a:pt x="185" y="650"/>
                    </a:lnTo>
                    <a:lnTo>
                      <a:pt x="181" y="651"/>
                    </a:lnTo>
                    <a:lnTo>
                      <a:pt x="178" y="654"/>
                    </a:lnTo>
                    <a:lnTo>
                      <a:pt x="174" y="656"/>
                    </a:lnTo>
                    <a:lnTo>
                      <a:pt x="170" y="660"/>
                    </a:lnTo>
                    <a:lnTo>
                      <a:pt x="167" y="662"/>
                    </a:lnTo>
                    <a:lnTo>
                      <a:pt x="163" y="666"/>
                    </a:lnTo>
                    <a:lnTo>
                      <a:pt x="161" y="668"/>
                    </a:lnTo>
                    <a:lnTo>
                      <a:pt x="156" y="672"/>
                    </a:lnTo>
                    <a:lnTo>
                      <a:pt x="153" y="674"/>
                    </a:lnTo>
                    <a:lnTo>
                      <a:pt x="150" y="677"/>
                    </a:lnTo>
                    <a:lnTo>
                      <a:pt x="148" y="680"/>
                    </a:lnTo>
                    <a:lnTo>
                      <a:pt x="145" y="683"/>
                    </a:lnTo>
                    <a:lnTo>
                      <a:pt x="142" y="686"/>
                    </a:lnTo>
                    <a:lnTo>
                      <a:pt x="139" y="688"/>
                    </a:lnTo>
                    <a:lnTo>
                      <a:pt x="136" y="691"/>
                    </a:lnTo>
                    <a:lnTo>
                      <a:pt x="134" y="694"/>
                    </a:lnTo>
                    <a:lnTo>
                      <a:pt x="131" y="696"/>
                    </a:lnTo>
                    <a:lnTo>
                      <a:pt x="128" y="700"/>
                    </a:lnTo>
                    <a:lnTo>
                      <a:pt x="126" y="702"/>
                    </a:lnTo>
                    <a:lnTo>
                      <a:pt x="125" y="704"/>
                    </a:lnTo>
                    <a:lnTo>
                      <a:pt x="122" y="706"/>
                    </a:lnTo>
                    <a:lnTo>
                      <a:pt x="119" y="709"/>
                    </a:lnTo>
                    <a:lnTo>
                      <a:pt x="117" y="712"/>
                    </a:lnTo>
                    <a:lnTo>
                      <a:pt x="115" y="713"/>
                    </a:lnTo>
                    <a:lnTo>
                      <a:pt x="113" y="715"/>
                    </a:lnTo>
                    <a:lnTo>
                      <a:pt x="110" y="717"/>
                    </a:lnTo>
                    <a:lnTo>
                      <a:pt x="108" y="719"/>
                    </a:lnTo>
                    <a:lnTo>
                      <a:pt x="105" y="721"/>
                    </a:lnTo>
                    <a:lnTo>
                      <a:pt x="104" y="723"/>
                    </a:lnTo>
                    <a:lnTo>
                      <a:pt x="101" y="725"/>
                    </a:lnTo>
                    <a:lnTo>
                      <a:pt x="98" y="726"/>
                    </a:lnTo>
                    <a:lnTo>
                      <a:pt x="96" y="728"/>
                    </a:lnTo>
                    <a:lnTo>
                      <a:pt x="94" y="728"/>
                    </a:lnTo>
                    <a:lnTo>
                      <a:pt x="92" y="730"/>
                    </a:lnTo>
                    <a:lnTo>
                      <a:pt x="90" y="731"/>
                    </a:lnTo>
                    <a:lnTo>
                      <a:pt x="87" y="731"/>
                    </a:lnTo>
                    <a:lnTo>
                      <a:pt x="84" y="732"/>
                    </a:lnTo>
                    <a:lnTo>
                      <a:pt x="82" y="732"/>
                    </a:lnTo>
                    <a:lnTo>
                      <a:pt x="79" y="734"/>
                    </a:lnTo>
                    <a:lnTo>
                      <a:pt x="77" y="734"/>
                    </a:lnTo>
                    <a:lnTo>
                      <a:pt x="75" y="734"/>
                    </a:lnTo>
                    <a:lnTo>
                      <a:pt x="71" y="735"/>
                    </a:lnTo>
                    <a:lnTo>
                      <a:pt x="67" y="735"/>
                    </a:lnTo>
                    <a:lnTo>
                      <a:pt x="66" y="735"/>
                    </a:lnTo>
                    <a:lnTo>
                      <a:pt x="64" y="735"/>
                    </a:lnTo>
                    <a:lnTo>
                      <a:pt x="62" y="735"/>
                    </a:lnTo>
                    <a:lnTo>
                      <a:pt x="60" y="734"/>
                    </a:lnTo>
                    <a:lnTo>
                      <a:pt x="58" y="734"/>
                    </a:lnTo>
                    <a:lnTo>
                      <a:pt x="56" y="734"/>
                    </a:lnTo>
                    <a:lnTo>
                      <a:pt x="55" y="734"/>
                    </a:lnTo>
                    <a:lnTo>
                      <a:pt x="53" y="734"/>
                    </a:lnTo>
                    <a:lnTo>
                      <a:pt x="51" y="732"/>
                    </a:lnTo>
                    <a:lnTo>
                      <a:pt x="50" y="732"/>
                    </a:lnTo>
                    <a:lnTo>
                      <a:pt x="49" y="732"/>
                    </a:lnTo>
                    <a:lnTo>
                      <a:pt x="47" y="731"/>
                    </a:lnTo>
                    <a:lnTo>
                      <a:pt x="46" y="731"/>
                    </a:lnTo>
                    <a:lnTo>
                      <a:pt x="45" y="731"/>
                    </a:lnTo>
                    <a:lnTo>
                      <a:pt x="43" y="730"/>
                    </a:lnTo>
                    <a:lnTo>
                      <a:pt x="42" y="730"/>
                    </a:lnTo>
                    <a:lnTo>
                      <a:pt x="41" y="730"/>
                    </a:lnTo>
                    <a:lnTo>
                      <a:pt x="41" y="728"/>
                    </a:lnTo>
                    <a:lnTo>
                      <a:pt x="39" y="728"/>
                    </a:lnTo>
                  </a:path>
                </a:pathLst>
              </a:custGeom>
              <a:solidFill>
                <a:srgbClr val="7C42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2" name="Freeform 21"/>
              <p:cNvSpPr>
                <a:spLocks/>
              </p:cNvSpPr>
              <p:nvPr/>
            </p:nvSpPr>
            <p:spPr bwMode="auto">
              <a:xfrm>
                <a:off x="728" y="1485"/>
                <a:ext cx="633" cy="701"/>
              </a:xfrm>
              <a:custGeom>
                <a:avLst/>
                <a:gdLst>
                  <a:gd name="T0" fmla="*/ 32 w 633"/>
                  <a:gd name="T1" fmla="*/ 687 h 701"/>
                  <a:gd name="T2" fmla="*/ 24 w 633"/>
                  <a:gd name="T3" fmla="*/ 668 h 701"/>
                  <a:gd name="T4" fmla="*/ 11 w 633"/>
                  <a:gd name="T5" fmla="*/ 639 h 701"/>
                  <a:gd name="T6" fmla="*/ 3 w 633"/>
                  <a:gd name="T7" fmla="*/ 603 h 701"/>
                  <a:gd name="T8" fmla="*/ 2 w 633"/>
                  <a:gd name="T9" fmla="*/ 558 h 701"/>
                  <a:gd name="T10" fmla="*/ 0 w 633"/>
                  <a:gd name="T11" fmla="*/ 481 h 701"/>
                  <a:gd name="T12" fmla="*/ 0 w 633"/>
                  <a:gd name="T13" fmla="*/ 381 h 701"/>
                  <a:gd name="T14" fmla="*/ 7 w 633"/>
                  <a:gd name="T15" fmla="*/ 280 h 701"/>
                  <a:gd name="T16" fmla="*/ 28 w 633"/>
                  <a:gd name="T17" fmla="*/ 200 h 701"/>
                  <a:gd name="T18" fmla="*/ 60 w 633"/>
                  <a:gd name="T19" fmla="*/ 146 h 701"/>
                  <a:gd name="T20" fmla="*/ 98 w 633"/>
                  <a:gd name="T21" fmla="*/ 103 h 701"/>
                  <a:gd name="T22" fmla="*/ 139 w 633"/>
                  <a:gd name="T23" fmla="*/ 69 h 701"/>
                  <a:gd name="T24" fmla="*/ 184 w 633"/>
                  <a:gd name="T25" fmla="*/ 45 h 701"/>
                  <a:gd name="T26" fmla="*/ 235 w 633"/>
                  <a:gd name="T27" fmla="*/ 25 h 701"/>
                  <a:gd name="T28" fmla="*/ 299 w 633"/>
                  <a:gd name="T29" fmla="*/ 11 h 701"/>
                  <a:gd name="T30" fmla="*/ 371 w 633"/>
                  <a:gd name="T31" fmla="*/ 2 h 701"/>
                  <a:gd name="T32" fmla="*/ 443 w 633"/>
                  <a:gd name="T33" fmla="*/ 0 h 701"/>
                  <a:gd name="T34" fmla="*/ 504 w 633"/>
                  <a:gd name="T35" fmla="*/ 8 h 701"/>
                  <a:gd name="T36" fmla="*/ 548 w 633"/>
                  <a:gd name="T37" fmla="*/ 23 h 701"/>
                  <a:gd name="T38" fmla="*/ 577 w 633"/>
                  <a:gd name="T39" fmla="*/ 34 h 701"/>
                  <a:gd name="T40" fmla="*/ 597 w 633"/>
                  <a:gd name="T41" fmla="*/ 45 h 701"/>
                  <a:gd name="T42" fmla="*/ 609 w 633"/>
                  <a:gd name="T43" fmla="*/ 59 h 701"/>
                  <a:gd name="T44" fmla="*/ 620 w 633"/>
                  <a:gd name="T45" fmla="*/ 79 h 701"/>
                  <a:gd name="T46" fmla="*/ 628 w 633"/>
                  <a:gd name="T47" fmla="*/ 110 h 701"/>
                  <a:gd name="T48" fmla="*/ 632 w 633"/>
                  <a:gd name="T49" fmla="*/ 152 h 701"/>
                  <a:gd name="T50" fmla="*/ 632 w 633"/>
                  <a:gd name="T51" fmla="*/ 199 h 701"/>
                  <a:gd name="T52" fmla="*/ 631 w 633"/>
                  <a:gd name="T53" fmla="*/ 243 h 701"/>
                  <a:gd name="T54" fmla="*/ 627 w 633"/>
                  <a:gd name="T55" fmla="*/ 281 h 701"/>
                  <a:gd name="T56" fmla="*/ 618 w 633"/>
                  <a:gd name="T57" fmla="*/ 317 h 701"/>
                  <a:gd name="T58" fmla="*/ 605 w 633"/>
                  <a:gd name="T59" fmla="*/ 352 h 701"/>
                  <a:gd name="T60" fmla="*/ 590 w 633"/>
                  <a:gd name="T61" fmla="*/ 382 h 701"/>
                  <a:gd name="T62" fmla="*/ 574 w 633"/>
                  <a:gd name="T63" fmla="*/ 407 h 701"/>
                  <a:gd name="T64" fmla="*/ 548 w 633"/>
                  <a:gd name="T65" fmla="*/ 426 h 701"/>
                  <a:gd name="T66" fmla="*/ 508 w 633"/>
                  <a:gd name="T67" fmla="*/ 446 h 701"/>
                  <a:gd name="T68" fmla="*/ 464 w 633"/>
                  <a:gd name="T69" fmla="*/ 462 h 701"/>
                  <a:gd name="T70" fmla="*/ 425 w 633"/>
                  <a:gd name="T71" fmla="*/ 474 h 701"/>
                  <a:gd name="T72" fmla="*/ 396 w 633"/>
                  <a:gd name="T73" fmla="*/ 481 h 701"/>
                  <a:gd name="T74" fmla="*/ 371 w 633"/>
                  <a:gd name="T75" fmla="*/ 487 h 701"/>
                  <a:gd name="T76" fmla="*/ 348 w 633"/>
                  <a:gd name="T77" fmla="*/ 496 h 701"/>
                  <a:gd name="T78" fmla="*/ 329 w 633"/>
                  <a:gd name="T79" fmla="*/ 505 h 701"/>
                  <a:gd name="T80" fmla="*/ 315 w 633"/>
                  <a:gd name="T81" fmla="*/ 514 h 701"/>
                  <a:gd name="T82" fmla="*/ 306 w 633"/>
                  <a:gd name="T83" fmla="*/ 524 h 701"/>
                  <a:gd name="T84" fmla="*/ 295 w 633"/>
                  <a:gd name="T85" fmla="*/ 535 h 701"/>
                  <a:gd name="T86" fmla="*/ 285 w 633"/>
                  <a:gd name="T87" fmla="*/ 546 h 701"/>
                  <a:gd name="T88" fmla="*/ 270 w 633"/>
                  <a:gd name="T89" fmla="*/ 559 h 701"/>
                  <a:gd name="T90" fmla="*/ 251 w 633"/>
                  <a:gd name="T91" fmla="*/ 573 h 701"/>
                  <a:gd name="T92" fmla="*/ 231 w 633"/>
                  <a:gd name="T93" fmla="*/ 586 h 701"/>
                  <a:gd name="T94" fmla="*/ 211 w 633"/>
                  <a:gd name="T95" fmla="*/ 598 h 701"/>
                  <a:gd name="T96" fmla="*/ 190 w 633"/>
                  <a:gd name="T97" fmla="*/ 609 h 701"/>
                  <a:gd name="T98" fmla="*/ 167 w 633"/>
                  <a:gd name="T99" fmla="*/ 626 h 701"/>
                  <a:gd name="T100" fmla="*/ 145 w 633"/>
                  <a:gd name="T101" fmla="*/ 645 h 701"/>
                  <a:gd name="T102" fmla="*/ 127 w 633"/>
                  <a:gd name="T103" fmla="*/ 664 h 701"/>
                  <a:gd name="T104" fmla="*/ 112 w 633"/>
                  <a:gd name="T105" fmla="*/ 680 h 701"/>
                  <a:gd name="T106" fmla="*/ 96 w 633"/>
                  <a:gd name="T107" fmla="*/ 691 h 701"/>
                  <a:gd name="T108" fmla="*/ 81 w 633"/>
                  <a:gd name="T109" fmla="*/ 699 h 701"/>
                  <a:gd name="T110" fmla="*/ 66 w 633"/>
                  <a:gd name="T111" fmla="*/ 700 h 701"/>
                  <a:gd name="T112" fmla="*/ 51 w 633"/>
                  <a:gd name="T113" fmla="*/ 699 h 701"/>
                  <a:gd name="T114" fmla="*/ 42 w 633"/>
                  <a:gd name="T115" fmla="*/ 696 h 7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3"/>
                  <a:gd name="T175" fmla="*/ 0 h 701"/>
                  <a:gd name="T176" fmla="*/ 633 w 633"/>
                  <a:gd name="T177" fmla="*/ 701 h 7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3" h="701">
                    <a:moveTo>
                      <a:pt x="37" y="693"/>
                    </a:moveTo>
                    <a:lnTo>
                      <a:pt x="36" y="693"/>
                    </a:lnTo>
                    <a:lnTo>
                      <a:pt x="35" y="691"/>
                    </a:lnTo>
                    <a:lnTo>
                      <a:pt x="35" y="690"/>
                    </a:lnTo>
                    <a:lnTo>
                      <a:pt x="33" y="690"/>
                    </a:lnTo>
                    <a:lnTo>
                      <a:pt x="32" y="687"/>
                    </a:lnTo>
                    <a:lnTo>
                      <a:pt x="31" y="686"/>
                    </a:lnTo>
                    <a:lnTo>
                      <a:pt x="29" y="683"/>
                    </a:lnTo>
                    <a:lnTo>
                      <a:pt x="28" y="680"/>
                    </a:lnTo>
                    <a:lnTo>
                      <a:pt x="27" y="677"/>
                    </a:lnTo>
                    <a:lnTo>
                      <a:pt x="26" y="675"/>
                    </a:lnTo>
                    <a:lnTo>
                      <a:pt x="24" y="671"/>
                    </a:lnTo>
                    <a:lnTo>
                      <a:pt x="24" y="668"/>
                    </a:lnTo>
                    <a:lnTo>
                      <a:pt x="20" y="665"/>
                    </a:lnTo>
                    <a:lnTo>
                      <a:pt x="19" y="661"/>
                    </a:lnTo>
                    <a:lnTo>
                      <a:pt x="18" y="656"/>
                    </a:lnTo>
                    <a:lnTo>
                      <a:pt x="16" y="652"/>
                    </a:lnTo>
                    <a:lnTo>
                      <a:pt x="15" y="648"/>
                    </a:lnTo>
                    <a:lnTo>
                      <a:pt x="12" y="643"/>
                    </a:lnTo>
                    <a:lnTo>
                      <a:pt x="11" y="639"/>
                    </a:lnTo>
                    <a:lnTo>
                      <a:pt x="11" y="634"/>
                    </a:lnTo>
                    <a:lnTo>
                      <a:pt x="9" y="629"/>
                    </a:lnTo>
                    <a:lnTo>
                      <a:pt x="7" y="625"/>
                    </a:lnTo>
                    <a:lnTo>
                      <a:pt x="6" y="619"/>
                    </a:lnTo>
                    <a:lnTo>
                      <a:pt x="5" y="614"/>
                    </a:lnTo>
                    <a:lnTo>
                      <a:pt x="5" y="608"/>
                    </a:lnTo>
                    <a:lnTo>
                      <a:pt x="3" y="603"/>
                    </a:lnTo>
                    <a:lnTo>
                      <a:pt x="3" y="598"/>
                    </a:lnTo>
                    <a:lnTo>
                      <a:pt x="2" y="592"/>
                    </a:lnTo>
                    <a:lnTo>
                      <a:pt x="2" y="586"/>
                    </a:lnTo>
                    <a:lnTo>
                      <a:pt x="2" y="580"/>
                    </a:lnTo>
                    <a:lnTo>
                      <a:pt x="2" y="574"/>
                    </a:lnTo>
                    <a:lnTo>
                      <a:pt x="2" y="566"/>
                    </a:lnTo>
                    <a:lnTo>
                      <a:pt x="2" y="558"/>
                    </a:lnTo>
                    <a:lnTo>
                      <a:pt x="1" y="548"/>
                    </a:lnTo>
                    <a:lnTo>
                      <a:pt x="1" y="539"/>
                    </a:lnTo>
                    <a:lnTo>
                      <a:pt x="1" y="529"/>
                    </a:lnTo>
                    <a:lnTo>
                      <a:pt x="1" y="516"/>
                    </a:lnTo>
                    <a:lnTo>
                      <a:pt x="0" y="505"/>
                    </a:lnTo>
                    <a:lnTo>
                      <a:pt x="0" y="494"/>
                    </a:lnTo>
                    <a:lnTo>
                      <a:pt x="0" y="481"/>
                    </a:lnTo>
                    <a:lnTo>
                      <a:pt x="0" y="466"/>
                    </a:lnTo>
                    <a:lnTo>
                      <a:pt x="0" y="452"/>
                    </a:lnTo>
                    <a:lnTo>
                      <a:pt x="0" y="438"/>
                    </a:lnTo>
                    <a:lnTo>
                      <a:pt x="0" y="424"/>
                    </a:lnTo>
                    <a:lnTo>
                      <a:pt x="0" y="410"/>
                    </a:lnTo>
                    <a:lnTo>
                      <a:pt x="0" y="395"/>
                    </a:lnTo>
                    <a:lnTo>
                      <a:pt x="0" y="381"/>
                    </a:lnTo>
                    <a:lnTo>
                      <a:pt x="1" y="365"/>
                    </a:lnTo>
                    <a:lnTo>
                      <a:pt x="1" y="352"/>
                    </a:lnTo>
                    <a:lnTo>
                      <a:pt x="2" y="336"/>
                    </a:lnTo>
                    <a:lnTo>
                      <a:pt x="3" y="322"/>
                    </a:lnTo>
                    <a:lnTo>
                      <a:pt x="5" y="308"/>
                    </a:lnTo>
                    <a:lnTo>
                      <a:pt x="6" y="294"/>
                    </a:lnTo>
                    <a:lnTo>
                      <a:pt x="7" y="280"/>
                    </a:lnTo>
                    <a:lnTo>
                      <a:pt x="11" y="267"/>
                    </a:lnTo>
                    <a:lnTo>
                      <a:pt x="12" y="254"/>
                    </a:lnTo>
                    <a:lnTo>
                      <a:pt x="15" y="243"/>
                    </a:lnTo>
                    <a:lnTo>
                      <a:pt x="18" y="231"/>
                    </a:lnTo>
                    <a:lnTo>
                      <a:pt x="20" y="220"/>
                    </a:lnTo>
                    <a:lnTo>
                      <a:pt x="24" y="209"/>
                    </a:lnTo>
                    <a:lnTo>
                      <a:pt x="28" y="200"/>
                    </a:lnTo>
                    <a:lnTo>
                      <a:pt x="32" y="191"/>
                    </a:lnTo>
                    <a:lnTo>
                      <a:pt x="37" y="182"/>
                    </a:lnTo>
                    <a:lnTo>
                      <a:pt x="41" y="175"/>
                    </a:lnTo>
                    <a:lnTo>
                      <a:pt x="46" y="168"/>
                    </a:lnTo>
                    <a:lnTo>
                      <a:pt x="51" y="160"/>
                    </a:lnTo>
                    <a:lnTo>
                      <a:pt x="55" y="153"/>
                    </a:lnTo>
                    <a:lnTo>
                      <a:pt x="60" y="146"/>
                    </a:lnTo>
                    <a:lnTo>
                      <a:pt x="66" y="139"/>
                    </a:lnTo>
                    <a:lnTo>
                      <a:pt x="71" y="133"/>
                    </a:lnTo>
                    <a:lnTo>
                      <a:pt x="75" y="127"/>
                    </a:lnTo>
                    <a:lnTo>
                      <a:pt x="81" y="120"/>
                    </a:lnTo>
                    <a:lnTo>
                      <a:pt x="86" y="114"/>
                    </a:lnTo>
                    <a:lnTo>
                      <a:pt x="91" y="108"/>
                    </a:lnTo>
                    <a:lnTo>
                      <a:pt x="98" y="103"/>
                    </a:lnTo>
                    <a:lnTo>
                      <a:pt x="102" y="98"/>
                    </a:lnTo>
                    <a:lnTo>
                      <a:pt x="109" y="93"/>
                    </a:lnTo>
                    <a:lnTo>
                      <a:pt x="113" y="88"/>
                    </a:lnTo>
                    <a:lnTo>
                      <a:pt x="121" y="82"/>
                    </a:lnTo>
                    <a:lnTo>
                      <a:pt x="126" y="79"/>
                    </a:lnTo>
                    <a:lnTo>
                      <a:pt x="132" y="75"/>
                    </a:lnTo>
                    <a:lnTo>
                      <a:pt x="139" y="69"/>
                    </a:lnTo>
                    <a:lnTo>
                      <a:pt x="145" y="66"/>
                    </a:lnTo>
                    <a:lnTo>
                      <a:pt x="152" y="62"/>
                    </a:lnTo>
                    <a:lnTo>
                      <a:pt x="157" y="58"/>
                    </a:lnTo>
                    <a:lnTo>
                      <a:pt x="165" y="54"/>
                    </a:lnTo>
                    <a:lnTo>
                      <a:pt x="171" y="51"/>
                    </a:lnTo>
                    <a:lnTo>
                      <a:pt x="177" y="47"/>
                    </a:lnTo>
                    <a:lnTo>
                      <a:pt x="184" y="45"/>
                    </a:lnTo>
                    <a:lnTo>
                      <a:pt x="191" y="41"/>
                    </a:lnTo>
                    <a:lnTo>
                      <a:pt x="198" y="38"/>
                    </a:lnTo>
                    <a:lnTo>
                      <a:pt x="205" y="36"/>
                    </a:lnTo>
                    <a:lnTo>
                      <a:pt x="212" y="34"/>
                    </a:lnTo>
                    <a:lnTo>
                      <a:pt x="220" y="31"/>
                    </a:lnTo>
                    <a:lnTo>
                      <a:pt x="227" y="28"/>
                    </a:lnTo>
                    <a:lnTo>
                      <a:pt x="235" y="25"/>
                    </a:lnTo>
                    <a:lnTo>
                      <a:pt x="243" y="23"/>
                    </a:lnTo>
                    <a:lnTo>
                      <a:pt x="251" y="21"/>
                    </a:lnTo>
                    <a:lnTo>
                      <a:pt x="260" y="19"/>
                    </a:lnTo>
                    <a:lnTo>
                      <a:pt x="270" y="17"/>
                    </a:lnTo>
                    <a:lnTo>
                      <a:pt x="278" y="15"/>
                    </a:lnTo>
                    <a:lnTo>
                      <a:pt x="289" y="12"/>
                    </a:lnTo>
                    <a:lnTo>
                      <a:pt x="299" y="11"/>
                    </a:lnTo>
                    <a:lnTo>
                      <a:pt x="308" y="9"/>
                    </a:lnTo>
                    <a:lnTo>
                      <a:pt x="318" y="8"/>
                    </a:lnTo>
                    <a:lnTo>
                      <a:pt x="329" y="6"/>
                    </a:lnTo>
                    <a:lnTo>
                      <a:pt x="340" y="4"/>
                    </a:lnTo>
                    <a:lnTo>
                      <a:pt x="350" y="3"/>
                    </a:lnTo>
                    <a:lnTo>
                      <a:pt x="361" y="2"/>
                    </a:lnTo>
                    <a:lnTo>
                      <a:pt x="371" y="2"/>
                    </a:lnTo>
                    <a:lnTo>
                      <a:pt x="381" y="1"/>
                    </a:lnTo>
                    <a:lnTo>
                      <a:pt x="391" y="0"/>
                    </a:lnTo>
                    <a:lnTo>
                      <a:pt x="403" y="0"/>
                    </a:lnTo>
                    <a:lnTo>
                      <a:pt x="413" y="0"/>
                    </a:lnTo>
                    <a:lnTo>
                      <a:pt x="424" y="0"/>
                    </a:lnTo>
                    <a:lnTo>
                      <a:pt x="432" y="0"/>
                    </a:lnTo>
                    <a:lnTo>
                      <a:pt x="443" y="0"/>
                    </a:lnTo>
                    <a:lnTo>
                      <a:pt x="453" y="0"/>
                    </a:lnTo>
                    <a:lnTo>
                      <a:pt x="462" y="1"/>
                    </a:lnTo>
                    <a:lnTo>
                      <a:pt x="471" y="2"/>
                    </a:lnTo>
                    <a:lnTo>
                      <a:pt x="480" y="3"/>
                    </a:lnTo>
                    <a:lnTo>
                      <a:pt x="489" y="4"/>
                    </a:lnTo>
                    <a:lnTo>
                      <a:pt x="497" y="5"/>
                    </a:lnTo>
                    <a:lnTo>
                      <a:pt x="504" y="8"/>
                    </a:lnTo>
                    <a:lnTo>
                      <a:pt x="512" y="9"/>
                    </a:lnTo>
                    <a:lnTo>
                      <a:pt x="518" y="11"/>
                    </a:lnTo>
                    <a:lnTo>
                      <a:pt x="525" y="14"/>
                    </a:lnTo>
                    <a:lnTo>
                      <a:pt x="531" y="15"/>
                    </a:lnTo>
                    <a:lnTo>
                      <a:pt x="537" y="18"/>
                    </a:lnTo>
                    <a:lnTo>
                      <a:pt x="543" y="21"/>
                    </a:lnTo>
                    <a:lnTo>
                      <a:pt x="548" y="23"/>
                    </a:lnTo>
                    <a:lnTo>
                      <a:pt x="554" y="24"/>
                    </a:lnTo>
                    <a:lnTo>
                      <a:pt x="558" y="27"/>
                    </a:lnTo>
                    <a:lnTo>
                      <a:pt x="562" y="28"/>
                    </a:lnTo>
                    <a:lnTo>
                      <a:pt x="567" y="30"/>
                    </a:lnTo>
                    <a:lnTo>
                      <a:pt x="571" y="31"/>
                    </a:lnTo>
                    <a:lnTo>
                      <a:pt x="574" y="34"/>
                    </a:lnTo>
                    <a:lnTo>
                      <a:pt x="577" y="34"/>
                    </a:lnTo>
                    <a:lnTo>
                      <a:pt x="581" y="36"/>
                    </a:lnTo>
                    <a:lnTo>
                      <a:pt x="584" y="38"/>
                    </a:lnTo>
                    <a:lnTo>
                      <a:pt x="587" y="40"/>
                    </a:lnTo>
                    <a:lnTo>
                      <a:pt x="588" y="41"/>
                    </a:lnTo>
                    <a:lnTo>
                      <a:pt x="592" y="43"/>
                    </a:lnTo>
                    <a:lnTo>
                      <a:pt x="594" y="44"/>
                    </a:lnTo>
                    <a:lnTo>
                      <a:pt x="597" y="45"/>
                    </a:lnTo>
                    <a:lnTo>
                      <a:pt x="598" y="47"/>
                    </a:lnTo>
                    <a:lnTo>
                      <a:pt x="601" y="49"/>
                    </a:lnTo>
                    <a:lnTo>
                      <a:pt x="602" y="51"/>
                    </a:lnTo>
                    <a:lnTo>
                      <a:pt x="605" y="53"/>
                    </a:lnTo>
                    <a:lnTo>
                      <a:pt x="605" y="54"/>
                    </a:lnTo>
                    <a:lnTo>
                      <a:pt x="607" y="56"/>
                    </a:lnTo>
                    <a:lnTo>
                      <a:pt x="609" y="59"/>
                    </a:lnTo>
                    <a:lnTo>
                      <a:pt x="611" y="62"/>
                    </a:lnTo>
                    <a:lnTo>
                      <a:pt x="612" y="64"/>
                    </a:lnTo>
                    <a:lnTo>
                      <a:pt x="614" y="66"/>
                    </a:lnTo>
                    <a:lnTo>
                      <a:pt x="615" y="69"/>
                    </a:lnTo>
                    <a:lnTo>
                      <a:pt x="616" y="71"/>
                    </a:lnTo>
                    <a:lnTo>
                      <a:pt x="618" y="75"/>
                    </a:lnTo>
                    <a:lnTo>
                      <a:pt x="620" y="79"/>
                    </a:lnTo>
                    <a:lnTo>
                      <a:pt x="621" y="82"/>
                    </a:lnTo>
                    <a:lnTo>
                      <a:pt x="622" y="85"/>
                    </a:lnTo>
                    <a:lnTo>
                      <a:pt x="624" y="90"/>
                    </a:lnTo>
                    <a:lnTo>
                      <a:pt x="625" y="95"/>
                    </a:lnTo>
                    <a:lnTo>
                      <a:pt x="627" y="99"/>
                    </a:lnTo>
                    <a:lnTo>
                      <a:pt x="627" y="105"/>
                    </a:lnTo>
                    <a:lnTo>
                      <a:pt x="628" y="110"/>
                    </a:lnTo>
                    <a:lnTo>
                      <a:pt x="629" y="116"/>
                    </a:lnTo>
                    <a:lnTo>
                      <a:pt x="629" y="121"/>
                    </a:lnTo>
                    <a:lnTo>
                      <a:pt x="631" y="127"/>
                    </a:lnTo>
                    <a:lnTo>
                      <a:pt x="631" y="133"/>
                    </a:lnTo>
                    <a:lnTo>
                      <a:pt x="632" y="139"/>
                    </a:lnTo>
                    <a:lnTo>
                      <a:pt x="632" y="146"/>
                    </a:lnTo>
                    <a:lnTo>
                      <a:pt x="632" y="152"/>
                    </a:lnTo>
                    <a:lnTo>
                      <a:pt x="632" y="159"/>
                    </a:lnTo>
                    <a:lnTo>
                      <a:pt x="632" y="166"/>
                    </a:lnTo>
                    <a:lnTo>
                      <a:pt x="632" y="173"/>
                    </a:lnTo>
                    <a:lnTo>
                      <a:pt x="632" y="179"/>
                    </a:lnTo>
                    <a:lnTo>
                      <a:pt x="632" y="186"/>
                    </a:lnTo>
                    <a:lnTo>
                      <a:pt x="632" y="193"/>
                    </a:lnTo>
                    <a:lnTo>
                      <a:pt x="632" y="199"/>
                    </a:lnTo>
                    <a:lnTo>
                      <a:pt x="632" y="206"/>
                    </a:lnTo>
                    <a:lnTo>
                      <a:pt x="632" y="213"/>
                    </a:lnTo>
                    <a:lnTo>
                      <a:pt x="632" y="219"/>
                    </a:lnTo>
                    <a:lnTo>
                      <a:pt x="632" y="226"/>
                    </a:lnTo>
                    <a:lnTo>
                      <a:pt x="631" y="232"/>
                    </a:lnTo>
                    <a:lnTo>
                      <a:pt x="631" y="237"/>
                    </a:lnTo>
                    <a:lnTo>
                      <a:pt x="631" y="243"/>
                    </a:lnTo>
                    <a:lnTo>
                      <a:pt x="629" y="249"/>
                    </a:lnTo>
                    <a:lnTo>
                      <a:pt x="629" y="256"/>
                    </a:lnTo>
                    <a:lnTo>
                      <a:pt x="629" y="259"/>
                    </a:lnTo>
                    <a:lnTo>
                      <a:pt x="628" y="265"/>
                    </a:lnTo>
                    <a:lnTo>
                      <a:pt x="628" y="270"/>
                    </a:lnTo>
                    <a:lnTo>
                      <a:pt x="627" y="275"/>
                    </a:lnTo>
                    <a:lnTo>
                      <a:pt x="627" y="281"/>
                    </a:lnTo>
                    <a:lnTo>
                      <a:pt x="625" y="285"/>
                    </a:lnTo>
                    <a:lnTo>
                      <a:pt x="624" y="291"/>
                    </a:lnTo>
                    <a:lnTo>
                      <a:pt x="622" y="296"/>
                    </a:lnTo>
                    <a:lnTo>
                      <a:pt x="621" y="302"/>
                    </a:lnTo>
                    <a:lnTo>
                      <a:pt x="620" y="307"/>
                    </a:lnTo>
                    <a:lnTo>
                      <a:pt x="618" y="313"/>
                    </a:lnTo>
                    <a:lnTo>
                      <a:pt x="618" y="317"/>
                    </a:lnTo>
                    <a:lnTo>
                      <a:pt x="616" y="322"/>
                    </a:lnTo>
                    <a:lnTo>
                      <a:pt x="615" y="328"/>
                    </a:lnTo>
                    <a:lnTo>
                      <a:pt x="612" y="333"/>
                    </a:lnTo>
                    <a:lnTo>
                      <a:pt x="611" y="337"/>
                    </a:lnTo>
                    <a:lnTo>
                      <a:pt x="608" y="342"/>
                    </a:lnTo>
                    <a:lnTo>
                      <a:pt x="607" y="346"/>
                    </a:lnTo>
                    <a:lnTo>
                      <a:pt x="605" y="352"/>
                    </a:lnTo>
                    <a:lnTo>
                      <a:pt x="603" y="356"/>
                    </a:lnTo>
                    <a:lnTo>
                      <a:pt x="601" y="361"/>
                    </a:lnTo>
                    <a:lnTo>
                      <a:pt x="600" y="365"/>
                    </a:lnTo>
                    <a:lnTo>
                      <a:pt x="597" y="369"/>
                    </a:lnTo>
                    <a:lnTo>
                      <a:pt x="594" y="374"/>
                    </a:lnTo>
                    <a:lnTo>
                      <a:pt x="592" y="378"/>
                    </a:lnTo>
                    <a:lnTo>
                      <a:pt x="590" y="382"/>
                    </a:lnTo>
                    <a:lnTo>
                      <a:pt x="588" y="385"/>
                    </a:lnTo>
                    <a:lnTo>
                      <a:pt x="585" y="389"/>
                    </a:lnTo>
                    <a:lnTo>
                      <a:pt x="584" y="394"/>
                    </a:lnTo>
                    <a:lnTo>
                      <a:pt x="581" y="397"/>
                    </a:lnTo>
                    <a:lnTo>
                      <a:pt x="579" y="399"/>
                    </a:lnTo>
                    <a:lnTo>
                      <a:pt x="576" y="403"/>
                    </a:lnTo>
                    <a:lnTo>
                      <a:pt x="574" y="407"/>
                    </a:lnTo>
                    <a:lnTo>
                      <a:pt x="571" y="409"/>
                    </a:lnTo>
                    <a:lnTo>
                      <a:pt x="569" y="412"/>
                    </a:lnTo>
                    <a:lnTo>
                      <a:pt x="565" y="415"/>
                    </a:lnTo>
                    <a:lnTo>
                      <a:pt x="561" y="418"/>
                    </a:lnTo>
                    <a:lnTo>
                      <a:pt x="557" y="421"/>
                    </a:lnTo>
                    <a:lnTo>
                      <a:pt x="552" y="424"/>
                    </a:lnTo>
                    <a:lnTo>
                      <a:pt x="548" y="426"/>
                    </a:lnTo>
                    <a:lnTo>
                      <a:pt x="543" y="430"/>
                    </a:lnTo>
                    <a:lnTo>
                      <a:pt x="537" y="432"/>
                    </a:lnTo>
                    <a:lnTo>
                      <a:pt x="531" y="436"/>
                    </a:lnTo>
                    <a:lnTo>
                      <a:pt x="526" y="438"/>
                    </a:lnTo>
                    <a:lnTo>
                      <a:pt x="520" y="440"/>
                    </a:lnTo>
                    <a:lnTo>
                      <a:pt x="515" y="444"/>
                    </a:lnTo>
                    <a:lnTo>
                      <a:pt x="508" y="446"/>
                    </a:lnTo>
                    <a:lnTo>
                      <a:pt x="503" y="449"/>
                    </a:lnTo>
                    <a:lnTo>
                      <a:pt x="495" y="451"/>
                    </a:lnTo>
                    <a:lnTo>
                      <a:pt x="489" y="453"/>
                    </a:lnTo>
                    <a:lnTo>
                      <a:pt x="482" y="456"/>
                    </a:lnTo>
                    <a:lnTo>
                      <a:pt x="476" y="458"/>
                    </a:lnTo>
                    <a:lnTo>
                      <a:pt x="471" y="461"/>
                    </a:lnTo>
                    <a:lnTo>
                      <a:pt x="464" y="462"/>
                    </a:lnTo>
                    <a:lnTo>
                      <a:pt x="459" y="465"/>
                    </a:lnTo>
                    <a:lnTo>
                      <a:pt x="451" y="466"/>
                    </a:lnTo>
                    <a:lnTo>
                      <a:pt x="447" y="468"/>
                    </a:lnTo>
                    <a:lnTo>
                      <a:pt x="440" y="470"/>
                    </a:lnTo>
                    <a:lnTo>
                      <a:pt x="435" y="471"/>
                    </a:lnTo>
                    <a:lnTo>
                      <a:pt x="430" y="474"/>
                    </a:lnTo>
                    <a:lnTo>
                      <a:pt x="425" y="474"/>
                    </a:lnTo>
                    <a:lnTo>
                      <a:pt x="420" y="475"/>
                    </a:lnTo>
                    <a:lnTo>
                      <a:pt x="415" y="477"/>
                    </a:lnTo>
                    <a:lnTo>
                      <a:pt x="411" y="478"/>
                    </a:lnTo>
                    <a:lnTo>
                      <a:pt x="407" y="478"/>
                    </a:lnTo>
                    <a:lnTo>
                      <a:pt x="403" y="479"/>
                    </a:lnTo>
                    <a:lnTo>
                      <a:pt x="400" y="481"/>
                    </a:lnTo>
                    <a:lnTo>
                      <a:pt x="396" y="481"/>
                    </a:lnTo>
                    <a:lnTo>
                      <a:pt x="392" y="481"/>
                    </a:lnTo>
                    <a:lnTo>
                      <a:pt x="388" y="483"/>
                    </a:lnTo>
                    <a:lnTo>
                      <a:pt x="385" y="484"/>
                    </a:lnTo>
                    <a:lnTo>
                      <a:pt x="381" y="484"/>
                    </a:lnTo>
                    <a:lnTo>
                      <a:pt x="377" y="485"/>
                    </a:lnTo>
                    <a:lnTo>
                      <a:pt x="374" y="487"/>
                    </a:lnTo>
                    <a:lnTo>
                      <a:pt x="371" y="487"/>
                    </a:lnTo>
                    <a:lnTo>
                      <a:pt x="367" y="488"/>
                    </a:lnTo>
                    <a:lnTo>
                      <a:pt x="365" y="490"/>
                    </a:lnTo>
                    <a:lnTo>
                      <a:pt x="361" y="490"/>
                    </a:lnTo>
                    <a:lnTo>
                      <a:pt x="358" y="492"/>
                    </a:lnTo>
                    <a:lnTo>
                      <a:pt x="354" y="494"/>
                    </a:lnTo>
                    <a:lnTo>
                      <a:pt x="352" y="494"/>
                    </a:lnTo>
                    <a:lnTo>
                      <a:pt x="348" y="496"/>
                    </a:lnTo>
                    <a:lnTo>
                      <a:pt x="345" y="497"/>
                    </a:lnTo>
                    <a:lnTo>
                      <a:pt x="343" y="500"/>
                    </a:lnTo>
                    <a:lnTo>
                      <a:pt x="340" y="500"/>
                    </a:lnTo>
                    <a:lnTo>
                      <a:pt x="337" y="501"/>
                    </a:lnTo>
                    <a:lnTo>
                      <a:pt x="335" y="503"/>
                    </a:lnTo>
                    <a:lnTo>
                      <a:pt x="332" y="503"/>
                    </a:lnTo>
                    <a:lnTo>
                      <a:pt x="329" y="505"/>
                    </a:lnTo>
                    <a:lnTo>
                      <a:pt x="327" y="506"/>
                    </a:lnTo>
                    <a:lnTo>
                      <a:pt x="325" y="509"/>
                    </a:lnTo>
                    <a:lnTo>
                      <a:pt x="322" y="510"/>
                    </a:lnTo>
                    <a:lnTo>
                      <a:pt x="321" y="511"/>
                    </a:lnTo>
                    <a:lnTo>
                      <a:pt x="318" y="513"/>
                    </a:lnTo>
                    <a:lnTo>
                      <a:pt x="317" y="513"/>
                    </a:lnTo>
                    <a:lnTo>
                      <a:pt x="315" y="514"/>
                    </a:lnTo>
                    <a:lnTo>
                      <a:pt x="314" y="516"/>
                    </a:lnTo>
                    <a:lnTo>
                      <a:pt x="312" y="518"/>
                    </a:lnTo>
                    <a:lnTo>
                      <a:pt x="310" y="519"/>
                    </a:lnTo>
                    <a:lnTo>
                      <a:pt x="310" y="520"/>
                    </a:lnTo>
                    <a:lnTo>
                      <a:pt x="308" y="522"/>
                    </a:lnTo>
                    <a:lnTo>
                      <a:pt x="306" y="523"/>
                    </a:lnTo>
                    <a:lnTo>
                      <a:pt x="306" y="524"/>
                    </a:lnTo>
                    <a:lnTo>
                      <a:pt x="304" y="526"/>
                    </a:lnTo>
                    <a:lnTo>
                      <a:pt x="302" y="527"/>
                    </a:lnTo>
                    <a:lnTo>
                      <a:pt x="302" y="529"/>
                    </a:lnTo>
                    <a:lnTo>
                      <a:pt x="301" y="529"/>
                    </a:lnTo>
                    <a:lnTo>
                      <a:pt x="299" y="531"/>
                    </a:lnTo>
                    <a:lnTo>
                      <a:pt x="298" y="533"/>
                    </a:lnTo>
                    <a:lnTo>
                      <a:pt x="295" y="535"/>
                    </a:lnTo>
                    <a:lnTo>
                      <a:pt x="294" y="535"/>
                    </a:lnTo>
                    <a:lnTo>
                      <a:pt x="293" y="538"/>
                    </a:lnTo>
                    <a:lnTo>
                      <a:pt x="291" y="539"/>
                    </a:lnTo>
                    <a:lnTo>
                      <a:pt x="290" y="540"/>
                    </a:lnTo>
                    <a:lnTo>
                      <a:pt x="287" y="542"/>
                    </a:lnTo>
                    <a:lnTo>
                      <a:pt x="286" y="544"/>
                    </a:lnTo>
                    <a:lnTo>
                      <a:pt x="285" y="546"/>
                    </a:lnTo>
                    <a:lnTo>
                      <a:pt x="282" y="548"/>
                    </a:lnTo>
                    <a:lnTo>
                      <a:pt x="281" y="550"/>
                    </a:lnTo>
                    <a:lnTo>
                      <a:pt x="278" y="551"/>
                    </a:lnTo>
                    <a:lnTo>
                      <a:pt x="277" y="553"/>
                    </a:lnTo>
                    <a:lnTo>
                      <a:pt x="275" y="554"/>
                    </a:lnTo>
                    <a:lnTo>
                      <a:pt x="272" y="557"/>
                    </a:lnTo>
                    <a:lnTo>
                      <a:pt x="270" y="559"/>
                    </a:lnTo>
                    <a:lnTo>
                      <a:pt x="268" y="561"/>
                    </a:lnTo>
                    <a:lnTo>
                      <a:pt x="266" y="563"/>
                    </a:lnTo>
                    <a:lnTo>
                      <a:pt x="263" y="564"/>
                    </a:lnTo>
                    <a:lnTo>
                      <a:pt x="260" y="567"/>
                    </a:lnTo>
                    <a:lnTo>
                      <a:pt x="257" y="570"/>
                    </a:lnTo>
                    <a:lnTo>
                      <a:pt x="254" y="572"/>
                    </a:lnTo>
                    <a:lnTo>
                      <a:pt x="251" y="573"/>
                    </a:lnTo>
                    <a:lnTo>
                      <a:pt x="249" y="576"/>
                    </a:lnTo>
                    <a:lnTo>
                      <a:pt x="245" y="577"/>
                    </a:lnTo>
                    <a:lnTo>
                      <a:pt x="243" y="579"/>
                    </a:lnTo>
                    <a:lnTo>
                      <a:pt x="240" y="581"/>
                    </a:lnTo>
                    <a:lnTo>
                      <a:pt x="237" y="583"/>
                    </a:lnTo>
                    <a:lnTo>
                      <a:pt x="233" y="585"/>
                    </a:lnTo>
                    <a:lnTo>
                      <a:pt x="231" y="586"/>
                    </a:lnTo>
                    <a:lnTo>
                      <a:pt x="229" y="589"/>
                    </a:lnTo>
                    <a:lnTo>
                      <a:pt x="226" y="589"/>
                    </a:lnTo>
                    <a:lnTo>
                      <a:pt x="222" y="590"/>
                    </a:lnTo>
                    <a:lnTo>
                      <a:pt x="220" y="593"/>
                    </a:lnTo>
                    <a:lnTo>
                      <a:pt x="216" y="594"/>
                    </a:lnTo>
                    <a:lnTo>
                      <a:pt x="214" y="596"/>
                    </a:lnTo>
                    <a:lnTo>
                      <a:pt x="211" y="598"/>
                    </a:lnTo>
                    <a:lnTo>
                      <a:pt x="207" y="599"/>
                    </a:lnTo>
                    <a:lnTo>
                      <a:pt x="205" y="602"/>
                    </a:lnTo>
                    <a:lnTo>
                      <a:pt x="201" y="602"/>
                    </a:lnTo>
                    <a:lnTo>
                      <a:pt x="199" y="605"/>
                    </a:lnTo>
                    <a:lnTo>
                      <a:pt x="196" y="606"/>
                    </a:lnTo>
                    <a:lnTo>
                      <a:pt x="192" y="608"/>
                    </a:lnTo>
                    <a:lnTo>
                      <a:pt x="190" y="609"/>
                    </a:lnTo>
                    <a:lnTo>
                      <a:pt x="186" y="612"/>
                    </a:lnTo>
                    <a:lnTo>
                      <a:pt x="184" y="614"/>
                    </a:lnTo>
                    <a:lnTo>
                      <a:pt x="181" y="616"/>
                    </a:lnTo>
                    <a:lnTo>
                      <a:pt x="177" y="618"/>
                    </a:lnTo>
                    <a:lnTo>
                      <a:pt x="174" y="620"/>
                    </a:lnTo>
                    <a:lnTo>
                      <a:pt x="171" y="622"/>
                    </a:lnTo>
                    <a:lnTo>
                      <a:pt x="167" y="626"/>
                    </a:lnTo>
                    <a:lnTo>
                      <a:pt x="165" y="628"/>
                    </a:lnTo>
                    <a:lnTo>
                      <a:pt x="160" y="630"/>
                    </a:lnTo>
                    <a:lnTo>
                      <a:pt x="157" y="634"/>
                    </a:lnTo>
                    <a:lnTo>
                      <a:pt x="154" y="636"/>
                    </a:lnTo>
                    <a:lnTo>
                      <a:pt x="152" y="639"/>
                    </a:lnTo>
                    <a:lnTo>
                      <a:pt x="148" y="642"/>
                    </a:lnTo>
                    <a:lnTo>
                      <a:pt x="145" y="645"/>
                    </a:lnTo>
                    <a:lnTo>
                      <a:pt x="142" y="647"/>
                    </a:lnTo>
                    <a:lnTo>
                      <a:pt x="140" y="651"/>
                    </a:lnTo>
                    <a:lnTo>
                      <a:pt x="137" y="652"/>
                    </a:lnTo>
                    <a:lnTo>
                      <a:pt x="135" y="655"/>
                    </a:lnTo>
                    <a:lnTo>
                      <a:pt x="132" y="659"/>
                    </a:lnTo>
                    <a:lnTo>
                      <a:pt x="129" y="661"/>
                    </a:lnTo>
                    <a:lnTo>
                      <a:pt x="127" y="664"/>
                    </a:lnTo>
                    <a:lnTo>
                      <a:pt x="125" y="665"/>
                    </a:lnTo>
                    <a:lnTo>
                      <a:pt x="122" y="668"/>
                    </a:lnTo>
                    <a:lnTo>
                      <a:pt x="121" y="670"/>
                    </a:lnTo>
                    <a:lnTo>
                      <a:pt x="118" y="673"/>
                    </a:lnTo>
                    <a:lnTo>
                      <a:pt x="115" y="675"/>
                    </a:lnTo>
                    <a:lnTo>
                      <a:pt x="113" y="677"/>
                    </a:lnTo>
                    <a:lnTo>
                      <a:pt x="112" y="680"/>
                    </a:lnTo>
                    <a:lnTo>
                      <a:pt x="109" y="682"/>
                    </a:lnTo>
                    <a:lnTo>
                      <a:pt x="108" y="683"/>
                    </a:lnTo>
                    <a:lnTo>
                      <a:pt x="105" y="686"/>
                    </a:lnTo>
                    <a:lnTo>
                      <a:pt x="102" y="687"/>
                    </a:lnTo>
                    <a:lnTo>
                      <a:pt x="101" y="690"/>
                    </a:lnTo>
                    <a:lnTo>
                      <a:pt x="99" y="690"/>
                    </a:lnTo>
                    <a:lnTo>
                      <a:pt x="96" y="691"/>
                    </a:lnTo>
                    <a:lnTo>
                      <a:pt x="95" y="693"/>
                    </a:lnTo>
                    <a:lnTo>
                      <a:pt x="92" y="695"/>
                    </a:lnTo>
                    <a:lnTo>
                      <a:pt x="90" y="695"/>
                    </a:lnTo>
                    <a:lnTo>
                      <a:pt x="87" y="696"/>
                    </a:lnTo>
                    <a:lnTo>
                      <a:pt x="84" y="697"/>
                    </a:lnTo>
                    <a:lnTo>
                      <a:pt x="83" y="697"/>
                    </a:lnTo>
                    <a:lnTo>
                      <a:pt x="81" y="699"/>
                    </a:lnTo>
                    <a:lnTo>
                      <a:pt x="78" y="699"/>
                    </a:lnTo>
                    <a:lnTo>
                      <a:pt x="75" y="700"/>
                    </a:lnTo>
                    <a:lnTo>
                      <a:pt x="73" y="700"/>
                    </a:lnTo>
                    <a:lnTo>
                      <a:pt x="71" y="700"/>
                    </a:lnTo>
                    <a:lnTo>
                      <a:pt x="70" y="700"/>
                    </a:lnTo>
                    <a:lnTo>
                      <a:pt x="66" y="700"/>
                    </a:lnTo>
                    <a:lnTo>
                      <a:pt x="62" y="700"/>
                    </a:lnTo>
                    <a:lnTo>
                      <a:pt x="60" y="700"/>
                    </a:lnTo>
                    <a:lnTo>
                      <a:pt x="58" y="700"/>
                    </a:lnTo>
                    <a:lnTo>
                      <a:pt x="56" y="700"/>
                    </a:lnTo>
                    <a:lnTo>
                      <a:pt x="55" y="700"/>
                    </a:lnTo>
                    <a:lnTo>
                      <a:pt x="54" y="699"/>
                    </a:lnTo>
                    <a:lnTo>
                      <a:pt x="51" y="699"/>
                    </a:lnTo>
                    <a:lnTo>
                      <a:pt x="50" y="699"/>
                    </a:lnTo>
                    <a:lnTo>
                      <a:pt x="49" y="699"/>
                    </a:lnTo>
                    <a:lnTo>
                      <a:pt x="47" y="697"/>
                    </a:lnTo>
                    <a:lnTo>
                      <a:pt x="46" y="697"/>
                    </a:lnTo>
                    <a:lnTo>
                      <a:pt x="45" y="697"/>
                    </a:lnTo>
                    <a:lnTo>
                      <a:pt x="43" y="696"/>
                    </a:lnTo>
                    <a:lnTo>
                      <a:pt x="42" y="696"/>
                    </a:lnTo>
                    <a:lnTo>
                      <a:pt x="41" y="696"/>
                    </a:lnTo>
                    <a:lnTo>
                      <a:pt x="40" y="695"/>
                    </a:lnTo>
                    <a:lnTo>
                      <a:pt x="39" y="695"/>
                    </a:lnTo>
                    <a:lnTo>
                      <a:pt x="37" y="695"/>
                    </a:lnTo>
                    <a:lnTo>
                      <a:pt x="37" y="693"/>
                    </a:lnTo>
                  </a:path>
                </a:pathLst>
              </a:custGeom>
              <a:solidFill>
                <a:srgbClr val="844A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3" name="Freeform 22"/>
              <p:cNvSpPr>
                <a:spLocks/>
              </p:cNvSpPr>
              <p:nvPr/>
            </p:nvSpPr>
            <p:spPr bwMode="auto">
              <a:xfrm>
                <a:off x="740" y="1495"/>
                <a:ext cx="601" cy="669"/>
              </a:xfrm>
              <a:custGeom>
                <a:avLst/>
                <a:gdLst>
                  <a:gd name="T0" fmla="*/ 30 w 601"/>
                  <a:gd name="T1" fmla="*/ 655 h 669"/>
                  <a:gd name="T2" fmla="*/ 21 w 601"/>
                  <a:gd name="T3" fmla="*/ 637 h 669"/>
                  <a:gd name="T4" fmla="*/ 11 w 601"/>
                  <a:gd name="T5" fmla="*/ 609 h 669"/>
                  <a:gd name="T6" fmla="*/ 3 w 601"/>
                  <a:gd name="T7" fmla="*/ 575 h 669"/>
                  <a:gd name="T8" fmla="*/ 2 w 601"/>
                  <a:gd name="T9" fmla="*/ 532 h 669"/>
                  <a:gd name="T10" fmla="*/ 0 w 601"/>
                  <a:gd name="T11" fmla="*/ 458 h 669"/>
                  <a:gd name="T12" fmla="*/ 0 w 601"/>
                  <a:gd name="T13" fmla="*/ 362 h 669"/>
                  <a:gd name="T14" fmla="*/ 8 w 601"/>
                  <a:gd name="T15" fmla="*/ 267 h 669"/>
                  <a:gd name="T16" fmla="*/ 28 w 601"/>
                  <a:gd name="T17" fmla="*/ 191 h 669"/>
                  <a:gd name="T18" fmla="*/ 58 w 601"/>
                  <a:gd name="T19" fmla="*/ 140 h 669"/>
                  <a:gd name="T20" fmla="*/ 92 w 601"/>
                  <a:gd name="T21" fmla="*/ 99 h 669"/>
                  <a:gd name="T22" fmla="*/ 132 w 601"/>
                  <a:gd name="T23" fmla="*/ 68 h 669"/>
                  <a:gd name="T24" fmla="*/ 176 w 601"/>
                  <a:gd name="T25" fmla="*/ 44 h 669"/>
                  <a:gd name="T26" fmla="*/ 224 w 601"/>
                  <a:gd name="T27" fmla="*/ 25 h 669"/>
                  <a:gd name="T28" fmla="*/ 283 w 601"/>
                  <a:gd name="T29" fmla="*/ 11 h 669"/>
                  <a:gd name="T30" fmla="*/ 352 w 601"/>
                  <a:gd name="T31" fmla="*/ 2 h 669"/>
                  <a:gd name="T32" fmla="*/ 420 w 601"/>
                  <a:gd name="T33" fmla="*/ 1 h 669"/>
                  <a:gd name="T34" fmla="*/ 480 w 601"/>
                  <a:gd name="T35" fmla="*/ 8 h 669"/>
                  <a:gd name="T36" fmla="*/ 520 w 601"/>
                  <a:gd name="T37" fmla="*/ 23 h 669"/>
                  <a:gd name="T38" fmla="*/ 548 w 601"/>
                  <a:gd name="T39" fmla="*/ 34 h 669"/>
                  <a:gd name="T40" fmla="*/ 566 w 601"/>
                  <a:gd name="T41" fmla="*/ 44 h 669"/>
                  <a:gd name="T42" fmla="*/ 578 w 601"/>
                  <a:gd name="T43" fmla="*/ 57 h 669"/>
                  <a:gd name="T44" fmla="*/ 588 w 601"/>
                  <a:gd name="T45" fmla="*/ 76 h 669"/>
                  <a:gd name="T46" fmla="*/ 596 w 601"/>
                  <a:gd name="T47" fmla="*/ 105 h 669"/>
                  <a:gd name="T48" fmla="*/ 600 w 601"/>
                  <a:gd name="T49" fmla="*/ 146 h 669"/>
                  <a:gd name="T50" fmla="*/ 600 w 601"/>
                  <a:gd name="T51" fmla="*/ 191 h 669"/>
                  <a:gd name="T52" fmla="*/ 599 w 601"/>
                  <a:gd name="T53" fmla="*/ 233 h 669"/>
                  <a:gd name="T54" fmla="*/ 595 w 601"/>
                  <a:gd name="T55" fmla="*/ 269 h 669"/>
                  <a:gd name="T56" fmla="*/ 586 w 601"/>
                  <a:gd name="T57" fmla="*/ 302 h 669"/>
                  <a:gd name="T58" fmla="*/ 574 w 601"/>
                  <a:gd name="T59" fmla="*/ 336 h 669"/>
                  <a:gd name="T60" fmla="*/ 561 w 601"/>
                  <a:gd name="T61" fmla="*/ 365 h 669"/>
                  <a:gd name="T62" fmla="*/ 545 w 601"/>
                  <a:gd name="T63" fmla="*/ 388 h 669"/>
                  <a:gd name="T64" fmla="*/ 520 w 601"/>
                  <a:gd name="T65" fmla="*/ 407 h 669"/>
                  <a:gd name="T66" fmla="*/ 482 w 601"/>
                  <a:gd name="T67" fmla="*/ 426 h 669"/>
                  <a:gd name="T68" fmla="*/ 441 w 601"/>
                  <a:gd name="T69" fmla="*/ 441 h 669"/>
                  <a:gd name="T70" fmla="*/ 403 w 601"/>
                  <a:gd name="T71" fmla="*/ 452 h 669"/>
                  <a:gd name="T72" fmla="*/ 375 w 601"/>
                  <a:gd name="T73" fmla="*/ 458 h 669"/>
                  <a:gd name="T74" fmla="*/ 352 w 601"/>
                  <a:gd name="T75" fmla="*/ 465 h 669"/>
                  <a:gd name="T76" fmla="*/ 330 w 601"/>
                  <a:gd name="T77" fmla="*/ 473 h 669"/>
                  <a:gd name="T78" fmla="*/ 313 w 601"/>
                  <a:gd name="T79" fmla="*/ 482 h 669"/>
                  <a:gd name="T80" fmla="*/ 300 w 601"/>
                  <a:gd name="T81" fmla="*/ 490 h 669"/>
                  <a:gd name="T82" fmla="*/ 290 w 601"/>
                  <a:gd name="T83" fmla="*/ 500 h 669"/>
                  <a:gd name="T84" fmla="*/ 281 w 601"/>
                  <a:gd name="T85" fmla="*/ 509 h 669"/>
                  <a:gd name="T86" fmla="*/ 271 w 601"/>
                  <a:gd name="T87" fmla="*/ 519 h 669"/>
                  <a:gd name="T88" fmla="*/ 257 w 601"/>
                  <a:gd name="T89" fmla="*/ 532 h 669"/>
                  <a:gd name="T90" fmla="*/ 239 w 601"/>
                  <a:gd name="T91" fmla="*/ 547 h 669"/>
                  <a:gd name="T92" fmla="*/ 220 w 601"/>
                  <a:gd name="T93" fmla="*/ 558 h 669"/>
                  <a:gd name="T94" fmla="*/ 201 w 601"/>
                  <a:gd name="T95" fmla="*/ 569 h 669"/>
                  <a:gd name="T96" fmla="*/ 181 w 601"/>
                  <a:gd name="T97" fmla="*/ 581 h 669"/>
                  <a:gd name="T98" fmla="*/ 159 w 601"/>
                  <a:gd name="T99" fmla="*/ 596 h 669"/>
                  <a:gd name="T100" fmla="*/ 139 w 601"/>
                  <a:gd name="T101" fmla="*/ 614 h 669"/>
                  <a:gd name="T102" fmla="*/ 121 w 601"/>
                  <a:gd name="T103" fmla="*/ 632 h 669"/>
                  <a:gd name="T104" fmla="*/ 107 w 601"/>
                  <a:gd name="T105" fmla="*/ 648 h 669"/>
                  <a:gd name="T106" fmla="*/ 92 w 601"/>
                  <a:gd name="T107" fmla="*/ 661 h 669"/>
                  <a:gd name="T108" fmla="*/ 77 w 601"/>
                  <a:gd name="T109" fmla="*/ 667 h 669"/>
                  <a:gd name="T110" fmla="*/ 62 w 601"/>
                  <a:gd name="T111" fmla="*/ 668 h 669"/>
                  <a:gd name="T112" fmla="*/ 48 w 601"/>
                  <a:gd name="T113" fmla="*/ 665 h 669"/>
                  <a:gd name="T114" fmla="*/ 39 w 601"/>
                  <a:gd name="T115" fmla="*/ 663 h 6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669"/>
                  <a:gd name="T176" fmla="*/ 601 w 601"/>
                  <a:gd name="T177" fmla="*/ 669 h 6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669">
                    <a:moveTo>
                      <a:pt x="34" y="661"/>
                    </a:moveTo>
                    <a:lnTo>
                      <a:pt x="34" y="661"/>
                    </a:lnTo>
                    <a:lnTo>
                      <a:pt x="32" y="661"/>
                    </a:lnTo>
                    <a:lnTo>
                      <a:pt x="32" y="659"/>
                    </a:lnTo>
                    <a:lnTo>
                      <a:pt x="31" y="658"/>
                    </a:lnTo>
                    <a:lnTo>
                      <a:pt x="31" y="657"/>
                    </a:lnTo>
                    <a:lnTo>
                      <a:pt x="30" y="655"/>
                    </a:lnTo>
                    <a:lnTo>
                      <a:pt x="29" y="652"/>
                    </a:lnTo>
                    <a:lnTo>
                      <a:pt x="28" y="651"/>
                    </a:lnTo>
                    <a:lnTo>
                      <a:pt x="27" y="648"/>
                    </a:lnTo>
                    <a:lnTo>
                      <a:pt x="25" y="645"/>
                    </a:lnTo>
                    <a:lnTo>
                      <a:pt x="23" y="643"/>
                    </a:lnTo>
                    <a:lnTo>
                      <a:pt x="23" y="639"/>
                    </a:lnTo>
                    <a:lnTo>
                      <a:pt x="21" y="637"/>
                    </a:lnTo>
                    <a:lnTo>
                      <a:pt x="19" y="633"/>
                    </a:lnTo>
                    <a:lnTo>
                      <a:pt x="17" y="630"/>
                    </a:lnTo>
                    <a:lnTo>
                      <a:pt x="15" y="626"/>
                    </a:lnTo>
                    <a:lnTo>
                      <a:pt x="15" y="622"/>
                    </a:lnTo>
                    <a:lnTo>
                      <a:pt x="14" y="618"/>
                    </a:lnTo>
                    <a:lnTo>
                      <a:pt x="12" y="614"/>
                    </a:lnTo>
                    <a:lnTo>
                      <a:pt x="11" y="609"/>
                    </a:lnTo>
                    <a:lnTo>
                      <a:pt x="10" y="604"/>
                    </a:lnTo>
                    <a:lnTo>
                      <a:pt x="8" y="600"/>
                    </a:lnTo>
                    <a:lnTo>
                      <a:pt x="7" y="595"/>
                    </a:lnTo>
                    <a:lnTo>
                      <a:pt x="6" y="590"/>
                    </a:lnTo>
                    <a:lnTo>
                      <a:pt x="4" y="585"/>
                    </a:lnTo>
                    <a:lnTo>
                      <a:pt x="4" y="580"/>
                    </a:lnTo>
                    <a:lnTo>
                      <a:pt x="3" y="575"/>
                    </a:lnTo>
                    <a:lnTo>
                      <a:pt x="3" y="569"/>
                    </a:lnTo>
                    <a:lnTo>
                      <a:pt x="2" y="564"/>
                    </a:lnTo>
                    <a:lnTo>
                      <a:pt x="2" y="558"/>
                    </a:lnTo>
                    <a:lnTo>
                      <a:pt x="2" y="553"/>
                    </a:lnTo>
                    <a:lnTo>
                      <a:pt x="2" y="547"/>
                    </a:lnTo>
                    <a:lnTo>
                      <a:pt x="2" y="540"/>
                    </a:lnTo>
                    <a:lnTo>
                      <a:pt x="2" y="532"/>
                    </a:lnTo>
                    <a:lnTo>
                      <a:pt x="0" y="523"/>
                    </a:lnTo>
                    <a:lnTo>
                      <a:pt x="0" y="514"/>
                    </a:lnTo>
                    <a:lnTo>
                      <a:pt x="0" y="503"/>
                    </a:lnTo>
                    <a:lnTo>
                      <a:pt x="0" y="493"/>
                    </a:lnTo>
                    <a:lnTo>
                      <a:pt x="0" y="482"/>
                    </a:lnTo>
                    <a:lnTo>
                      <a:pt x="0" y="469"/>
                    </a:lnTo>
                    <a:lnTo>
                      <a:pt x="0" y="458"/>
                    </a:lnTo>
                    <a:lnTo>
                      <a:pt x="0" y="445"/>
                    </a:lnTo>
                    <a:lnTo>
                      <a:pt x="0" y="432"/>
                    </a:lnTo>
                    <a:lnTo>
                      <a:pt x="0" y="417"/>
                    </a:lnTo>
                    <a:lnTo>
                      <a:pt x="0" y="404"/>
                    </a:lnTo>
                    <a:lnTo>
                      <a:pt x="0" y="391"/>
                    </a:lnTo>
                    <a:lnTo>
                      <a:pt x="0" y="376"/>
                    </a:lnTo>
                    <a:lnTo>
                      <a:pt x="0" y="362"/>
                    </a:lnTo>
                    <a:lnTo>
                      <a:pt x="0" y="349"/>
                    </a:lnTo>
                    <a:lnTo>
                      <a:pt x="2" y="334"/>
                    </a:lnTo>
                    <a:lnTo>
                      <a:pt x="3" y="320"/>
                    </a:lnTo>
                    <a:lnTo>
                      <a:pt x="3" y="307"/>
                    </a:lnTo>
                    <a:lnTo>
                      <a:pt x="4" y="293"/>
                    </a:lnTo>
                    <a:lnTo>
                      <a:pt x="7" y="280"/>
                    </a:lnTo>
                    <a:lnTo>
                      <a:pt x="8" y="267"/>
                    </a:lnTo>
                    <a:lnTo>
                      <a:pt x="10" y="254"/>
                    </a:lnTo>
                    <a:lnTo>
                      <a:pt x="12" y="243"/>
                    </a:lnTo>
                    <a:lnTo>
                      <a:pt x="15" y="231"/>
                    </a:lnTo>
                    <a:lnTo>
                      <a:pt x="17" y="220"/>
                    </a:lnTo>
                    <a:lnTo>
                      <a:pt x="21" y="210"/>
                    </a:lnTo>
                    <a:lnTo>
                      <a:pt x="23" y="199"/>
                    </a:lnTo>
                    <a:lnTo>
                      <a:pt x="28" y="191"/>
                    </a:lnTo>
                    <a:lnTo>
                      <a:pt x="31" y="183"/>
                    </a:lnTo>
                    <a:lnTo>
                      <a:pt x="35" y="175"/>
                    </a:lnTo>
                    <a:lnTo>
                      <a:pt x="40" y="168"/>
                    </a:lnTo>
                    <a:lnTo>
                      <a:pt x="44" y="159"/>
                    </a:lnTo>
                    <a:lnTo>
                      <a:pt x="49" y="153"/>
                    </a:lnTo>
                    <a:lnTo>
                      <a:pt x="53" y="146"/>
                    </a:lnTo>
                    <a:lnTo>
                      <a:pt x="58" y="140"/>
                    </a:lnTo>
                    <a:lnTo>
                      <a:pt x="62" y="133"/>
                    </a:lnTo>
                    <a:lnTo>
                      <a:pt x="67" y="127"/>
                    </a:lnTo>
                    <a:lnTo>
                      <a:pt x="72" y="121"/>
                    </a:lnTo>
                    <a:lnTo>
                      <a:pt x="77" y="114"/>
                    </a:lnTo>
                    <a:lnTo>
                      <a:pt x="83" y="110"/>
                    </a:lnTo>
                    <a:lnTo>
                      <a:pt x="87" y="105"/>
                    </a:lnTo>
                    <a:lnTo>
                      <a:pt x="92" y="99"/>
                    </a:lnTo>
                    <a:lnTo>
                      <a:pt x="98" y="94"/>
                    </a:lnTo>
                    <a:lnTo>
                      <a:pt x="103" y="88"/>
                    </a:lnTo>
                    <a:lnTo>
                      <a:pt x="109" y="84"/>
                    </a:lnTo>
                    <a:lnTo>
                      <a:pt x="115" y="81"/>
                    </a:lnTo>
                    <a:lnTo>
                      <a:pt x="121" y="76"/>
                    </a:lnTo>
                    <a:lnTo>
                      <a:pt x="126" y="71"/>
                    </a:lnTo>
                    <a:lnTo>
                      <a:pt x="132" y="68"/>
                    </a:lnTo>
                    <a:lnTo>
                      <a:pt x="138" y="64"/>
                    </a:lnTo>
                    <a:lnTo>
                      <a:pt x="144" y="60"/>
                    </a:lnTo>
                    <a:lnTo>
                      <a:pt x="151" y="57"/>
                    </a:lnTo>
                    <a:lnTo>
                      <a:pt x="157" y="53"/>
                    </a:lnTo>
                    <a:lnTo>
                      <a:pt x="163" y="50"/>
                    </a:lnTo>
                    <a:lnTo>
                      <a:pt x="170" y="47"/>
                    </a:lnTo>
                    <a:lnTo>
                      <a:pt x="176" y="44"/>
                    </a:lnTo>
                    <a:lnTo>
                      <a:pt x="182" y="41"/>
                    </a:lnTo>
                    <a:lnTo>
                      <a:pt x="189" y="38"/>
                    </a:lnTo>
                    <a:lnTo>
                      <a:pt x="195" y="36"/>
                    </a:lnTo>
                    <a:lnTo>
                      <a:pt x="201" y="32"/>
                    </a:lnTo>
                    <a:lnTo>
                      <a:pt x="209" y="31"/>
                    </a:lnTo>
                    <a:lnTo>
                      <a:pt x="216" y="28"/>
                    </a:lnTo>
                    <a:lnTo>
                      <a:pt x="224" y="25"/>
                    </a:lnTo>
                    <a:lnTo>
                      <a:pt x="231" y="23"/>
                    </a:lnTo>
                    <a:lnTo>
                      <a:pt x="239" y="22"/>
                    </a:lnTo>
                    <a:lnTo>
                      <a:pt x="247" y="19"/>
                    </a:lnTo>
                    <a:lnTo>
                      <a:pt x="257" y="18"/>
                    </a:lnTo>
                    <a:lnTo>
                      <a:pt x="266" y="15"/>
                    </a:lnTo>
                    <a:lnTo>
                      <a:pt x="275" y="14"/>
                    </a:lnTo>
                    <a:lnTo>
                      <a:pt x="283" y="11"/>
                    </a:lnTo>
                    <a:lnTo>
                      <a:pt x="294" y="10"/>
                    </a:lnTo>
                    <a:lnTo>
                      <a:pt x="302" y="9"/>
                    </a:lnTo>
                    <a:lnTo>
                      <a:pt x="313" y="6"/>
                    </a:lnTo>
                    <a:lnTo>
                      <a:pt x="323" y="6"/>
                    </a:lnTo>
                    <a:lnTo>
                      <a:pt x="332" y="5"/>
                    </a:lnTo>
                    <a:lnTo>
                      <a:pt x="343" y="3"/>
                    </a:lnTo>
                    <a:lnTo>
                      <a:pt x="352" y="2"/>
                    </a:lnTo>
                    <a:lnTo>
                      <a:pt x="363" y="2"/>
                    </a:lnTo>
                    <a:lnTo>
                      <a:pt x="372" y="1"/>
                    </a:lnTo>
                    <a:lnTo>
                      <a:pt x="382" y="1"/>
                    </a:lnTo>
                    <a:lnTo>
                      <a:pt x="392" y="1"/>
                    </a:lnTo>
                    <a:lnTo>
                      <a:pt x="402" y="0"/>
                    </a:lnTo>
                    <a:lnTo>
                      <a:pt x="411" y="0"/>
                    </a:lnTo>
                    <a:lnTo>
                      <a:pt x="420" y="1"/>
                    </a:lnTo>
                    <a:lnTo>
                      <a:pt x="429" y="1"/>
                    </a:lnTo>
                    <a:lnTo>
                      <a:pt x="438" y="2"/>
                    </a:lnTo>
                    <a:lnTo>
                      <a:pt x="447" y="2"/>
                    </a:lnTo>
                    <a:lnTo>
                      <a:pt x="455" y="3"/>
                    </a:lnTo>
                    <a:lnTo>
                      <a:pt x="464" y="5"/>
                    </a:lnTo>
                    <a:lnTo>
                      <a:pt x="472" y="6"/>
                    </a:lnTo>
                    <a:lnTo>
                      <a:pt x="480" y="8"/>
                    </a:lnTo>
                    <a:lnTo>
                      <a:pt x="486" y="10"/>
                    </a:lnTo>
                    <a:lnTo>
                      <a:pt x="492" y="12"/>
                    </a:lnTo>
                    <a:lnTo>
                      <a:pt x="499" y="15"/>
                    </a:lnTo>
                    <a:lnTo>
                      <a:pt x="505" y="18"/>
                    </a:lnTo>
                    <a:lnTo>
                      <a:pt x="510" y="19"/>
                    </a:lnTo>
                    <a:lnTo>
                      <a:pt x="515" y="21"/>
                    </a:lnTo>
                    <a:lnTo>
                      <a:pt x="520" y="23"/>
                    </a:lnTo>
                    <a:lnTo>
                      <a:pt x="526" y="24"/>
                    </a:lnTo>
                    <a:lnTo>
                      <a:pt x="530" y="27"/>
                    </a:lnTo>
                    <a:lnTo>
                      <a:pt x="534" y="28"/>
                    </a:lnTo>
                    <a:lnTo>
                      <a:pt x="538" y="31"/>
                    </a:lnTo>
                    <a:lnTo>
                      <a:pt x="542" y="31"/>
                    </a:lnTo>
                    <a:lnTo>
                      <a:pt x="545" y="32"/>
                    </a:lnTo>
                    <a:lnTo>
                      <a:pt x="548" y="34"/>
                    </a:lnTo>
                    <a:lnTo>
                      <a:pt x="551" y="36"/>
                    </a:lnTo>
                    <a:lnTo>
                      <a:pt x="553" y="37"/>
                    </a:lnTo>
                    <a:lnTo>
                      <a:pt x="557" y="38"/>
                    </a:lnTo>
                    <a:lnTo>
                      <a:pt x="559" y="41"/>
                    </a:lnTo>
                    <a:lnTo>
                      <a:pt x="561" y="42"/>
                    </a:lnTo>
                    <a:lnTo>
                      <a:pt x="564" y="43"/>
                    </a:lnTo>
                    <a:lnTo>
                      <a:pt x="566" y="44"/>
                    </a:lnTo>
                    <a:lnTo>
                      <a:pt x="568" y="47"/>
                    </a:lnTo>
                    <a:lnTo>
                      <a:pt x="570" y="47"/>
                    </a:lnTo>
                    <a:lnTo>
                      <a:pt x="572" y="50"/>
                    </a:lnTo>
                    <a:lnTo>
                      <a:pt x="573" y="51"/>
                    </a:lnTo>
                    <a:lnTo>
                      <a:pt x="575" y="53"/>
                    </a:lnTo>
                    <a:lnTo>
                      <a:pt x="577" y="55"/>
                    </a:lnTo>
                    <a:lnTo>
                      <a:pt x="578" y="57"/>
                    </a:lnTo>
                    <a:lnTo>
                      <a:pt x="579" y="60"/>
                    </a:lnTo>
                    <a:lnTo>
                      <a:pt x="582" y="62"/>
                    </a:lnTo>
                    <a:lnTo>
                      <a:pt x="583" y="64"/>
                    </a:lnTo>
                    <a:lnTo>
                      <a:pt x="584" y="66"/>
                    </a:lnTo>
                    <a:lnTo>
                      <a:pt x="586" y="69"/>
                    </a:lnTo>
                    <a:lnTo>
                      <a:pt x="587" y="72"/>
                    </a:lnTo>
                    <a:lnTo>
                      <a:pt x="588" y="76"/>
                    </a:lnTo>
                    <a:lnTo>
                      <a:pt x="589" y="79"/>
                    </a:lnTo>
                    <a:lnTo>
                      <a:pt x="590" y="82"/>
                    </a:lnTo>
                    <a:lnTo>
                      <a:pt x="592" y="86"/>
                    </a:lnTo>
                    <a:lnTo>
                      <a:pt x="593" y="92"/>
                    </a:lnTo>
                    <a:lnTo>
                      <a:pt x="595" y="95"/>
                    </a:lnTo>
                    <a:lnTo>
                      <a:pt x="596" y="101"/>
                    </a:lnTo>
                    <a:lnTo>
                      <a:pt x="596" y="105"/>
                    </a:lnTo>
                    <a:lnTo>
                      <a:pt x="597" y="111"/>
                    </a:lnTo>
                    <a:lnTo>
                      <a:pt x="597" y="117"/>
                    </a:lnTo>
                    <a:lnTo>
                      <a:pt x="599" y="121"/>
                    </a:lnTo>
                    <a:lnTo>
                      <a:pt x="599" y="127"/>
                    </a:lnTo>
                    <a:lnTo>
                      <a:pt x="599" y="133"/>
                    </a:lnTo>
                    <a:lnTo>
                      <a:pt x="600" y="140"/>
                    </a:lnTo>
                    <a:lnTo>
                      <a:pt x="600" y="146"/>
                    </a:lnTo>
                    <a:lnTo>
                      <a:pt x="600" y="153"/>
                    </a:lnTo>
                    <a:lnTo>
                      <a:pt x="600" y="159"/>
                    </a:lnTo>
                    <a:lnTo>
                      <a:pt x="600" y="165"/>
                    </a:lnTo>
                    <a:lnTo>
                      <a:pt x="600" y="172"/>
                    </a:lnTo>
                    <a:lnTo>
                      <a:pt x="600" y="178"/>
                    </a:lnTo>
                    <a:lnTo>
                      <a:pt x="600" y="184"/>
                    </a:lnTo>
                    <a:lnTo>
                      <a:pt x="600" y="191"/>
                    </a:lnTo>
                    <a:lnTo>
                      <a:pt x="600" y="197"/>
                    </a:lnTo>
                    <a:lnTo>
                      <a:pt x="600" y="203"/>
                    </a:lnTo>
                    <a:lnTo>
                      <a:pt x="600" y="210"/>
                    </a:lnTo>
                    <a:lnTo>
                      <a:pt x="599" y="216"/>
                    </a:lnTo>
                    <a:lnTo>
                      <a:pt x="599" y="222"/>
                    </a:lnTo>
                    <a:lnTo>
                      <a:pt x="599" y="227"/>
                    </a:lnTo>
                    <a:lnTo>
                      <a:pt x="599" y="233"/>
                    </a:lnTo>
                    <a:lnTo>
                      <a:pt x="597" y="238"/>
                    </a:lnTo>
                    <a:lnTo>
                      <a:pt x="597" y="244"/>
                    </a:lnTo>
                    <a:lnTo>
                      <a:pt x="597" y="248"/>
                    </a:lnTo>
                    <a:lnTo>
                      <a:pt x="596" y="253"/>
                    </a:lnTo>
                    <a:lnTo>
                      <a:pt x="596" y="258"/>
                    </a:lnTo>
                    <a:lnTo>
                      <a:pt x="595" y="264"/>
                    </a:lnTo>
                    <a:lnTo>
                      <a:pt x="595" y="269"/>
                    </a:lnTo>
                    <a:lnTo>
                      <a:pt x="593" y="273"/>
                    </a:lnTo>
                    <a:lnTo>
                      <a:pt x="592" y="278"/>
                    </a:lnTo>
                    <a:lnTo>
                      <a:pt x="590" y="284"/>
                    </a:lnTo>
                    <a:lnTo>
                      <a:pt x="589" y="288"/>
                    </a:lnTo>
                    <a:lnTo>
                      <a:pt x="589" y="293"/>
                    </a:lnTo>
                    <a:lnTo>
                      <a:pt x="587" y="298"/>
                    </a:lnTo>
                    <a:lnTo>
                      <a:pt x="586" y="302"/>
                    </a:lnTo>
                    <a:lnTo>
                      <a:pt x="584" y="307"/>
                    </a:lnTo>
                    <a:lnTo>
                      <a:pt x="583" y="312"/>
                    </a:lnTo>
                    <a:lnTo>
                      <a:pt x="582" y="317"/>
                    </a:lnTo>
                    <a:lnTo>
                      <a:pt x="581" y="321"/>
                    </a:lnTo>
                    <a:lnTo>
                      <a:pt x="578" y="326"/>
                    </a:lnTo>
                    <a:lnTo>
                      <a:pt x="577" y="330"/>
                    </a:lnTo>
                    <a:lnTo>
                      <a:pt x="574" y="336"/>
                    </a:lnTo>
                    <a:lnTo>
                      <a:pt x="573" y="340"/>
                    </a:lnTo>
                    <a:lnTo>
                      <a:pt x="570" y="343"/>
                    </a:lnTo>
                    <a:lnTo>
                      <a:pt x="569" y="349"/>
                    </a:lnTo>
                    <a:lnTo>
                      <a:pt x="566" y="353"/>
                    </a:lnTo>
                    <a:lnTo>
                      <a:pt x="565" y="356"/>
                    </a:lnTo>
                    <a:lnTo>
                      <a:pt x="562" y="360"/>
                    </a:lnTo>
                    <a:lnTo>
                      <a:pt x="561" y="365"/>
                    </a:lnTo>
                    <a:lnTo>
                      <a:pt x="559" y="368"/>
                    </a:lnTo>
                    <a:lnTo>
                      <a:pt x="556" y="372"/>
                    </a:lnTo>
                    <a:lnTo>
                      <a:pt x="553" y="375"/>
                    </a:lnTo>
                    <a:lnTo>
                      <a:pt x="551" y="378"/>
                    </a:lnTo>
                    <a:lnTo>
                      <a:pt x="549" y="381"/>
                    </a:lnTo>
                    <a:lnTo>
                      <a:pt x="547" y="384"/>
                    </a:lnTo>
                    <a:lnTo>
                      <a:pt x="545" y="388"/>
                    </a:lnTo>
                    <a:lnTo>
                      <a:pt x="542" y="391"/>
                    </a:lnTo>
                    <a:lnTo>
                      <a:pt x="539" y="393"/>
                    </a:lnTo>
                    <a:lnTo>
                      <a:pt x="535" y="397"/>
                    </a:lnTo>
                    <a:lnTo>
                      <a:pt x="533" y="399"/>
                    </a:lnTo>
                    <a:lnTo>
                      <a:pt x="528" y="401"/>
                    </a:lnTo>
                    <a:lnTo>
                      <a:pt x="524" y="404"/>
                    </a:lnTo>
                    <a:lnTo>
                      <a:pt x="520" y="407"/>
                    </a:lnTo>
                    <a:lnTo>
                      <a:pt x="515" y="410"/>
                    </a:lnTo>
                    <a:lnTo>
                      <a:pt x="510" y="413"/>
                    </a:lnTo>
                    <a:lnTo>
                      <a:pt x="505" y="415"/>
                    </a:lnTo>
                    <a:lnTo>
                      <a:pt x="500" y="417"/>
                    </a:lnTo>
                    <a:lnTo>
                      <a:pt x="493" y="420"/>
                    </a:lnTo>
                    <a:lnTo>
                      <a:pt x="488" y="423"/>
                    </a:lnTo>
                    <a:lnTo>
                      <a:pt x="482" y="426"/>
                    </a:lnTo>
                    <a:lnTo>
                      <a:pt x="476" y="428"/>
                    </a:lnTo>
                    <a:lnTo>
                      <a:pt x="471" y="430"/>
                    </a:lnTo>
                    <a:lnTo>
                      <a:pt x="465" y="433"/>
                    </a:lnTo>
                    <a:lnTo>
                      <a:pt x="459" y="436"/>
                    </a:lnTo>
                    <a:lnTo>
                      <a:pt x="453" y="438"/>
                    </a:lnTo>
                    <a:lnTo>
                      <a:pt x="445" y="439"/>
                    </a:lnTo>
                    <a:lnTo>
                      <a:pt x="441" y="441"/>
                    </a:lnTo>
                    <a:lnTo>
                      <a:pt x="434" y="443"/>
                    </a:lnTo>
                    <a:lnTo>
                      <a:pt x="429" y="445"/>
                    </a:lnTo>
                    <a:lnTo>
                      <a:pt x="423" y="447"/>
                    </a:lnTo>
                    <a:lnTo>
                      <a:pt x="418" y="449"/>
                    </a:lnTo>
                    <a:lnTo>
                      <a:pt x="413" y="449"/>
                    </a:lnTo>
                    <a:lnTo>
                      <a:pt x="407" y="452"/>
                    </a:lnTo>
                    <a:lnTo>
                      <a:pt x="403" y="452"/>
                    </a:lnTo>
                    <a:lnTo>
                      <a:pt x="399" y="454"/>
                    </a:lnTo>
                    <a:lnTo>
                      <a:pt x="394" y="455"/>
                    </a:lnTo>
                    <a:lnTo>
                      <a:pt x="390" y="455"/>
                    </a:lnTo>
                    <a:lnTo>
                      <a:pt x="386" y="456"/>
                    </a:lnTo>
                    <a:lnTo>
                      <a:pt x="383" y="458"/>
                    </a:lnTo>
                    <a:lnTo>
                      <a:pt x="379" y="458"/>
                    </a:lnTo>
                    <a:lnTo>
                      <a:pt x="375" y="458"/>
                    </a:lnTo>
                    <a:lnTo>
                      <a:pt x="372" y="460"/>
                    </a:lnTo>
                    <a:lnTo>
                      <a:pt x="369" y="460"/>
                    </a:lnTo>
                    <a:lnTo>
                      <a:pt x="365" y="461"/>
                    </a:lnTo>
                    <a:lnTo>
                      <a:pt x="361" y="462"/>
                    </a:lnTo>
                    <a:lnTo>
                      <a:pt x="360" y="464"/>
                    </a:lnTo>
                    <a:lnTo>
                      <a:pt x="356" y="465"/>
                    </a:lnTo>
                    <a:lnTo>
                      <a:pt x="352" y="465"/>
                    </a:lnTo>
                    <a:lnTo>
                      <a:pt x="348" y="465"/>
                    </a:lnTo>
                    <a:lnTo>
                      <a:pt x="346" y="467"/>
                    </a:lnTo>
                    <a:lnTo>
                      <a:pt x="343" y="468"/>
                    </a:lnTo>
                    <a:lnTo>
                      <a:pt x="340" y="469"/>
                    </a:lnTo>
                    <a:lnTo>
                      <a:pt x="337" y="471"/>
                    </a:lnTo>
                    <a:lnTo>
                      <a:pt x="333" y="471"/>
                    </a:lnTo>
                    <a:lnTo>
                      <a:pt x="330" y="473"/>
                    </a:lnTo>
                    <a:lnTo>
                      <a:pt x="329" y="474"/>
                    </a:lnTo>
                    <a:lnTo>
                      <a:pt x="326" y="475"/>
                    </a:lnTo>
                    <a:lnTo>
                      <a:pt x="323" y="477"/>
                    </a:lnTo>
                    <a:lnTo>
                      <a:pt x="321" y="478"/>
                    </a:lnTo>
                    <a:lnTo>
                      <a:pt x="318" y="478"/>
                    </a:lnTo>
                    <a:lnTo>
                      <a:pt x="316" y="480"/>
                    </a:lnTo>
                    <a:lnTo>
                      <a:pt x="313" y="482"/>
                    </a:lnTo>
                    <a:lnTo>
                      <a:pt x="310" y="484"/>
                    </a:lnTo>
                    <a:lnTo>
                      <a:pt x="309" y="484"/>
                    </a:lnTo>
                    <a:lnTo>
                      <a:pt x="306" y="486"/>
                    </a:lnTo>
                    <a:lnTo>
                      <a:pt x="305" y="487"/>
                    </a:lnTo>
                    <a:lnTo>
                      <a:pt x="302" y="488"/>
                    </a:lnTo>
                    <a:lnTo>
                      <a:pt x="301" y="490"/>
                    </a:lnTo>
                    <a:lnTo>
                      <a:pt x="300" y="490"/>
                    </a:lnTo>
                    <a:lnTo>
                      <a:pt x="299" y="491"/>
                    </a:lnTo>
                    <a:lnTo>
                      <a:pt x="298" y="493"/>
                    </a:lnTo>
                    <a:lnTo>
                      <a:pt x="296" y="494"/>
                    </a:lnTo>
                    <a:lnTo>
                      <a:pt x="295" y="495"/>
                    </a:lnTo>
                    <a:lnTo>
                      <a:pt x="294" y="497"/>
                    </a:lnTo>
                    <a:lnTo>
                      <a:pt x="291" y="499"/>
                    </a:lnTo>
                    <a:lnTo>
                      <a:pt x="290" y="500"/>
                    </a:lnTo>
                    <a:lnTo>
                      <a:pt x="288" y="501"/>
                    </a:lnTo>
                    <a:lnTo>
                      <a:pt x="288" y="503"/>
                    </a:lnTo>
                    <a:lnTo>
                      <a:pt x="286" y="503"/>
                    </a:lnTo>
                    <a:lnTo>
                      <a:pt x="285" y="504"/>
                    </a:lnTo>
                    <a:lnTo>
                      <a:pt x="283" y="507"/>
                    </a:lnTo>
                    <a:lnTo>
                      <a:pt x="282" y="508"/>
                    </a:lnTo>
                    <a:lnTo>
                      <a:pt x="281" y="509"/>
                    </a:lnTo>
                    <a:lnTo>
                      <a:pt x="279" y="510"/>
                    </a:lnTo>
                    <a:lnTo>
                      <a:pt x="279" y="513"/>
                    </a:lnTo>
                    <a:lnTo>
                      <a:pt x="277" y="514"/>
                    </a:lnTo>
                    <a:lnTo>
                      <a:pt x="275" y="515"/>
                    </a:lnTo>
                    <a:lnTo>
                      <a:pt x="275" y="517"/>
                    </a:lnTo>
                    <a:lnTo>
                      <a:pt x="272" y="518"/>
                    </a:lnTo>
                    <a:lnTo>
                      <a:pt x="271" y="519"/>
                    </a:lnTo>
                    <a:lnTo>
                      <a:pt x="270" y="522"/>
                    </a:lnTo>
                    <a:lnTo>
                      <a:pt x="266" y="523"/>
                    </a:lnTo>
                    <a:lnTo>
                      <a:pt x="266" y="526"/>
                    </a:lnTo>
                    <a:lnTo>
                      <a:pt x="263" y="527"/>
                    </a:lnTo>
                    <a:lnTo>
                      <a:pt x="262" y="529"/>
                    </a:lnTo>
                    <a:lnTo>
                      <a:pt x="259" y="530"/>
                    </a:lnTo>
                    <a:lnTo>
                      <a:pt x="257" y="532"/>
                    </a:lnTo>
                    <a:lnTo>
                      <a:pt x="255" y="535"/>
                    </a:lnTo>
                    <a:lnTo>
                      <a:pt x="253" y="536"/>
                    </a:lnTo>
                    <a:lnTo>
                      <a:pt x="250" y="539"/>
                    </a:lnTo>
                    <a:lnTo>
                      <a:pt x="247" y="541"/>
                    </a:lnTo>
                    <a:lnTo>
                      <a:pt x="245" y="542"/>
                    </a:lnTo>
                    <a:lnTo>
                      <a:pt x="241" y="544"/>
                    </a:lnTo>
                    <a:lnTo>
                      <a:pt x="239" y="547"/>
                    </a:lnTo>
                    <a:lnTo>
                      <a:pt x="236" y="548"/>
                    </a:lnTo>
                    <a:lnTo>
                      <a:pt x="233" y="550"/>
                    </a:lnTo>
                    <a:lnTo>
                      <a:pt x="231" y="553"/>
                    </a:lnTo>
                    <a:lnTo>
                      <a:pt x="228" y="554"/>
                    </a:lnTo>
                    <a:lnTo>
                      <a:pt x="226" y="555"/>
                    </a:lnTo>
                    <a:lnTo>
                      <a:pt x="224" y="557"/>
                    </a:lnTo>
                    <a:lnTo>
                      <a:pt x="220" y="558"/>
                    </a:lnTo>
                    <a:lnTo>
                      <a:pt x="216" y="561"/>
                    </a:lnTo>
                    <a:lnTo>
                      <a:pt x="215" y="562"/>
                    </a:lnTo>
                    <a:lnTo>
                      <a:pt x="212" y="563"/>
                    </a:lnTo>
                    <a:lnTo>
                      <a:pt x="209" y="564"/>
                    </a:lnTo>
                    <a:lnTo>
                      <a:pt x="207" y="567"/>
                    </a:lnTo>
                    <a:lnTo>
                      <a:pt x="204" y="568"/>
                    </a:lnTo>
                    <a:lnTo>
                      <a:pt x="201" y="569"/>
                    </a:lnTo>
                    <a:lnTo>
                      <a:pt x="198" y="571"/>
                    </a:lnTo>
                    <a:lnTo>
                      <a:pt x="195" y="572"/>
                    </a:lnTo>
                    <a:lnTo>
                      <a:pt x="193" y="574"/>
                    </a:lnTo>
                    <a:lnTo>
                      <a:pt x="190" y="576"/>
                    </a:lnTo>
                    <a:lnTo>
                      <a:pt x="186" y="577"/>
                    </a:lnTo>
                    <a:lnTo>
                      <a:pt x="184" y="580"/>
                    </a:lnTo>
                    <a:lnTo>
                      <a:pt x="181" y="581"/>
                    </a:lnTo>
                    <a:lnTo>
                      <a:pt x="178" y="583"/>
                    </a:lnTo>
                    <a:lnTo>
                      <a:pt x="174" y="584"/>
                    </a:lnTo>
                    <a:lnTo>
                      <a:pt x="173" y="587"/>
                    </a:lnTo>
                    <a:lnTo>
                      <a:pt x="168" y="589"/>
                    </a:lnTo>
                    <a:lnTo>
                      <a:pt x="166" y="591"/>
                    </a:lnTo>
                    <a:lnTo>
                      <a:pt x="163" y="593"/>
                    </a:lnTo>
                    <a:lnTo>
                      <a:pt x="159" y="596"/>
                    </a:lnTo>
                    <a:lnTo>
                      <a:pt x="157" y="598"/>
                    </a:lnTo>
                    <a:lnTo>
                      <a:pt x="153" y="601"/>
                    </a:lnTo>
                    <a:lnTo>
                      <a:pt x="151" y="603"/>
                    </a:lnTo>
                    <a:lnTo>
                      <a:pt x="147" y="606"/>
                    </a:lnTo>
                    <a:lnTo>
                      <a:pt x="144" y="609"/>
                    </a:lnTo>
                    <a:lnTo>
                      <a:pt x="142" y="611"/>
                    </a:lnTo>
                    <a:lnTo>
                      <a:pt x="139" y="614"/>
                    </a:lnTo>
                    <a:lnTo>
                      <a:pt x="136" y="617"/>
                    </a:lnTo>
                    <a:lnTo>
                      <a:pt x="134" y="619"/>
                    </a:lnTo>
                    <a:lnTo>
                      <a:pt x="131" y="622"/>
                    </a:lnTo>
                    <a:lnTo>
                      <a:pt x="129" y="624"/>
                    </a:lnTo>
                    <a:lnTo>
                      <a:pt x="126" y="628"/>
                    </a:lnTo>
                    <a:lnTo>
                      <a:pt x="123" y="630"/>
                    </a:lnTo>
                    <a:lnTo>
                      <a:pt x="121" y="632"/>
                    </a:lnTo>
                    <a:lnTo>
                      <a:pt x="120" y="635"/>
                    </a:lnTo>
                    <a:lnTo>
                      <a:pt x="117" y="637"/>
                    </a:lnTo>
                    <a:lnTo>
                      <a:pt x="115" y="639"/>
                    </a:lnTo>
                    <a:lnTo>
                      <a:pt x="113" y="642"/>
                    </a:lnTo>
                    <a:lnTo>
                      <a:pt x="111" y="644"/>
                    </a:lnTo>
                    <a:lnTo>
                      <a:pt x="109" y="646"/>
                    </a:lnTo>
                    <a:lnTo>
                      <a:pt x="107" y="648"/>
                    </a:lnTo>
                    <a:lnTo>
                      <a:pt x="104" y="650"/>
                    </a:lnTo>
                    <a:lnTo>
                      <a:pt x="103" y="652"/>
                    </a:lnTo>
                    <a:lnTo>
                      <a:pt x="100" y="654"/>
                    </a:lnTo>
                    <a:lnTo>
                      <a:pt x="100" y="656"/>
                    </a:lnTo>
                    <a:lnTo>
                      <a:pt x="96" y="657"/>
                    </a:lnTo>
                    <a:lnTo>
                      <a:pt x="96" y="658"/>
                    </a:lnTo>
                    <a:lnTo>
                      <a:pt x="92" y="661"/>
                    </a:lnTo>
                    <a:lnTo>
                      <a:pt x="88" y="663"/>
                    </a:lnTo>
                    <a:lnTo>
                      <a:pt x="87" y="663"/>
                    </a:lnTo>
                    <a:lnTo>
                      <a:pt x="85" y="664"/>
                    </a:lnTo>
                    <a:lnTo>
                      <a:pt x="83" y="665"/>
                    </a:lnTo>
                    <a:lnTo>
                      <a:pt x="80" y="665"/>
                    </a:lnTo>
                    <a:lnTo>
                      <a:pt x="77" y="667"/>
                    </a:lnTo>
                    <a:lnTo>
                      <a:pt x="76" y="667"/>
                    </a:lnTo>
                    <a:lnTo>
                      <a:pt x="73" y="667"/>
                    </a:lnTo>
                    <a:lnTo>
                      <a:pt x="71" y="668"/>
                    </a:lnTo>
                    <a:lnTo>
                      <a:pt x="69" y="668"/>
                    </a:lnTo>
                    <a:lnTo>
                      <a:pt x="67" y="668"/>
                    </a:lnTo>
                    <a:lnTo>
                      <a:pt x="65" y="668"/>
                    </a:lnTo>
                    <a:lnTo>
                      <a:pt x="62" y="668"/>
                    </a:lnTo>
                    <a:lnTo>
                      <a:pt x="61" y="668"/>
                    </a:lnTo>
                    <a:lnTo>
                      <a:pt x="58" y="668"/>
                    </a:lnTo>
                    <a:lnTo>
                      <a:pt x="54" y="667"/>
                    </a:lnTo>
                    <a:lnTo>
                      <a:pt x="53" y="667"/>
                    </a:lnTo>
                    <a:lnTo>
                      <a:pt x="50" y="667"/>
                    </a:lnTo>
                    <a:lnTo>
                      <a:pt x="49" y="667"/>
                    </a:lnTo>
                    <a:lnTo>
                      <a:pt x="48" y="665"/>
                    </a:lnTo>
                    <a:lnTo>
                      <a:pt x="46" y="665"/>
                    </a:lnTo>
                    <a:lnTo>
                      <a:pt x="44" y="665"/>
                    </a:lnTo>
                    <a:lnTo>
                      <a:pt x="43" y="665"/>
                    </a:lnTo>
                    <a:lnTo>
                      <a:pt x="42" y="664"/>
                    </a:lnTo>
                    <a:lnTo>
                      <a:pt x="40" y="664"/>
                    </a:lnTo>
                    <a:lnTo>
                      <a:pt x="39" y="664"/>
                    </a:lnTo>
                    <a:lnTo>
                      <a:pt x="39" y="663"/>
                    </a:lnTo>
                    <a:lnTo>
                      <a:pt x="38" y="663"/>
                    </a:lnTo>
                    <a:lnTo>
                      <a:pt x="36" y="663"/>
                    </a:lnTo>
                    <a:lnTo>
                      <a:pt x="35" y="661"/>
                    </a:lnTo>
                    <a:lnTo>
                      <a:pt x="34" y="661"/>
                    </a:lnTo>
                  </a:path>
                </a:pathLst>
              </a:custGeom>
              <a:solidFill>
                <a:srgbClr val="8C4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4" name="Freeform 23"/>
              <p:cNvSpPr>
                <a:spLocks/>
              </p:cNvSpPr>
              <p:nvPr/>
            </p:nvSpPr>
            <p:spPr bwMode="auto">
              <a:xfrm>
                <a:off x="753" y="1506"/>
                <a:ext cx="570" cy="633"/>
              </a:xfrm>
              <a:custGeom>
                <a:avLst/>
                <a:gdLst>
                  <a:gd name="T0" fmla="*/ 27 w 570"/>
                  <a:gd name="T1" fmla="*/ 617 h 633"/>
                  <a:gd name="T2" fmla="*/ 17 w 570"/>
                  <a:gd name="T3" fmla="*/ 598 h 633"/>
                  <a:gd name="T4" fmla="*/ 7 w 570"/>
                  <a:gd name="T5" fmla="*/ 571 h 633"/>
                  <a:gd name="T6" fmla="*/ 1 w 570"/>
                  <a:gd name="T7" fmla="*/ 538 h 633"/>
                  <a:gd name="T8" fmla="*/ 1 w 570"/>
                  <a:gd name="T9" fmla="*/ 493 h 633"/>
                  <a:gd name="T10" fmla="*/ 0 w 570"/>
                  <a:gd name="T11" fmla="*/ 420 h 633"/>
                  <a:gd name="T12" fmla="*/ 1 w 570"/>
                  <a:gd name="T13" fmla="*/ 329 h 633"/>
                  <a:gd name="T14" fmla="*/ 10 w 570"/>
                  <a:gd name="T15" fmla="*/ 239 h 633"/>
                  <a:gd name="T16" fmla="*/ 31 w 570"/>
                  <a:gd name="T17" fmla="*/ 172 h 633"/>
                  <a:gd name="T18" fmla="*/ 59 w 570"/>
                  <a:gd name="T19" fmla="*/ 125 h 633"/>
                  <a:gd name="T20" fmla="*/ 94 w 570"/>
                  <a:gd name="T21" fmla="*/ 88 h 633"/>
                  <a:gd name="T22" fmla="*/ 131 w 570"/>
                  <a:gd name="T23" fmla="*/ 60 h 633"/>
                  <a:gd name="T24" fmla="*/ 174 w 570"/>
                  <a:gd name="T25" fmla="*/ 38 h 633"/>
                  <a:gd name="T26" fmla="*/ 219 w 570"/>
                  <a:gd name="T27" fmla="*/ 21 h 633"/>
                  <a:gd name="T28" fmla="*/ 279 w 570"/>
                  <a:gd name="T29" fmla="*/ 9 h 633"/>
                  <a:gd name="T30" fmla="*/ 344 w 570"/>
                  <a:gd name="T31" fmla="*/ 2 h 633"/>
                  <a:gd name="T32" fmla="*/ 407 w 570"/>
                  <a:gd name="T33" fmla="*/ 1 h 633"/>
                  <a:gd name="T34" fmla="*/ 461 w 570"/>
                  <a:gd name="T35" fmla="*/ 9 h 633"/>
                  <a:gd name="T36" fmla="*/ 499 w 570"/>
                  <a:gd name="T37" fmla="*/ 23 h 633"/>
                  <a:gd name="T38" fmla="*/ 522 w 570"/>
                  <a:gd name="T39" fmla="*/ 34 h 633"/>
                  <a:gd name="T40" fmla="*/ 538 w 570"/>
                  <a:gd name="T41" fmla="*/ 43 h 633"/>
                  <a:gd name="T42" fmla="*/ 550 w 570"/>
                  <a:gd name="T43" fmla="*/ 56 h 633"/>
                  <a:gd name="T44" fmla="*/ 559 w 570"/>
                  <a:gd name="T45" fmla="*/ 75 h 633"/>
                  <a:gd name="T46" fmla="*/ 566 w 570"/>
                  <a:gd name="T47" fmla="*/ 105 h 633"/>
                  <a:gd name="T48" fmla="*/ 569 w 570"/>
                  <a:gd name="T49" fmla="*/ 144 h 633"/>
                  <a:gd name="T50" fmla="*/ 569 w 570"/>
                  <a:gd name="T51" fmla="*/ 186 h 633"/>
                  <a:gd name="T52" fmla="*/ 566 w 570"/>
                  <a:gd name="T53" fmla="*/ 226 h 633"/>
                  <a:gd name="T54" fmla="*/ 562 w 570"/>
                  <a:gd name="T55" fmla="*/ 259 h 633"/>
                  <a:gd name="T56" fmla="*/ 555 w 570"/>
                  <a:gd name="T57" fmla="*/ 291 h 633"/>
                  <a:gd name="T58" fmla="*/ 543 w 570"/>
                  <a:gd name="T59" fmla="*/ 322 h 633"/>
                  <a:gd name="T60" fmla="*/ 530 w 570"/>
                  <a:gd name="T61" fmla="*/ 348 h 633"/>
                  <a:gd name="T62" fmla="*/ 514 w 570"/>
                  <a:gd name="T63" fmla="*/ 368 h 633"/>
                  <a:gd name="T64" fmla="*/ 488 w 570"/>
                  <a:gd name="T65" fmla="*/ 387 h 633"/>
                  <a:gd name="T66" fmla="*/ 453 w 570"/>
                  <a:gd name="T67" fmla="*/ 403 h 633"/>
                  <a:gd name="T68" fmla="*/ 413 w 570"/>
                  <a:gd name="T69" fmla="*/ 419 h 633"/>
                  <a:gd name="T70" fmla="*/ 378 w 570"/>
                  <a:gd name="T71" fmla="*/ 428 h 633"/>
                  <a:gd name="T72" fmla="*/ 354 w 570"/>
                  <a:gd name="T73" fmla="*/ 434 h 633"/>
                  <a:gd name="T74" fmla="*/ 331 w 570"/>
                  <a:gd name="T75" fmla="*/ 440 h 633"/>
                  <a:gd name="T76" fmla="*/ 312 w 570"/>
                  <a:gd name="T77" fmla="*/ 448 h 633"/>
                  <a:gd name="T78" fmla="*/ 295 w 570"/>
                  <a:gd name="T79" fmla="*/ 456 h 633"/>
                  <a:gd name="T80" fmla="*/ 283 w 570"/>
                  <a:gd name="T81" fmla="*/ 465 h 633"/>
                  <a:gd name="T82" fmla="*/ 274 w 570"/>
                  <a:gd name="T83" fmla="*/ 473 h 633"/>
                  <a:gd name="T84" fmla="*/ 266 w 570"/>
                  <a:gd name="T85" fmla="*/ 484 h 633"/>
                  <a:gd name="T86" fmla="*/ 255 w 570"/>
                  <a:gd name="T87" fmla="*/ 493 h 633"/>
                  <a:gd name="T88" fmla="*/ 241 w 570"/>
                  <a:gd name="T89" fmla="*/ 506 h 633"/>
                  <a:gd name="T90" fmla="*/ 224 w 570"/>
                  <a:gd name="T91" fmla="*/ 519 h 633"/>
                  <a:gd name="T92" fmla="*/ 206 w 570"/>
                  <a:gd name="T93" fmla="*/ 530 h 633"/>
                  <a:gd name="T94" fmla="*/ 188 w 570"/>
                  <a:gd name="T95" fmla="*/ 540 h 633"/>
                  <a:gd name="T96" fmla="*/ 170 w 570"/>
                  <a:gd name="T97" fmla="*/ 551 h 633"/>
                  <a:gd name="T98" fmla="*/ 149 w 570"/>
                  <a:gd name="T99" fmla="*/ 566 h 633"/>
                  <a:gd name="T100" fmla="*/ 130 w 570"/>
                  <a:gd name="T101" fmla="*/ 583 h 633"/>
                  <a:gd name="T102" fmla="*/ 113 w 570"/>
                  <a:gd name="T103" fmla="*/ 600 h 633"/>
                  <a:gd name="T104" fmla="*/ 100 w 570"/>
                  <a:gd name="T105" fmla="*/ 616 h 633"/>
                  <a:gd name="T106" fmla="*/ 88 w 570"/>
                  <a:gd name="T107" fmla="*/ 626 h 633"/>
                  <a:gd name="T108" fmla="*/ 73 w 570"/>
                  <a:gd name="T109" fmla="*/ 631 h 633"/>
                  <a:gd name="T110" fmla="*/ 58 w 570"/>
                  <a:gd name="T111" fmla="*/ 632 h 633"/>
                  <a:gd name="T112" fmla="*/ 45 w 570"/>
                  <a:gd name="T113" fmla="*/ 630 h 633"/>
                  <a:gd name="T114" fmla="*/ 35 w 570"/>
                  <a:gd name="T115" fmla="*/ 628 h 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0"/>
                  <a:gd name="T175" fmla="*/ 0 h 633"/>
                  <a:gd name="T176" fmla="*/ 570 w 570"/>
                  <a:gd name="T177" fmla="*/ 633 h 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0" h="633">
                    <a:moveTo>
                      <a:pt x="31" y="625"/>
                    </a:moveTo>
                    <a:lnTo>
                      <a:pt x="31" y="624"/>
                    </a:lnTo>
                    <a:lnTo>
                      <a:pt x="29" y="622"/>
                    </a:lnTo>
                    <a:lnTo>
                      <a:pt x="28" y="620"/>
                    </a:lnTo>
                    <a:lnTo>
                      <a:pt x="27" y="619"/>
                    </a:lnTo>
                    <a:lnTo>
                      <a:pt x="27" y="617"/>
                    </a:lnTo>
                    <a:lnTo>
                      <a:pt x="25" y="615"/>
                    </a:lnTo>
                    <a:lnTo>
                      <a:pt x="23" y="612"/>
                    </a:lnTo>
                    <a:lnTo>
                      <a:pt x="23" y="610"/>
                    </a:lnTo>
                    <a:lnTo>
                      <a:pt x="21" y="607"/>
                    </a:lnTo>
                    <a:lnTo>
                      <a:pt x="19" y="606"/>
                    </a:lnTo>
                    <a:lnTo>
                      <a:pt x="19" y="602"/>
                    </a:lnTo>
                    <a:lnTo>
                      <a:pt x="17" y="598"/>
                    </a:lnTo>
                    <a:lnTo>
                      <a:pt x="16" y="594"/>
                    </a:lnTo>
                    <a:lnTo>
                      <a:pt x="15" y="591"/>
                    </a:lnTo>
                    <a:lnTo>
                      <a:pt x="12" y="588"/>
                    </a:lnTo>
                    <a:lnTo>
                      <a:pt x="11" y="584"/>
                    </a:lnTo>
                    <a:lnTo>
                      <a:pt x="10" y="580"/>
                    </a:lnTo>
                    <a:lnTo>
                      <a:pt x="8" y="576"/>
                    </a:lnTo>
                    <a:lnTo>
                      <a:pt x="7" y="571"/>
                    </a:lnTo>
                    <a:lnTo>
                      <a:pt x="6" y="567"/>
                    </a:lnTo>
                    <a:lnTo>
                      <a:pt x="6" y="562"/>
                    </a:lnTo>
                    <a:lnTo>
                      <a:pt x="4" y="557"/>
                    </a:lnTo>
                    <a:lnTo>
                      <a:pt x="3" y="553"/>
                    </a:lnTo>
                    <a:lnTo>
                      <a:pt x="2" y="548"/>
                    </a:lnTo>
                    <a:lnTo>
                      <a:pt x="2" y="543"/>
                    </a:lnTo>
                    <a:lnTo>
                      <a:pt x="1" y="538"/>
                    </a:lnTo>
                    <a:lnTo>
                      <a:pt x="1" y="532"/>
                    </a:lnTo>
                    <a:lnTo>
                      <a:pt x="1" y="528"/>
                    </a:lnTo>
                    <a:lnTo>
                      <a:pt x="1" y="522"/>
                    </a:lnTo>
                    <a:lnTo>
                      <a:pt x="1" y="516"/>
                    </a:lnTo>
                    <a:lnTo>
                      <a:pt x="1" y="510"/>
                    </a:lnTo>
                    <a:lnTo>
                      <a:pt x="1" y="503"/>
                    </a:lnTo>
                    <a:lnTo>
                      <a:pt x="1" y="493"/>
                    </a:lnTo>
                    <a:lnTo>
                      <a:pt x="0" y="486"/>
                    </a:lnTo>
                    <a:lnTo>
                      <a:pt x="0" y="475"/>
                    </a:lnTo>
                    <a:lnTo>
                      <a:pt x="0" y="466"/>
                    </a:lnTo>
                    <a:lnTo>
                      <a:pt x="0" y="455"/>
                    </a:lnTo>
                    <a:lnTo>
                      <a:pt x="0" y="443"/>
                    </a:lnTo>
                    <a:lnTo>
                      <a:pt x="0" y="432"/>
                    </a:lnTo>
                    <a:lnTo>
                      <a:pt x="0" y="420"/>
                    </a:lnTo>
                    <a:lnTo>
                      <a:pt x="0" y="407"/>
                    </a:lnTo>
                    <a:lnTo>
                      <a:pt x="0" y="394"/>
                    </a:lnTo>
                    <a:lnTo>
                      <a:pt x="0" y="381"/>
                    </a:lnTo>
                    <a:lnTo>
                      <a:pt x="0" y="368"/>
                    </a:lnTo>
                    <a:lnTo>
                      <a:pt x="0" y="355"/>
                    </a:lnTo>
                    <a:lnTo>
                      <a:pt x="1" y="342"/>
                    </a:lnTo>
                    <a:lnTo>
                      <a:pt x="1" y="329"/>
                    </a:lnTo>
                    <a:lnTo>
                      <a:pt x="2" y="316"/>
                    </a:lnTo>
                    <a:lnTo>
                      <a:pt x="2" y="301"/>
                    </a:lnTo>
                    <a:lnTo>
                      <a:pt x="3" y="289"/>
                    </a:lnTo>
                    <a:lnTo>
                      <a:pt x="4" y="276"/>
                    </a:lnTo>
                    <a:lnTo>
                      <a:pt x="6" y="264"/>
                    </a:lnTo>
                    <a:lnTo>
                      <a:pt x="8" y="251"/>
                    </a:lnTo>
                    <a:lnTo>
                      <a:pt x="10" y="239"/>
                    </a:lnTo>
                    <a:lnTo>
                      <a:pt x="12" y="228"/>
                    </a:lnTo>
                    <a:lnTo>
                      <a:pt x="15" y="217"/>
                    </a:lnTo>
                    <a:lnTo>
                      <a:pt x="17" y="207"/>
                    </a:lnTo>
                    <a:lnTo>
                      <a:pt x="19" y="198"/>
                    </a:lnTo>
                    <a:lnTo>
                      <a:pt x="23" y="188"/>
                    </a:lnTo>
                    <a:lnTo>
                      <a:pt x="27" y="180"/>
                    </a:lnTo>
                    <a:lnTo>
                      <a:pt x="31" y="172"/>
                    </a:lnTo>
                    <a:lnTo>
                      <a:pt x="34" y="165"/>
                    </a:lnTo>
                    <a:lnTo>
                      <a:pt x="38" y="158"/>
                    </a:lnTo>
                    <a:lnTo>
                      <a:pt x="43" y="150"/>
                    </a:lnTo>
                    <a:lnTo>
                      <a:pt x="46" y="144"/>
                    </a:lnTo>
                    <a:lnTo>
                      <a:pt x="50" y="138"/>
                    </a:lnTo>
                    <a:lnTo>
                      <a:pt x="56" y="131"/>
                    </a:lnTo>
                    <a:lnTo>
                      <a:pt x="59" y="125"/>
                    </a:lnTo>
                    <a:lnTo>
                      <a:pt x="65" y="119"/>
                    </a:lnTo>
                    <a:lnTo>
                      <a:pt x="69" y="113"/>
                    </a:lnTo>
                    <a:lnTo>
                      <a:pt x="74" y="109"/>
                    </a:lnTo>
                    <a:lnTo>
                      <a:pt x="79" y="103"/>
                    </a:lnTo>
                    <a:lnTo>
                      <a:pt x="84" y="98"/>
                    </a:lnTo>
                    <a:lnTo>
                      <a:pt x="88" y="94"/>
                    </a:lnTo>
                    <a:lnTo>
                      <a:pt x="94" y="88"/>
                    </a:lnTo>
                    <a:lnTo>
                      <a:pt x="100" y="85"/>
                    </a:lnTo>
                    <a:lnTo>
                      <a:pt x="104" y="79"/>
                    </a:lnTo>
                    <a:lnTo>
                      <a:pt x="109" y="76"/>
                    </a:lnTo>
                    <a:lnTo>
                      <a:pt x="115" y="72"/>
                    </a:lnTo>
                    <a:lnTo>
                      <a:pt x="120" y="68"/>
                    </a:lnTo>
                    <a:lnTo>
                      <a:pt x="126" y="64"/>
                    </a:lnTo>
                    <a:lnTo>
                      <a:pt x="131" y="60"/>
                    </a:lnTo>
                    <a:lnTo>
                      <a:pt x="138" y="57"/>
                    </a:lnTo>
                    <a:lnTo>
                      <a:pt x="142" y="53"/>
                    </a:lnTo>
                    <a:lnTo>
                      <a:pt x="149" y="50"/>
                    </a:lnTo>
                    <a:lnTo>
                      <a:pt x="155" y="47"/>
                    </a:lnTo>
                    <a:lnTo>
                      <a:pt x="160" y="44"/>
                    </a:lnTo>
                    <a:lnTo>
                      <a:pt x="167" y="42"/>
                    </a:lnTo>
                    <a:lnTo>
                      <a:pt x="174" y="38"/>
                    </a:lnTo>
                    <a:lnTo>
                      <a:pt x="178" y="36"/>
                    </a:lnTo>
                    <a:lnTo>
                      <a:pt x="185" y="34"/>
                    </a:lnTo>
                    <a:lnTo>
                      <a:pt x="191" y="31"/>
                    </a:lnTo>
                    <a:lnTo>
                      <a:pt x="199" y="29"/>
                    </a:lnTo>
                    <a:lnTo>
                      <a:pt x="205" y="27"/>
                    </a:lnTo>
                    <a:lnTo>
                      <a:pt x="212" y="24"/>
                    </a:lnTo>
                    <a:lnTo>
                      <a:pt x="219" y="21"/>
                    </a:lnTo>
                    <a:lnTo>
                      <a:pt x="228" y="20"/>
                    </a:lnTo>
                    <a:lnTo>
                      <a:pt x="235" y="18"/>
                    </a:lnTo>
                    <a:lnTo>
                      <a:pt x="244" y="16"/>
                    </a:lnTo>
                    <a:lnTo>
                      <a:pt x="251" y="15"/>
                    </a:lnTo>
                    <a:lnTo>
                      <a:pt x="261" y="12"/>
                    </a:lnTo>
                    <a:lnTo>
                      <a:pt x="270" y="11"/>
                    </a:lnTo>
                    <a:lnTo>
                      <a:pt x="279" y="9"/>
                    </a:lnTo>
                    <a:lnTo>
                      <a:pt x="287" y="8"/>
                    </a:lnTo>
                    <a:lnTo>
                      <a:pt x="296" y="7"/>
                    </a:lnTo>
                    <a:lnTo>
                      <a:pt x="306" y="6"/>
                    </a:lnTo>
                    <a:lnTo>
                      <a:pt x="316" y="5"/>
                    </a:lnTo>
                    <a:lnTo>
                      <a:pt x="325" y="3"/>
                    </a:lnTo>
                    <a:lnTo>
                      <a:pt x="334" y="2"/>
                    </a:lnTo>
                    <a:lnTo>
                      <a:pt x="344" y="2"/>
                    </a:lnTo>
                    <a:lnTo>
                      <a:pt x="352" y="1"/>
                    </a:lnTo>
                    <a:lnTo>
                      <a:pt x="363" y="1"/>
                    </a:lnTo>
                    <a:lnTo>
                      <a:pt x="372" y="0"/>
                    </a:lnTo>
                    <a:lnTo>
                      <a:pt x="381" y="0"/>
                    </a:lnTo>
                    <a:lnTo>
                      <a:pt x="390" y="0"/>
                    </a:lnTo>
                    <a:lnTo>
                      <a:pt x="398" y="1"/>
                    </a:lnTo>
                    <a:lnTo>
                      <a:pt x="407" y="1"/>
                    </a:lnTo>
                    <a:lnTo>
                      <a:pt x="415" y="1"/>
                    </a:lnTo>
                    <a:lnTo>
                      <a:pt x="424" y="2"/>
                    </a:lnTo>
                    <a:lnTo>
                      <a:pt x="432" y="3"/>
                    </a:lnTo>
                    <a:lnTo>
                      <a:pt x="440" y="5"/>
                    </a:lnTo>
                    <a:lnTo>
                      <a:pt x="447" y="6"/>
                    </a:lnTo>
                    <a:lnTo>
                      <a:pt x="453" y="8"/>
                    </a:lnTo>
                    <a:lnTo>
                      <a:pt x="461" y="9"/>
                    </a:lnTo>
                    <a:lnTo>
                      <a:pt x="466" y="11"/>
                    </a:lnTo>
                    <a:lnTo>
                      <a:pt x="473" y="14"/>
                    </a:lnTo>
                    <a:lnTo>
                      <a:pt x="478" y="16"/>
                    </a:lnTo>
                    <a:lnTo>
                      <a:pt x="484" y="18"/>
                    </a:lnTo>
                    <a:lnTo>
                      <a:pt x="488" y="20"/>
                    </a:lnTo>
                    <a:lnTo>
                      <a:pt x="493" y="21"/>
                    </a:lnTo>
                    <a:lnTo>
                      <a:pt x="499" y="23"/>
                    </a:lnTo>
                    <a:lnTo>
                      <a:pt x="503" y="25"/>
                    </a:lnTo>
                    <a:lnTo>
                      <a:pt x="506" y="27"/>
                    </a:lnTo>
                    <a:lnTo>
                      <a:pt x="510" y="28"/>
                    </a:lnTo>
                    <a:lnTo>
                      <a:pt x="514" y="29"/>
                    </a:lnTo>
                    <a:lnTo>
                      <a:pt x="517" y="31"/>
                    </a:lnTo>
                    <a:lnTo>
                      <a:pt x="520" y="33"/>
                    </a:lnTo>
                    <a:lnTo>
                      <a:pt x="522" y="34"/>
                    </a:lnTo>
                    <a:lnTo>
                      <a:pt x="525" y="34"/>
                    </a:lnTo>
                    <a:lnTo>
                      <a:pt x="528" y="36"/>
                    </a:lnTo>
                    <a:lnTo>
                      <a:pt x="530" y="38"/>
                    </a:lnTo>
                    <a:lnTo>
                      <a:pt x="534" y="40"/>
                    </a:lnTo>
                    <a:lnTo>
                      <a:pt x="537" y="42"/>
                    </a:lnTo>
                    <a:lnTo>
                      <a:pt x="538" y="43"/>
                    </a:lnTo>
                    <a:lnTo>
                      <a:pt x="541" y="46"/>
                    </a:lnTo>
                    <a:lnTo>
                      <a:pt x="542" y="47"/>
                    </a:lnTo>
                    <a:lnTo>
                      <a:pt x="543" y="49"/>
                    </a:lnTo>
                    <a:lnTo>
                      <a:pt x="546" y="50"/>
                    </a:lnTo>
                    <a:lnTo>
                      <a:pt x="547" y="53"/>
                    </a:lnTo>
                    <a:lnTo>
                      <a:pt x="548" y="53"/>
                    </a:lnTo>
                    <a:lnTo>
                      <a:pt x="550" y="56"/>
                    </a:lnTo>
                    <a:lnTo>
                      <a:pt x="551" y="59"/>
                    </a:lnTo>
                    <a:lnTo>
                      <a:pt x="552" y="60"/>
                    </a:lnTo>
                    <a:lnTo>
                      <a:pt x="553" y="63"/>
                    </a:lnTo>
                    <a:lnTo>
                      <a:pt x="555" y="66"/>
                    </a:lnTo>
                    <a:lnTo>
                      <a:pt x="556" y="68"/>
                    </a:lnTo>
                    <a:lnTo>
                      <a:pt x="557" y="72"/>
                    </a:lnTo>
                    <a:lnTo>
                      <a:pt x="559" y="75"/>
                    </a:lnTo>
                    <a:lnTo>
                      <a:pt x="560" y="79"/>
                    </a:lnTo>
                    <a:lnTo>
                      <a:pt x="561" y="82"/>
                    </a:lnTo>
                    <a:lnTo>
                      <a:pt x="562" y="86"/>
                    </a:lnTo>
                    <a:lnTo>
                      <a:pt x="564" y="90"/>
                    </a:lnTo>
                    <a:lnTo>
                      <a:pt x="565" y="95"/>
                    </a:lnTo>
                    <a:lnTo>
                      <a:pt x="565" y="100"/>
                    </a:lnTo>
                    <a:lnTo>
                      <a:pt x="566" y="105"/>
                    </a:lnTo>
                    <a:lnTo>
                      <a:pt x="566" y="110"/>
                    </a:lnTo>
                    <a:lnTo>
                      <a:pt x="568" y="116"/>
                    </a:lnTo>
                    <a:lnTo>
                      <a:pt x="568" y="122"/>
                    </a:lnTo>
                    <a:lnTo>
                      <a:pt x="568" y="126"/>
                    </a:lnTo>
                    <a:lnTo>
                      <a:pt x="569" y="132"/>
                    </a:lnTo>
                    <a:lnTo>
                      <a:pt x="569" y="138"/>
                    </a:lnTo>
                    <a:lnTo>
                      <a:pt x="569" y="144"/>
                    </a:lnTo>
                    <a:lnTo>
                      <a:pt x="569" y="149"/>
                    </a:lnTo>
                    <a:lnTo>
                      <a:pt x="569" y="157"/>
                    </a:lnTo>
                    <a:lnTo>
                      <a:pt x="569" y="162"/>
                    </a:lnTo>
                    <a:lnTo>
                      <a:pt x="569" y="169"/>
                    </a:lnTo>
                    <a:lnTo>
                      <a:pt x="569" y="174"/>
                    </a:lnTo>
                    <a:lnTo>
                      <a:pt x="569" y="180"/>
                    </a:lnTo>
                    <a:lnTo>
                      <a:pt x="569" y="186"/>
                    </a:lnTo>
                    <a:lnTo>
                      <a:pt x="569" y="191"/>
                    </a:lnTo>
                    <a:lnTo>
                      <a:pt x="569" y="198"/>
                    </a:lnTo>
                    <a:lnTo>
                      <a:pt x="568" y="204"/>
                    </a:lnTo>
                    <a:lnTo>
                      <a:pt x="568" y="210"/>
                    </a:lnTo>
                    <a:lnTo>
                      <a:pt x="568" y="215"/>
                    </a:lnTo>
                    <a:lnTo>
                      <a:pt x="568" y="220"/>
                    </a:lnTo>
                    <a:lnTo>
                      <a:pt x="566" y="226"/>
                    </a:lnTo>
                    <a:lnTo>
                      <a:pt x="566" y="230"/>
                    </a:lnTo>
                    <a:lnTo>
                      <a:pt x="566" y="236"/>
                    </a:lnTo>
                    <a:lnTo>
                      <a:pt x="565" y="239"/>
                    </a:lnTo>
                    <a:lnTo>
                      <a:pt x="565" y="245"/>
                    </a:lnTo>
                    <a:lnTo>
                      <a:pt x="564" y="249"/>
                    </a:lnTo>
                    <a:lnTo>
                      <a:pt x="564" y="254"/>
                    </a:lnTo>
                    <a:lnTo>
                      <a:pt x="562" y="259"/>
                    </a:lnTo>
                    <a:lnTo>
                      <a:pt x="561" y="263"/>
                    </a:lnTo>
                    <a:lnTo>
                      <a:pt x="560" y="268"/>
                    </a:lnTo>
                    <a:lnTo>
                      <a:pt x="560" y="273"/>
                    </a:lnTo>
                    <a:lnTo>
                      <a:pt x="559" y="277"/>
                    </a:lnTo>
                    <a:lnTo>
                      <a:pt x="557" y="282"/>
                    </a:lnTo>
                    <a:lnTo>
                      <a:pt x="556" y="287"/>
                    </a:lnTo>
                    <a:lnTo>
                      <a:pt x="555" y="291"/>
                    </a:lnTo>
                    <a:lnTo>
                      <a:pt x="552" y="295"/>
                    </a:lnTo>
                    <a:lnTo>
                      <a:pt x="551" y="300"/>
                    </a:lnTo>
                    <a:lnTo>
                      <a:pt x="550" y="304"/>
                    </a:lnTo>
                    <a:lnTo>
                      <a:pt x="548" y="309"/>
                    </a:lnTo>
                    <a:lnTo>
                      <a:pt x="546" y="313"/>
                    </a:lnTo>
                    <a:lnTo>
                      <a:pt x="545" y="317"/>
                    </a:lnTo>
                    <a:lnTo>
                      <a:pt x="543" y="322"/>
                    </a:lnTo>
                    <a:lnTo>
                      <a:pt x="541" y="326"/>
                    </a:lnTo>
                    <a:lnTo>
                      <a:pt x="539" y="329"/>
                    </a:lnTo>
                    <a:lnTo>
                      <a:pt x="537" y="333"/>
                    </a:lnTo>
                    <a:lnTo>
                      <a:pt x="535" y="337"/>
                    </a:lnTo>
                    <a:lnTo>
                      <a:pt x="534" y="340"/>
                    </a:lnTo>
                    <a:lnTo>
                      <a:pt x="532" y="344"/>
                    </a:lnTo>
                    <a:lnTo>
                      <a:pt x="530" y="348"/>
                    </a:lnTo>
                    <a:lnTo>
                      <a:pt x="526" y="352"/>
                    </a:lnTo>
                    <a:lnTo>
                      <a:pt x="525" y="355"/>
                    </a:lnTo>
                    <a:lnTo>
                      <a:pt x="522" y="357"/>
                    </a:lnTo>
                    <a:lnTo>
                      <a:pt x="520" y="361"/>
                    </a:lnTo>
                    <a:lnTo>
                      <a:pt x="519" y="363"/>
                    </a:lnTo>
                    <a:lnTo>
                      <a:pt x="517" y="366"/>
                    </a:lnTo>
                    <a:lnTo>
                      <a:pt x="514" y="368"/>
                    </a:lnTo>
                    <a:lnTo>
                      <a:pt x="511" y="371"/>
                    </a:lnTo>
                    <a:lnTo>
                      <a:pt x="508" y="374"/>
                    </a:lnTo>
                    <a:lnTo>
                      <a:pt x="504" y="377"/>
                    </a:lnTo>
                    <a:lnTo>
                      <a:pt x="501" y="379"/>
                    </a:lnTo>
                    <a:lnTo>
                      <a:pt x="497" y="381"/>
                    </a:lnTo>
                    <a:lnTo>
                      <a:pt x="493" y="385"/>
                    </a:lnTo>
                    <a:lnTo>
                      <a:pt x="488" y="387"/>
                    </a:lnTo>
                    <a:lnTo>
                      <a:pt x="483" y="390"/>
                    </a:lnTo>
                    <a:lnTo>
                      <a:pt x="479" y="392"/>
                    </a:lnTo>
                    <a:lnTo>
                      <a:pt x="474" y="394"/>
                    </a:lnTo>
                    <a:lnTo>
                      <a:pt x="468" y="397"/>
                    </a:lnTo>
                    <a:lnTo>
                      <a:pt x="462" y="399"/>
                    </a:lnTo>
                    <a:lnTo>
                      <a:pt x="457" y="402"/>
                    </a:lnTo>
                    <a:lnTo>
                      <a:pt x="453" y="403"/>
                    </a:lnTo>
                    <a:lnTo>
                      <a:pt x="446" y="406"/>
                    </a:lnTo>
                    <a:lnTo>
                      <a:pt x="441" y="409"/>
                    </a:lnTo>
                    <a:lnTo>
                      <a:pt x="434" y="411"/>
                    </a:lnTo>
                    <a:lnTo>
                      <a:pt x="429" y="413"/>
                    </a:lnTo>
                    <a:lnTo>
                      <a:pt x="423" y="415"/>
                    </a:lnTo>
                    <a:lnTo>
                      <a:pt x="418" y="416"/>
                    </a:lnTo>
                    <a:lnTo>
                      <a:pt x="413" y="419"/>
                    </a:lnTo>
                    <a:lnTo>
                      <a:pt x="407" y="420"/>
                    </a:lnTo>
                    <a:lnTo>
                      <a:pt x="402" y="421"/>
                    </a:lnTo>
                    <a:lnTo>
                      <a:pt x="396" y="424"/>
                    </a:lnTo>
                    <a:lnTo>
                      <a:pt x="392" y="425"/>
                    </a:lnTo>
                    <a:lnTo>
                      <a:pt x="387" y="426"/>
                    </a:lnTo>
                    <a:lnTo>
                      <a:pt x="382" y="427"/>
                    </a:lnTo>
                    <a:lnTo>
                      <a:pt x="378" y="428"/>
                    </a:lnTo>
                    <a:lnTo>
                      <a:pt x="375" y="429"/>
                    </a:lnTo>
                    <a:lnTo>
                      <a:pt x="371" y="431"/>
                    </a:lnTo>
                    <a:lnTo>
                      <a:pt x="367" y="431"/>
                    </a:lnTo>
                    <a:lnTo>
                      <a:pt x="363" y="432"/>
                    </a:lnTo>
                    <a:lnTo>
                      <a:pt x="360" y="432"/>
                    </a:lnTo>
                    <a:lnTo>
                      <a:pt x="356" y="433"/>
                    </a:lnTo>
                    <a:lnTo>
                      <a:pt x="354" y="434"/>
                    </a:lnTo>
                    <a:lnTo>
                      <a:pt x="350" y="435"/>
                    </a:lnTo>
                    <a:lnTo>
                      <a:pt x="347" y="435"/>
                    </a:lnTo>
                    <a:lnTo>
                      <a:pt x="344" y="437"/>
                    </a:lnTo>
                    <a:lnTo>
                      <a:pt x="341" y="438"/>
                    </a:lnTo>
                    <a:lnTo>
                      <a:pt x="337" y="439"/>
                    </a:lnTo>
                    <a:lnTo>
                      <a:pt x="334" y="440"/>
                    </a:lnTo>
                    <a:lnTo>
                      <a:pt x="331" y="440"/>
                    </a:lnTo>
                    <a:lnTo>
                      <a:pt x="329" y="441"/>
                    </a:lnTo>
                    <a:lnTo>
                      <a:pt x="325" y="442"/>
                    </a:lnTo>
                    <a:lnTo>
                      <a:pt x="323" y="443"/>
                    </a:lnTo>
                    <a:lnTo>
                      <a:pt x="319" y="445"/>
                    </a:lnTo>
                    <a:lnTo>
                      <a:pt x="317" y="446"/>
                    </a:lnTo>
                    <a:lnTo>
                      <a:pt x="314" y="447"/>
                    </a:lnTo>
                    <a:lnTo>
                      <a:pt x="312" y="448"/>
                    </a:lnTo>
                    <a:lnTo>
                      <a:pt x="309" y="449"/>
                    </a:lnTo>
                    <a:lnTo>
                      <a:pt x="306" y="451"/>
                    </a:lnTo>
                    <a:lnTo>
                      <a:pt x="304" y="452"/>
                    </a:lnTo>
                    <a:lnTo>
                      <a:pt x="302" y="453"/>
                    </a:lnTo>
                    <a:lnTo>
                      <a:pt x="299" y="454"/>
                    </a:lnTo>
                    <a:lnTo>
                      <a:pt x="298" y="455"/>
                    </a:lnTo>
                    <a:lnTo>
                      <a:pt x="295" y="456"/>
                    </a:lnTo>
                    <a:lnTo>
                      <a:pt x="294" y="458"/>
                    </a:lnTo>
                    <a:lnTo>
                      <a:pt x="291" y="459"/>
                    </a:lnTo>
                    <a:lnTo>
                      <a:pt x="290" y="460"/>
                    </a:lnTo>
                    <a:lnTo>
                      <a:pt x="287" y="461"/>
                    </a:lnTo>
                    <a:lnTo>
                      <a:pt x="286" y="462"/>
                    </a:lnTo>
                    <a:lnTo>
                      <a:pt x="285" y="464"/>
                    </a:lnTo>
                    <a:lnTo>
                      <a:pt x="283" y="465"/>
                    </a:lnTo>
                    <a:lnTo>
                      <a:pt x="283" y="466"/>
                    </a:lnTo>
                    <a:lnTo>
                      <a:pt x="281" y="467"/>
                    </a:lnTo>
                    <a:lnTo>
                      <a:pt x="279" y="468"/>
                    </a:lnTo>
                    <a:lnTo>
                      <a:pt x="279" y="469"/>
                    </a:lnTo>
                    <a:lnTo>
                      <a:pt x="277" y="471"/>
                    </a:lnTo>
                    <a:lnTo>
                      <a:pt x="275" y="471"/>
                    </a:lnTo>
                    <a:lnTo>
                      <a:pt x="274" y="473"/>
                    </a:lnTo>
                    <a:lnTo>
                      <a:pt x="274" y="475"/>
                    </a:lnTo>
                    <a:lnTo>
                      <a:pt x="272" y="477"/>
                    </a:lnTo>
                    <a:lnTo>
                      <a:pt x="270" y="477"/>
                    </a:lnTo>
                    <a:lnTo>
                      <a:pt x="270" y="479"/>
                    </a:lnTo>
                    <a:lnTo>
                      <a:pt x="268" y="480"/>
                    </a:lnTo>
                    <a:lnTo>
                      <a:pt x="266" y="481"/>
                    </a:lnTo>
                    <a:lnTo>
                      <a:pt x="266" y="484"/>
                    </a:lnTo>
                    <a:lnTo>
                      <a:pt x="264" y="484"/>
                    </a:lnTo>
                    <a:lnTo>
                      <a:pt x="263" y="486"/>
                    </a:lnTo>
                    <a:lnTo>
                      <a:pt x="262" y="487"/>
                    </a:lnTo>
                    <a:lnTo>
                      <a:pt x="261" y="490"/>
                    </a:lnTo>
                    <a:lnTo>
                      <a:pt x="259" y="490"/>
                    </a:lnTo>
                    <a:lnTo>
                      <a:pt x="257" y="492"/>
                    </a:lnTo>
                    <a:lnTo>
                      <a:pt x="255" y="493"/>
                    </a:lnTo>
                    <a:lnTo>
                      <a:pt x="254" y="495"/>
                    </a:lnTo>
                    <a:lnTo>
                      <a:pt x="251" y="496"/>
                    </a:lnTo>
                    <a:lnTo>
                      <a:pt x="250" y="499"/>
                    </a:lnTo>
                    <a:lnTo>
                      <a:pt x="248" y="500"/>
                    </a:lnTo>
                    <a:lnTo>
                      <a:pt x="246" y="503"/>
                    </a:lnTo>
                    <a:lnTo>
                      <a:pt x="244" y="503"/>
                    </a:lnTo>
                    <a:lnTo>
                      <a:pt x="241" y="506"/>
                    </a:lnTo>
                    <a:lnTo>
                      <a:pt x="240" y="506"/>
                    </a:lnTo>
                    <a:lnTo>
                      <a:pt x="237" y="509"/>
                    </a:lnTo>
                    <a:lnTo>
                      <a:pt x="235" y="510"/>
                    </a:lnTo>
                    <a:lnTo>
                      <a:pt x="232" y="513"/>
                    </a:lnTo>
                    <a:lnTo>
                      <a:pt x="230" y="516"/>
                    </a:lnTo>
                    <a:lnTo>
                      <a:pt x="228" y="516"/>
                    </a:lnTo>
                    <a:lnTo>
                      <a:pt x="224" y="519"/>
                    </a:lnTo>
                    <a:lnTo>
                      <a:pt x="222" y="519"/>
                    </a:lnTo>
                    <a:lnTo>
                      <a:pt x="219" y="522"/>
                    </a:lnTo>
                    <a:lnTo>
                      <a:pt x="217" y="523"/>
                    </a:lnTo>
                    <a:lnTo>
                      <a:pt x="215" y="525"/>
                    </a:lnTo>
                    <a:lnTo>
                      <a:pt x="212" y="527"/>
                    </a:lnTo>
                    <a:lnTo>
                      <a:pt x="209" y="528"/>
                    </a:lnTo>
                    <a:lnTo>
                      <a:pt x="206" y="530"/>
                    </a:lnTo>
                    <a:lnTo>
                      <a:pt x="204" y="532"/>
                    </a:lnTo>
                    <a:lnTo>
                      <a:pt x="202" y="532"/>
                    </a:lnTo>
                    <a:lnTo>
                      <a:pt x="199" y="534"/>
                    </a:lnTo>
                    <a:lnTo>
                      <a:pt x="197" y="535"/>
                    </a:lnTo>
                    <a:lnTo>
                      <a:pt x="194" y="538"/>
                    </a:lnTo>
                    <a:lnTo>
                      <a:pt x="189" y="538"/>
                    </a:lnTo>
                    <a:lnTo>
                      <a:pt x="188" y="540"/>
                    </a:lnTo>
                    <a:lnTo>
                      <a:pt x="185" y="541"/>
                    </a:lnTo>
                    <a:lnTo>
                      <a:pt x="182" y="543"/>
                    </a:lnTo>
                    <a:lnTo>
                      <a:pt x="180" y="544"/>
                    </a:lnTo>
                    <a:lnTo>
                      <a:pt x="177" y="545"/>
                    </a:lnTo>
                    <a:lnTo>
                      <a:pt x="174" y="548"/>
                    </a:lnTo>
                    <a:lnTo>
                      <a:pt x="172" y="549"/>
                    </a:lnTo>
                    <a:lnTo>
                      <a:pt x="170" y="551"/>
                    </a:lnTo>
                    <a:lnTo>
                      <a:pt x="166" y="553"/>
                    </a:lnTo>
                    <a:lnTo>
                      <a:pt x="163" y="555"/>
                    </a:lnTo>
                    <a:lnTo>
                      <a:pt x="160" y="557"/>
                    </a:lnTo>
                    <a:lnTo>
                      <a:pt x="159" y="558"/>
                    </a:lnTo>
                    <a:lnTo>
                      <a:pt x="155" y="561"/>
                    </a:lnTo>
                    <a:lnTo>
                      <a:pt x="151" y="563"/>
                    </a:lnTo>
                    <a:lnTo>
                      <a:pt x="149" y="566"/>
                    </a:lnTo>
                    <a:lnTo>
                      <a:pt x="146" y="568"/>
                    </a:lnTo>
                    <a:lnTo>
                      <a:pt x="142" y="570"/>
                    </a:lnTo>
                    <a:lnTo>
                      <a:pt x="140" y="572"/>
                    </a:lnTo>
                    <a:lnTo>
                      <a:pt x="138" y="576"/>
                    </a:lnTo>
                    <a:lnTo>
                      <a:pt x="135" y="578"/>
                    </a:lnTo>
                    <a:lnTo>
                      <a:pt x="132" y="581"/>
                    </a:lnTo>
                    <a:lnTo>
                      <a:pt x="130" y="583"/>
                    </a:lnTo>
                    <a:lnTo>
                      <a:pt x="127" y="585"/>
                    </a:lnTo>
                    <a:lnTo>
                      <a:pt x="125" y="588"/>
                    </a:lnTo>
                    <a:lnTo>
                      <a:pt x="122" y="591"/>
                    </a:lnTo>
                    <a:lnTo>
                      <a:pt x="120" y="593"/>
                    </a:lnTo>
                    <a:lnTo>
                      <a:pt x="118" y="596"/>
                    </a:lnTo>
                    <a:lnTo>
                      <a:pt x="116" y="598"/>
                    </a:lnTo>
                    <a:lnTo>
                      <a:pt x="113" y="600"/>
                    </a:lnTo>
                    <a:lnTo>
                      <a:pt x="112" y="603"/>
                    </a:lnTo>
                    <a:lnTo>
                      <a:pt x="109" y="606"/>
                    </a:lnTo>
                    <a:lnTo>
                      <a:pt x="108" y="607"/>
                    </a:lnTo>
                    <a:lnTo>
                      <a:pt x="105" y="609"/>
                    </a:lnTo>
                    <a:lnTo>
                      <a:pt x="104" y="611"/>
                    </a:lnTo>
                    <a:lnTo>
                      <a:pt x="102" y="613"/>
                    </a:lnTo>
                    <a:lnTo>
                      <a:pt x="100" y="616"/>
                    </a:lnTo>
                    <a:lnTo>
                      <a:pt x="98" y="617"/>
                    </a:lnTo>
                    <a:lnTo>
                      <a:pt x="96" y="619"/>
                    </a:lnTo>
                    <a:lnTo>
                      <a:pt x="96" y="620"/>
                    </a:lnTo>
                    <a:lnTo>
                      <a:pt x="92" y="622"/>
                    </a:lnTo>
                    <a:lnTo>
                      <a:pt x="91" y="624"/>
                    </a:lnTo>
                    <a:lnTo>
                      <a:pt x="88" y="625"/>
                    </a:lnTo>
                    <a:lnTo>
                      <a:pt x="88" y="626"/>
                    </a:lnTo>
                    <a:lnTo>
                      <a:pt x="85" y="628"/>
                    </a:lnTo>
                    <a:lnTo>
                      <a:pt x="84" y="628"/>
                    </a:lnTo>
                    <a:lnTo>
                      <a:pt x="81" y="628"/>
                    </a:lnTo>
                    <a:lnTo>
                      <a:pt x="79" y="630"/>
                    </a:lnTo>
                    <a:lnTo>
                      <a:pt x="77" y="630"/>
                    </a:lnTo>
                    <a:lnTo>
                      <a:pt x="74" y="631"/>
                    </a:lnTo>
                    <a:lnTo>
                      <a:pt x="73" y="631"/>
                    </a:lnTo>
                    <a:lnTo>
                      <a:pt x="71" y="631"/>
                    </a:lnTo>
                    <a:lnTo>
                      <a:pt x="69" y="631"/>
                    </a:lnTo>
                    <a:lnTo>
                      <a:pt x="66" y="632"/>
                    </a:lnTo>
                    <a:lnTo>
                      <a:pt x="65" y="632"/>
                    </a:lnTo>
                    <a:lnTo>
                      <a:pt x="62" y="632"/>
                    </a:lnTo>
                    <a:lnTo>
                      <a:pt x="59" y="632"/>
                    </a:lnTo>
                    <a:lnTo>
                      <a:pt x="58" y="632"/>
                    </a:lnTo>
                    <a:lnTo>
                      <a:pt x="56" y="631"/>
                    </a:lnTo>
                    <a:lnTo>
                      <a:pt x="54" y="631"/>
                    </a:lnTo>
                    <a:lnTo>
                      <a:pt x="52" y="631"/>
                    </a:lnTo>
                    <a:lnTo>
                      <a:pt x="50" y="631"/>
                    </a:lnTo>
                    <a:lnTo>
                      <a:pt x="48" y="631"/>
                    </a:lnTo>
                    <a:lnTo>
                      <a:pt x="46" y="630"/>
                    </a:lnTo>
                    <a:lnTo>
                      <a:pt x="45" y="630"/>
                    </a:lnTo>
                    <a:lnTo>
                      <a:pt x="43" y="630"/>
                    </a:lnTo>
                    <a:lnTo>
                      <a:pt x="42" y="628"/>
                    </a:lnTo>
                    <a:lnTo>
                      <a:pt x="40" y="628"/>
                    </a:lnTo>
                    <a:lnTo>
                      <a:pt x="39" y="628"/>
                    </a:lnTo>
                    <a:lnTo>
                      <a:pt x="38" y="628"/>
                    </a:lnTo>
                    <a:lnTo>
                      <a:pt x="36" y="628"/>
                    </a:lnTo>
                    <a:lnTo>
                      <a:pt x="35" y="628"/>
                    </a:lnTo>
                    <a:lnTo>
                      <a:pt x="34" y="626"/>
                    </a:lnTo>
                    <a:lnTo>
                      <a:pt x="32" y="626"/>
                    </a:lnTo>
                    <a:lnTo>
                      <a:pt x="31" y="625"/>
                    </a:lnTo>
                  </a:path>
                </a:pathLst>
              </a:custGeom>
              <a:solidFill>
                <a:srgbClr val="9354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5" name="Freeform 24"/>
              <p:cNvSpPr>
                <a:spLocks/>
              </p:cNvSpPr>
              <p:nvPr/>
            </p:nvSpPr>
            <p:spPr bwMode="auto">
              <a:xfrm>
                <a:off x="764" y="1516"/>
                <a:ext cx="541" cy="600"/>
              </a:xfrm>
              <a:custGeom>
                <a:avLst/>
                <a:gdLst>
                  <a:gd name="T0" fmla="*/ 25 w 541"/>
                  <a:gd name="T1" fmla="*/ 586 h 600"/>
                  <a:gd name="T2" fmla="*/ 18 w 541"/>
                  <a:gd name="T3" fmla="*/ 569 h 600"/>
                  <a:gd name="T4" fmla="*/ 8 w 541"/>
                  <a:gd name="T5" fmla="*/ 544 h 600"/>
                  <a:gd name="T6" fmla="*/ 2 w 541"/>
                  <a:gd name="T7" fmla="*/ 514 h 600"/>
                  <a:gd name="T8" fmla="*/ 0 w 541"/>
                  <a:gd name="T9" fmla="*/ 475 h 600"/>
                  <a:gd name="T10" fmla="*/ 0 w 541"/>
                  <a:gd name="T11" fmla="*/ 408 h 600"/>
                  <a:gd name="T12" fmla="*/ 1 w 541"/>
                  <a:gd name="T13" fmla="*/ 324 h 600"/>
                  <a:gd name="T14" fmla="*/ 8 w 541"/>
                  <a:gd name="T15" fmla="*/ 238 h 600"/>
                  <a:gd name="T16" fmla="*/ 27 w 541"/>
                  <a:gd name="T17" fmla="*/ 169 h 600"/>
                  <a:gd name="T18" fmla="*/ 53 w 541"/>
                  <a:gd name="T19" fmla="*/ 123 h 600"/>
                  <a:gd name="T20" fmla="*/ 85 w 541"/>
                  <a:gd name="T21" fmla="*/ 88 h 600"/>
                  <a:gd name="T22" fmla="*/ 120 w 541"/>
                  <a:gd name="T23" fmla="*/ 60 h 600"/>
                  <a:gd name="T24" fmla="*/ 160 w 541"/>
                  <a:gd name="T25" fmla="*/ 38 h 600"/>
                  <a:gd name="T26" fmla="*/ 202 w 541"/>
                  <a:gd name="T27" fmla="*/ 23 h 600"/>
                  <a:gd name="T28" fmla="*/ 257 w 541"/>
                  <a:gd name="T29" fmla="*/ 11 h 600"/>
                  <a:gd name="T30" fmla="*/ 318 w 541"/>
                  <a:gd name="T31" fmla="*/ 2 h 600"/>
                  <a:gd name="T32" fmla="*/ 379 w 541"/>
                  <a:gd name="T33" fmla="*/ 1 h 600"/>
                  <a:gd name="T34" fmla="*/ 431 w 541"/>
                  <a:gd name="T35" fmla="*/ 8 h 600"/>
                  <a:gd name="T36" fmla="*/ 468 w 541"/>
                  <a:gd name="T37" fmla="*/ 21 h 600"/>
                  <a:gd name="T38" fmla="*/ 493 w 541"/>
                  <a:gd name="T39" fmla="*/ 31 h 600"/>
                  <a:gd name="T40" fmla="*/ 509 w 541"/>
                  <a:gd name="T41" fmla="*/ 40 h 600"/>
                  <a:gd name="T42" fmla="*/ 520 w 541"/>
                  <a:gd name="T43" fmla="*/ 51 h 600"/>
                  <a:gd name="T44" fmla="*/ 530 w 541"/>
                  <a:gd name="T45" fmla="*/ 68 h 600"/>
                  <a:gd name="T46" fmla="*/ 536 w 541"/>
                  <a:gd name="T47" fmla="*/ 95 h 600"/>
                  <a:gd name="T48" fmla="*/ 539 w 541"/>
                  <a:gd name="T49" fmla="*/ 131 h 600"/>
                  <a:gd name="T50" fmla="*/ 540 w 541"/>
                  <a:gd name="T51" fmla="*/ 171 h 600"/>
                  <a:gd name="T52" fmla="*/ 537 w 541"/>
                  <a:gd name="T53" fmla="*/ 208 h 600"/>
                  <a:gd name="T54" fmla="*/ 535 w 541"/>
                  <a:gd name="T55" fmla="*/ 240 h 600"/>
                  <a:gd name="T56" fmla="*/ 527 w 541"/>
                  <a:gd name="T57" fmla="*/ 271 h 600"/>
                  <a:gd name="T58" fmla="*/ 517 w 541"/>
                  <a:gd name="T59" fmla="*/ 300 h 600"/>
                  <a:gd name="T60" fmla="*/ 505 w 541"/>
                  <a:gd name="T61" fmla="*/ 326 h 600"/>
                  <a:gd name="T62" fmla="*/ 490 w 541"/>
                  <a:gd name="T63" fmla="*/ 347 h 600"/>
                  <a:gd name="T64" fmla="*/ 468 w 541"/>
                  <a:gd name="T65" fmla="*/ 363 h 600"/>
                  <a:gd name="T66" fmla="*/ 434 w 541"/>
                  <a:gd name="T67" fmla="*/ 380 h 600"/>
                  <a:gd name="T68" fmla="*/ 396 w 541"/>
                  <a:gd name="T69" fmla="*/ 394 h 600"/>
                  <a:gd name="T70" fmla="*/ 364 w 541"/>
                  <a:gd name="T71" fmla="*/ 405 h 600"/>
                  <a:gd name="T72" fmla="*/ 339 w 541"/>
                  <a:gd name="T73" fmla="*/ 410 h 600"/>
                  <a:gd name="T74" fmla="*/ 318 w 541"/>
                  <a:gd name="T75" fmla="*/ 416 h 600"/>
                  <a:gd name="T76" fmla="*/ 299 w 541"/>
                  <a:gd name="T77" fmla="*/ 423 h 600"/>
                  <a:gd name="T78" fmla="*/ 283 w 541"/>
                  <a:gd name="T79" fmla="*/ 431 h 600"/>
                  <a:gd name="T80" fmla="*/ 271 w 541"/>
                  <a:gd name="T81" fmla="*/ 438 h 600"/>
                  <a:gd name="T82" fmla="*/ 262 w 541"/>
                  <a:gd name="T83" fmla="*/ 447 h 600"/>
                  <a:gd name="T84" fmla="*/ 254 w 541"/>
                  <a:gd name="T85" fmla="*/ 455 h 600"/>
                  <a:gd name="T86" fmla="*/ 245 w 541"/>
                  <a:gd name="T87" fmla="*/ 466 h 600"/>
                  <a:gd name="T88" fmla="*/ 232 w 541"/>
                  <a:gd name="T89" fmla="*/ 476 h 600"/>
                  <a:gd name="T90" fmla="*/ 216 w 541"/>
                  <a:gd name="T91" fmla="*/ 489 h 600"/>
                  <a:gd name="T92" fmla="*/ 199 w 541"/>
                  <a:gd name="T93" fmla="*/ 499 h 600"/>
                  <a:gd name="T94" fmla="*/ 182 w 541"/>
                  <a:gd name="T95" fmla="*/ 508 h 600"/>
                  <a:gd name="T96" fmla="*/ 164 w 541"/>
                  <a:gd name="T97" fmla="*/ 520 h 600"/>
                  <a:gd name="T98" fmla="*/ 146 w 541"/>
                  <a:gd name="T99" fmla="*/ 533 h 600"/>
                  <a:gd name="T100" fmla="*/ 126 w 541"/>
                  <a:gd name="T101" fmla="*/ 548 h 600"/>
                  <a:gd name="T102" fmla="*/ 113 w 541"/>
                  <a:gd name="T103" fmla="*/ 566 h 600"/>
                  <a:gd name="T104" fmla="*/ 100 w 541"/>
                  <a:gd name="T105" fmla="*/ 580 h 600"/>
                  <a:gd name="T106" fmla="*/ 87 w 541"/>
                  <a:gd name="T107" fmla="*/ 592 h 600"/>
                  <a:gd name="T108" fmla="*/ 74 w 541"/>
                  <a:gd name="T109" fmla="*/ 598 h 600"/>
                  <a:gd name="T110" fmla="*/ 58 w 541"/>
                  <a:gd name="T111" fmla="*/ 599 h 600"/>
                  <a:gd name="T112" fmla="*/ 46 w 541"/>
                  <a:gd name="T113" fmla="*/ 596 h 600"/>
                  <a:gd name="T114" fmla="*/ 35 w 541"/>
                  <a:gd name="T115" fmla="*/ 595 h 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1"/>
                  <a:gd name="T175" fmla="*/ 0 h 600"/>
                  <a:gd name="T176" fmla="*/ 541 w 541"/>
                  <a:gd name="T177" fmla="*/ 600 h 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1" h="600">
                    <a:moveTo>
                      <a:pt x="29" y="592"/>
                    </a:moveTo>
                    <a:lnTo>
                      <a:pt x="28" y="592"/>
                    </a:lnTo>
                    <a:lnTo>
                      <a:pt x="28" y="591"/>
                    </a:lnTo>
                    <a:lnTo>
                      <a:pt x="28" y="589"/>
                    </a:lnTo>
                    <a:lnTo>
                      <a:pt x="27" y="589"/>
                    </a:lnTo>
                    <a:lnTo>
                      <a:pt x="25" y="587"/>
                    </a:lnTo>
                    <a:lnTo>
                      <a:pt x="25" y="586"/>
                    </a:lnTo>
                    <a:lnTo>
                      <a:pt x="23" y="583"/>
                    </a:lnTo>
                    <a:lnTo>
                      <a:pt x="23" y="582"/>
                    </a:lnTo>
                    <a:lnTo>
                      <a:pt x="21" y="580"/>
                    </a:lnTo>
                    <a:lnTo>
                      <a:pt x="21" y="578"/>
                    </a:lnTo>
                    <a:lnTo>
                      <a:pt x="19" y="574"/>
                    </a:lnTo>
                    <a:lnTo>
                      <a:pt x="19" y="572"/>
                    </a:lnTo>
                    <a:lnTo>
                      <a:pt x="18" y="569"/>
                    </a:lnTo>
                    <a:lnTo>
                      <a:pt x="16" y="566"/>
                    </a:lnTo>
                    <a:lnTo>
                      <a:pt x="15" y="563"/>
                    </a:lnTo>
                    <a:lnTo>
                      <a:pt x="14" y="559"/>
                    </a:lnTo>
                    <a:lnTo>
                      <a:pt x="12" y="556"/>
                    </a:lnTo>
                    <a:lnTo>
                      <a:pt x="11" y="552"/>
                    </a:lnTo>
                    <a:lnTo>
                      <a:pt x="10" y="548"/>
                    </a:lnTo>
                    <a:lnTo>
                      <a:pt x="8" y="544"/>
                    </a:lnTo>
                    <a:lnTo>
                      <a:pt x="7" y="540"/>
                    </a:lnTo>
                    <a:lnTo>
                      <a:pt x="6" y="536"/>
                    </a:lnTo>
                    <a:lnTo>
                      <a:pt x="5" y="533"/>
                    </a:lnTo>
                    <a:lnTo>
                      <a:pt x="3" y="527"/>
                    </a:lnTo>
                    <a:lnTo>
                      <a:pt x="3" y="523"/>
                    </a:lnTo>
                    <a:lnTo>
                      <a:pt x="2" y="518"/>
                    </a:lnTo>
                    <a:lnTo>
                      <a:pt x="2" y="514"/>
                    </a:lnTo>
                    <a:lnTo>
                      <a:pt x="1" y="508"/>
                    </a:lnTo>
                    <a:lnTo>
                      <a:pt x="1" y="505"/>
                    </a:lnTo>
                    <a:lnTo>
                      <a:pt x="1" y="499"/>
                    </a:lnTo>
                    <a:lnTo>
                      <a:pt x="1" y="494"/>
                    </a:lnTo>
                    <a:lnTo>
                      <a:pt x="1" y="489"/>
                    </a:lnTo>
                    <a:lnTo>
                      <a:pt x="1" y="482"/>
                    </a:lnTo>
                    <a:lnTo>
                      <a:pt x="0" y="475"/>
                    </a:lnTo>
                    <a:lnTo>
                      <a:pt x="0" y="468"/>
                    </a:lnTo>
                    <a:lnTo>
                      <a:pt x="0" y="460"/>
                    </a:lnTo>
                    <a:lnTo>
                      <a:pt x="0" y="450"/>
                    </a:lnTo>
                    <a:lnTo>
                      <a:pt x="0" y="441"/>
                    </a:lnTo>
                    <a:lnTo>
                      <a:pt x="0" y="431"/>
                    </a:lnTo>
                    <a:lnTo>
                      <a:pt x="0" y="419"/>
                    </a:lnTo>
                    <a:lnTo>
                      <a:pt x="0" y="408"/>
                    </a:lnTo>
                    <a:lnTo>
                      <a:pt x="0" y="397"/>
                    </a:lnTo>
                    <a:lnTo>
                      <a:pt x="0" y="385"/>
                    </a:lnTo>
                    <a:lnTo>
                      <a:pt x="0" y="373"/>
                    </a:lnTo>
                    <a:lnTo>
                      <a:pt x="0" y="361"/>
                    </a:lnTo>
                    <a:lnTo>
                      <a:pt x="0" y="348"/>
                    </a:lnTo>
                    <a:lnTo>
                      <a:pt x="1" y="335"/>
                    </a:lnTo>
                    <a:lnTo>
                      <a:pt x="1" y="324"/>
                    </a:lnTo>
                    <a:lnTo>
                      <a:pt x="2" y="311"/>
                    </a:lnTo>
                    <a:lnTo>
                      <a:pt x="2" y="298"/>
                    </a:lnTo>
                    <a:lnTo>
                      <a:pt x="3" y="286"/>
                    </a:lnTo>
                    <a:lnTo>
                      <a:pt x="5" y="273"/>
                    </a:lnTo>
                    <a:lnTo>
                      <a:pt x="6" y="261"/>
                    </a:lnTo>
                    <a:lnTo>
                      <a:pt x="7" y="250"/>
                    </a:lnTo>
                    <a:lnTo>
                      <a:pt x="8" y="238"/>
                    </a:lnTo>
                    <a:lnTo>
                      <a:pt x="11" y="227"/>
                    </a:lnTo>
                    <a:lnTo>
                      <a:pt x="12" y="215"/>
                    </a:lnTo>
                    <a:lnTo>
                      <a:pt x="15" y="205"/>
                    </a:lnTo>
                    <a:lnTo>
                      <a:pt x="18" y="195"/>
                    </a:lnTo>
                    <a:lnTo>
                      <a:pt x="19" y="186"/>
                    </a:lnTo>
                    <a:lnTo>
                      <a:pt x="23" y="176"/>
                    </a:lnTo>
                    <a:lnTo>
                      <a:pt x="27" y="169"/>
                    </a:lnTo>
                    <a:lnTo>
                      <a:pt x="31" y="162"/>
                    </a:lnTo>
                    <a:lnTo>
                      <a:pt x="34" y="154"/>
                    </a:lnTo>
                    <a:lnTo>
                      <a:pt x="38" y="148"/>
                    </a:lnTo>
                    <a:lnTo>
                      <a:pt x="42" y="141"/>
                    </a:lnTo>
                    <a:lnTo>
                      <a:pt x="46" y="135"/>
                    </a:lnTo>
                    <a:lnTo>
                      <a:pt x="49" y="129"/>
                    </a:lnTo>
                    <a:lnTo>
                      <a:pt x="53" y="123"/>
                    </a:lnTo>
                    <a:lnTo>
                      <a:pt x="58" y="117"/>
                    </a:lnTo>
                    <a:lnTo>
                      <a:pt x="62" y="113"/>
                    </a:lnTo>
                    <a:lnTo>
                      <a:pt x="66" y="107"/>
                    </a:lnTo>
                    <a:lnTo>
                      <a:pt x="71" y="102"/>
                    </a:lnTo>
                    <a:lnTo>
                      <a:pt x="75" y="98"/>
                    </a:lnTo>
                    <a:lnTo>
                      <a:pt x="80" y="92"/>
                    </a:lnTo>
                    <a:lnTo>
                      <a:pt x="85" y="88"/>
                    </a:lnTo>
                    <a:lnTo>
                      <a:pt x="91" y="83"/>
                    </a:lnTo>
                    <a:lnTo>
                      <a:pt x="94" y="79"/>
                    </a:lnTo>
                    <a:lnTo>
                      <a:pt x="100" y="75"/>
                    </a:lnTo>
                    <a:lnTo>
                      <a:pt x="104" y="72"/>
                    </a:lnTo>
                    <a:lnTo>
                      <a:pt x="109" y="66"/>
                    </a:lnTo>
                    <a:lnTo>
                      <a:pt x="115" y="63"/>
                    </a:lnTo>
                    <a:lnTo>
                      <a:pt x="120" y="60"/>
                    </a:lnTo>
                    <a:lnTo>
                      <a:pt x="126" y="56"/>
                    </a:lnTo>
                    <a:lnTo>
                      <a:pt x="132" y="53"/>
                    </a:lnTo>
                    <a:lnTo>
                      <a:pt x="136" y="50"/>
                    </a:lnTo>
                    <a:lnTo>
                      <a:pt x="142" y="47"/>
                    </a:lnTo>
                    <a:lnTo>
                      <a:pt x="148" y="44"/>
                    </a:lnTo>
                    <a:lnTo>
                      <a:pt x="153" y="42"/>
                    </a:lnTo>
                    <a:lnTo>
                      <a:pt x="160" y="38"/>
                    </a:lnTo>
                    <a:lnTo>
                      <a:pt x="164" y="36"/>
                    </a:lnTo>
                    <a:lnTo>
                      <a:pt x="171" y="34"/>
                    </a:lnTo>
                    <a:lnTo>
                      <a:pt x="177" y="31"/>
                    </a:lnTo>
                    <a:lnTo>
                      <a:pt x="184" y="29"/>
                    </a:lnTo>
                    <a:lnTo>
                      <a:pt x="190" y="27"/>
                    </a:lnTo>
                    <a:lnTo>
                      <a:pt x="195" y="25"/>
                    </a:lnTo>
                    <a:lnTo>
                      <a:pt x="202" y="23"/>
                    </a:lnTo>
                    <a:lnTo>
                      <a:pt x="210" y="21"/>
                    </a:lnTo>
                    <a:lnTo>
                      <a:pt x="217" y="18"/>
                    </a:lnTo>
                    <a:lnTo>
                      <a:pt x="224" y="18"/>
                    </a:lnTo>
                    <a:lnTo>
                      <a:pt x="232" y="15"/>
                    </a:lnTo>
                    <a:lnTo>
                      <a:pt x="241" y="14"/>
                    </a:lnTo>
                    <a:lnTo>
                      <a:pt x="249" y="11"/>
                    </a:lnTo>
                    <a:lnTo>
                      <a:pt x="257" y="11"/>
                    </a:lnTo>
                    <a:lnTo>
                      <a:pt x="264" y="9"/>
                    </a:lnTo>
                    <a:lnTo>
                      <a:pt x="274" y="7"/>
                    </a:lnTo>
                    <a:lnTo>
                      <a:pt x="283" y="6"/>
                    </a:lnTo>
                    <a:lnTo>
                      <a:pt x="292" y="5"/>
                    </a:lnTo>
                    <a:lnTo>
                      <a:pt x="300" y="3"/>
                    </a:lnTo>
                    <a:lnTo>
                      <a:pt x="309" y="3"/>
                    </a:lnTo>
                    <a:lnTo>
                      <a:pt x="318" y="2"/>
                    </a:lnTo>
                    <a:lnTo>
                      <a:pt x="326" y="1"/>
                    </a:lnTo>
                    <a:lnTo>
                      <a:pt x="335" y="1"/>
                    </a:lnTo>
                    <a:lnTo>
                      <a:pt x="344" y="1"/>
                    </a:lnTo>
                    <a:lnTo>
                      <a:pt x="353" y="0"/>
                    </a:lnTo>
                    <a:lnTo>
                      <a:pt x="362" y="0"/>
                    </a:lnTo>
                    <a:lnTo>
                      <a:pt x="369" y="0"/>
                    </a:lnTo>
                    <a:lnTo>
                      <a:pt x="379" y="1"/>
                    </a:lnTo>
                    <a:lnTo>
                      <a:pt x="386" y="1"/>
                    </a:lnTo>
                    <a:lnTo>
                      <a:pt x="395" y="2"/>
                    </a:lnTo>
                    <a:lnTo>
                      <a:pt x="403" y="2"/>
                    </a:lnTo>
                    <a:lnTo>
                      <a:pt x="411" y="3"/>
                    </a:lnTo>
                    <a:lnTo>
                      <a:pt x="417" y="5"/>
                    </a:lnTo>
                    <a:lnTo>
                      <a:pt x="424" y="6"/>
                    </a:lnTo>
                    <a:lnTo>
                      <a:pt x="431" y="8"/>
                    </a:lnTo>
                    <a:lnTo>
                      <a:pt x="437" y="9"/>
                    </a:lnTo>
                    <a:lnTo>
                      <a:pt x="443" y="11"/>
                    </a:lnTo>
                    <a:lnTo>
                      <a:pt x="449" y="14"/>
                    </a:lnTo>
                    <a:lnTo>
                      <a:pt x="454" y="15"/>
                    </a:lnTo>
                    <a:lnTo>
                      <a:pt x="459" y="18"/>
                    </a:lnTo>
                    <a:lnTo>
                      <a:pt x="465" y="18"/>
                    </a:lnTo>
                    <a:lnTo>
                      <a:pt x="468" y="21"/>
                    </a:lnTo>
                    <a:lnTo>
                      <a:pt x="472" y="22"/>
                    </a:lnTo>
                    <a:lnTo>
                      <a:pt x="478" y="23"/>
                    </a:lnTo>
                    <a:lnTo>
                      <a:pt x="479" y="25"/>
                    </a:lnTo>
                    <a:lnTo>
                      <a:pt x="483" y="27"/>
                    </a:lnTo>
                    <a:lnTo>
                      <a:pt x="488" y="28"/>
                    </a:lnTo>
                    <a:lnTo>
                      <a:pt x="490" y="29"/>
                    </a:lnTo>
                    <a:lnTo>
                      <a:pt x="493" y="31"/>
                    </a:lnTo>
                    <a:lnTo>
                      <a:pt x="496" y="33"/>
                    </a:lnTo>
                    <a:lnTo>
                      <a:pt x="499" y="34"/>
                    </a:lnTo>
                    <a:lnTo>
                      <a:pt x="501" y="35"/>
                    </a:lnTo>
                    <a:lnTo>
                      <a:pt x="503" y="36"/>
                    </a:lnTo>
                    <a:lnTo>
                      <a:pt x="505" y="37"/>
                    </a:lnTo>
                    <a:lnTo>
                      <a:pt x="507" y="38"/>
                    </a:lnTo>
                    <a:lnTo>
                      <a:pt x="509" y="40"/>
                    </a:lnTo>
                    <a:lnTo>
                      <a:pt x="510" y="40"/>
                    </a:lnTo>
                    <a:lnTo>
                      <a:pt x="513" y="44"/>
                    </a:lnTo>
                    <a:lnTo>
                      <a:pt x="514" y="44"/>
                    </a:lnTo>
                    <a:lnTo>
                      <a:pt x="516" y="46"/>
                    </a:lnTo>
                    <a:lnTo>
                      <a:pt x="517" y="48"/>
                    </a:lnTo>
                    <a:lnTo>
                      <a:pt x="518" y="49"/>
                    </a:lnTo>
                    <a:lnTo>
                      <a:pt x="520" y="51"/>
                    </a:lnTo>
                    <a:lnTo>
                      <a:pt x="522" y="53"/>
                    </a:lnTo>
                    <a:lnTo>
                      <a:pt x="523" y="55"/>
                    </a:lnTo>
                    <a:lnTo>
                      <a:pt x="524" y="57"/>
                    </a:lnTo>
                    <a:lnTo>
                      <a:pt x="526" y="60"/>
                    </a:lnTo>
                    <a:lnTo>
                      <a:pt x="527" y="62"/>
                    </a:lnTo>
                    <a:lnTo>
                      <a:pt x="528" y="64"/>
                    </a:lnTo>
                    <a:lnTo>
                      <a:pt x="530" y="68"/>
                    </a:lnTo>
                    <a:lnTo>
                      <a:pt x="531" y="70"/>
                    </a:lnTo>
                    <a:lnTo>
                      <a:pt x="532" y="74"/>
                    </a:lnTo>
                    <a:lnTo>
                      <a:pt x="532" y="77"/>
                    </a:lnTo>
                    <a:lnTo>
                      <a:pt x="534" y="82"/>
                    </a:lnTo>
                    <a:lnTo>
                      <a:pt x="535" y="85"/>
                    </a:lnTo>
                    <a:lnTo>
                      <a:pt x="535" y="90"/>
                    </a:lnTo>
                    <a:lnTo>
                      <a:pt x="536" y="95"/>
                    </a:lnTo>
                    <a:lnTo>
                      <a:pt x="536" y="100"/>
                    </a:lnTo>
                    <a:lnTo>
                      <a:pt x="537" y="104"/>
                    </a:lnTo>
                    <a:lnTo>
                      <a:pt x="537" y="109"/>
                    </a:lnTo>
                    <a:lnTo>
                      <a:pt x="539" y="115"/>
                    </a:lnTo>
                    <a:lnTo>
                      <a:pt x="539" y="120"/>
                    </a:lnTo>
                    <a:lnTo>
                      <a:pt x="539" y="125"/>
                    </a:lnTo>
                    <a:lnTo>
                      <a:pt x="539" y="131"/>
                    </a:lnTo>
                    <a:lnTo>
                      <a:pt x="539" y="136"/>
                    </a:lnTo>
                    <a:lnTo>
                      <a:pt x="540" y="141"/>
                    </a:lnTo>
                    <a:lnTo>
                      <a:pt x="540" y="148"/>
                    </a:lnTo>
                    <a:lnTo>
                      <a:pt x="540" y="153"/>
                    </a:lnTo>
                    <a:lnTo>
                      <a:pt x="540" y="160"/>
                    </a:lnTo>
                    <a:lnTo>
                      <a:pt x="540" y="165"/>
                    </a:lnTo>
                    <a:lnTo>
                      <a:pt x="540" y="171"/>
                    </a:lnTo>
                    <a:lnTo>
                      <a:pt x="539" y="176"/>
                    </a:lnTo>
                    <a:lnTo>
                      <a:pt x="539" y="182"/>
                    </a:lnTo>
                    <a:lnTo>
                      <a:pt x="539" y="188"/>
                    </a:lnTo>
                    <a:lnTo>
                      <a:pt x="539" y="192"/>
                    </a:lnTo>
                    <a:lnTo>
                      <a:pt x="539" y="198"/>
                    </a:lnTo>
                    <a:lnTo>
                      <a:pt x="539" y="202"/>
                    </a:lnTo>
                    <a:lnTo>
                      <a:pt x="537" y="208"/>
                    </a:lnTo>
                    <a:lnTo>
                      <a:pt x="537" y="214"/>
                    </a:lnTo>
                    <a:lnTo>
                      <a:pt x="537" y="218"/>
                    </a:lnTo>
                    <a:lnTo>
                      <a:pt x="536" y="223"/>
                    </a:lnTo>
                    <a:lnTo>
                      <a:pt x="536" y="227"/>
                    </a:lnTo>
                    <a:lnTo>
                      <a:pt x="536" y="231"/>
                    </a:lnTo>
                    <a:lnTo>
                      <a:pt x="535" y="236"/>
                    </a:lnTo>
                    <a:lnTo>
                      <a:pt x="535" y="240"/>
                    </a:lnTo>
                    <a:lnTo>
                      <a:pt x="534" y="244"/>
                    </a:lnTo>
                    <a:lnTo>
                      <a:pt x="532" y="249"/>
                    </a:lnTo>
                    <a:lnTo>
                      <a:pt x="532" y="253"/>
                    </a:lnTo>
                    <a:lnTo>
                      <a:pt x="531" y="258"/>
                    </a:lnTo>
                    <a:lnTo>
                      <a:pt x="530" y="261"/>
                    </a:lnTo>
                    <a:lnTo>
                      <a:pt x="528" y="266"/>
                    </a:lnTo>
                    <a:lnTo>
                      <a:pt x="527" y="271"/>
                    </a:lnTo>
                    <a:lnTo>
                      <a:pt x="526" y="276"/>
                    </a:lnTo>
                    <a:lnTo>
                      <a:pt x="524" y="279"/>
                    </a:lnTo>
                    <a:lnTo>
                      <a:pt x="523" y="283"/>
                    </a:lnTo>
                    <a:lnTo>
                      <a:pt x="522" y="287"/>
                    </a:lnTo>
                    <a:lnTo>
                      <a:pt x="520" y="292"/>
                    </a:lnTo>
                    <a:lnTo>
                      <a:pt x="518" y="295"/>
                    </a:lnTo>
                    <a:lnTo>
                      <a:pt x="517" y="300"/>
                    </a:lnTo>
                    <a:lnTo>
                      <a:pt x="516" y="303"/>
                    </a:lnTo>
                    <a:lnTo>
                      <a:pt x="513" y="307"/>
                    </a:lnTo>
                    <a:lnTo>
                      <a:pt x="512" y="312"/>
                    </a:lnTo>
                    <a:lnTo>
                      <a:pt x="509" y="315"/>
                    </a:lnTo>
                    <a:lnTo>
                      <a:pt x="509" y="318"/>
                    </a:lnTo>
                    <a:lnTo>
                      <a:pt x="507" y="322"/>
                    </a:lnTo>
                    <a:lnTo>
                      <a:pt x="505" y="326"/>
                    </a:lnTo>
                    <a:lnTo>
                      <a:pt x="501" y="329"/>
                    </a:lnTo>
                    <a:lnTo>
                      <a:pt x="501" y="331"/>
                    </a:lnTo>
                    <a:lnTo>
                      <a:pt x="497" y="335"/>
                    </a:lnTo>
                    <a:lnTo>
                      <a:pt x="496" y="339"/>
                    </a:lnTo>
                    <a:lnTo>
                      <a:pt x="493" y="341"/>
                    </a:lnTo>
                    <a:lnTo>
                      <a:pt x="493" y="344"/>
                    </a:lnTo>
                    <a:lnTo>
                      <a:pt x="490" y="347"/>
                    </a:lnTo>
                    <a:lnTo>
                      <a:pt x="488" y="350"/>
                    </a:lnTo>
                    <a:lnTo>
                      <a:pt x="485" y="352"/>
                    </a:lnTo>
                    <a:lnTo>
                      <a:pt x="482" y="354"/>
                    </a:lnTo>
                    <a:lnTo>
                      <a:pt x="479" y="356"/>
                    </a:lnTo>
                    <a:lnTo>
                      <a:pt x="476" y="359"/>
                    </a:lnTo>
                    <a:lnTo>
                      <a:pt x="472" y="361"/>
                    </a:lnTo>
                    <a:lnTo>
                      <a:pt x="468" y="363"/>
                    </a:lnTo>
                    <a:lnTo>
                      <a:pt x="463" y="367"/>
                    </a:lnTo>
                    <a:lnTo>
                      <a:pt x="459" y="369"/>
                    </a:lnTo>
                    <a:lnTo>
                      <a:pt x="454" y="372"/>
                    </a:lnTo>
                    <a:lnTo>
                      <a:pt x="449" y="374"/>
                    </a:lnTo>
                    <a:lnTo>
                      <a:pt x="444" y="376"/>
                    </a:lnTo>
                    <a:lnTo>
                      <a:pt x="439" y="378"/>
                    </a:lnTo>
                    <a:lnTo>
                      <a:pt x="434" y="380"/>
                    </a:lnTo>
                    <a:lnTo>
                      <a:pt x="428" y="382"/>
                    </a:lnTo>
                    <a:lnTo>
                      <a:pt x="424" y="385"/>
                    </a:lnTo>
                    <a:lnTo>
                      <a:pt x="419" y="387"/>
                    </a:lnTo>
                    <a:lnTo>
                      <a:pt x="413" y="389"/>
                    </a:lnTo>
                    <a:lnTo>
                      <a:pt x="407" y="391"/>
                    </a:lnTo>
                    <a:lnTo>
                      <a:pt x="402" y="392"/>
                    </a:lnTo>
                    <a:lnTo>
                      <a:pt x="396" y="394"/>
                    </a:lnTo>
                    <a:lnTo>
                      <a:pt x="392" y="396"/>
                    </a:lnTo>
                    <a:lnTo>
                      <a:pt x="386" y="397"/>
                    </a:lnTo>
                    <a:lnTo>
                      <a:pt x="381" y="398"/>
                    </a:lnTo>
                    <a:lnTo>
                      <a:pt x="377" y="401"/>
                    </a:lnTo>
                    <a:lnTo>
                      <a:pt x="373" y="402"/>
                    </a:lnTo>
                    <a:lnTo>
                      <a:pt x="367" y="403"/>
                    </a:lnTo>
                    <a:lnTo>
                      <a:pt x="364" y="405"/>
                    </a:lnTo>
                    <a:lnTo>
                      <a:pt x="360" y="405"/>
                    </a:lnTo>
                    <a:lnTo>
                      <a:pt x="356" y="406"/>
                    </a:lnTo>
                    <a:lnTo>
                      <a:pt x="351" y="406"/>
                    </a:lnTo>
                    <a:lnTo>
                      <a:pt x="348" y="408"/>
                    </a:lnTo>
                    <a:lnTo>
                      <a:pt x="346" y="408"/>
                    </a:lnTo>
                    <a:lnTo>
                      <a:pt x="342" y="409"/>
                    </a:lnTo>
                    <a:lnTo>
                      <a:pt x="339" y="410"/>
                    </a:lnTo>
                    <a:lnTo>
                      <a:pt x="336" y="410"/>
                    </a:lnTo>
                    <a:lnTo>
                      <a:pt x="333" y="411"/>
                    </a:lnTo>
                    <a:lnTo>
                      <a:pt x="330" y="413"/>
                    </a:lnTo>
                    <a:lnTo>
                      <a:pt x="326" y="413"/>
                    </a:lnTo>
                    <a:lnTo>
                      <a:pt x="323" y="414"/>
                    </a:lnTo>
                    <a:lnTo>
                      <a:pt x="322" y="415"/>
                    </a:lnTo>
                    <a:lnTo>
                      <a:pt x="318" y="416"/>
                    </a:lnTo>
                    <a:lnTo>
                      <a:pt x="314" y="416"/>
                    </a:lnTo>
                    <a:lnTo>
                      <a:pt x="312" y="418"/>
                    </a:lnTo>
                    <a:lnTo>
                      <a:pt x="309" y="418"/>
                    </a:lnTo>
                    <a:lnTo>
                      <a:pt x="307" y="419"/>
                    </a:lnTo>
                    <a:lnTo>
                      <a:pt x="305" y="421"/>
                    </a:lnTo>
                    <a:lnTo>
                      <a:pt x="302" y="422"/>
                    </a:lnTo>
                    <a:lnTo>
                      <a:pt x="299" y="423"/>
                    </a:lnTo>
                    <a:lnTo>
                      <a:pt x="296" y="424"/>
                    </a:lnTo>
                    <a:lnTo>
                      <a:pt x="294" y="425"/>
                    </a:lnTo>
                    <a:lnTo>
                      <a:pt x="292" y="427"/>
                    </a:lnTo>
                    <a:lnTo>
                      <a:pt x="289" y="427"/>
                    </a:lnTo>
                    <a:lnTo>
                      <a:pt x="287" y="428"/>
                    </a:lnTo>
                    <a:lnTo>
                      <a:pt x="285" y="429"/>
                    </a:lnTo>
                    <a:lnTo>
                      <a:pt x="283" y="431"/>
                    </a:lnTo>
                    <a:lnTo>
                      <a:pt x="279" y="431"/>
                    </a:lnTo>
                    <a:lnTo>
                      <a:pt x="279" y="432"/>
                    </a:lnTo>
                    <a:lnTo>
                      <a:pt x="278" y="434"/>
                    </a:lnTo>
                    <a:lnTo>
                      <a:pt x="275" y="435"/>
                    </a:lnTo>
                    <a:lnTo>
                      <a:pt x="274" y="436"/>
                    </a:lnTo>
                    <a:lnTo>
                      <a:pt x="272" y="437"/>
                    </a:lnTo>
                    <a:lnTo>
                      <a:pt x="271" y="438"/>
                    </a:lnTo>
                    <a:lnTo>
                      <a:pt x="270" y="440"/>
                    </a:lnTo>
                    <a:lnTo>
                      <a:pt x="268" y="441"/>
                    </a:lnTo>
                    <a:lnTo>
                      <a:pt x="267" y="442"/>
                    </a:lnTo>
                    <a:lnTo>
                      <a:pt x="266" y="444"/>
                    </a:lnTo>
                    <a:lnTo>
                      <a:pt x="264" y="444"/>
                    </a:lnTo>
                    <a:lnTo>
                      <a:pt x="264" y="445"/>
                    </a:lnTo>
                    <a:lnTo>
                      <a:pt x="262" y="447"/>
                    </a:lnTo>
                    <a:lnTo>
                      <a:pt x="261" y="447"/>
                    </a:lnTo>
                    <a:lnTo>
                      <a:pt x="260" y="449"/>
                    </a:lnTo>
                    <a:lnTo>
                      <a:pt x="260" y="450"/>
                    </a:lnTo>
                    <a:lnTo>
                      <a:pt x="258" y="451"/>
                    </a:lnTo>
                    <a:lnTo>
                      <a:pt x="257" y="453"/>
                    </a:lnTo>
                    <a:lnTo>
                      <a:pt x="256" y="453"/>
                    </a:lnTo>
                    <a:lnTo>
                      <a:pt x="254" y="455"/>
                    </a:lnTo>
                    <a:lnTo>
                      <a:pt x="253" y="456"/>
                    </a:lnTo>
                    <a:lnTo>
                      <a:pt x="252" y="458"/>
                    </a:lnTo>
                    <a:lnTo>
                      <a:pt x="250" y="460"/>
                    </a:lnTo>
                    <a:lnTo>
                      <a:pt x="249" y="460"/>
                    </a:lnTo>
                    <a:lnTo>
                      <a:pt x="249" y="462"/>
                    </a:lnTo>
                    <a:lnTo>
                      <a:pt x="247" y="463"/>
                    </a:lnTo>
                    <a:lnTo>
                      <a:pt x="245" y="466"/>
                    </a:lnTo>
                    <a:lnTo>
                      <a:pt x="243" y="466"/>
                    </a:lnTo>
                    <a:lnTo>
                      <a:pt x="241" y="468"/>
                    </a:lnTo>
                    <a:lnTo>
                      <a:pt x="241" y="469"/>
                    </a:lnTo>
                    <a:lnTo>
                      <a:pt x="237" y="471"/>
                    </a:lnTo>
                    <a:lnTo>
                      <a:pt x="236" y="473"/>
                    </a:lnTo>
                    <a:lnTo>
                      <a:pt x="234" y="475"/>
                    </a:lnTo>
                    <a:lnTo>
                      <a:pt x="232" y="476"/>
                    </a:lnTo>
                    <a:lnTo>
                      <a:pt x="230" y="477"/>
                    </a:lnTo>
                    <a:lnTo>
                      <a:pt x="229" y="479"/>
                    </a:lnTo>
                    <a:lnTo>
                      <a:pt x="226" y="481"/>
                    </a:lnTo>
                    <a:lnTo>
                      <a:pt x="224" y="482"/>
                    </a:lnTo>
                    <a:lnTo>
                      <a:pt x="221" y="485"/>
                    </a:lnTo>
                    <a:lnTo>
                      <a:pt x="219" y="486"/>
                    </a:lnTo>
                    <a:lnTo>
                      <a:pt x="216" y="489"/>
                    </a:lnTo>
                    <a:lnTo>
                      <a:pt x="213" y="490"/>
                    </a:lnTo>
                    <a:lnTo>
                      <a:pt x="212" y="492"/>
                    </a:lnTo>
                    <a:lnTo>
                      <a:pt x="210" y="494"/>
                    </a:lnTo>
                    <a:lnTo>
                      <a:pt x="207" y="495"/>
                    </a:lnTo>
                    <a:lnTo>
                      <a:pt x="205" y="495"/>
                    </a:lnTo>
                    <a:lnTo>
                      <a:pt x="202" y="498"/>
                    </a:lnTo>
                    <a:lnTo>
                      <a:pt x="199" y="499"/>
                    </a:lnTo>
                    <a:lnTo>
                      <a:pt x="197" y="501"/>
                    </a:lnTo>
                    <a:lnTo>
                      <a:pt x="194" y="502"/>
                    </a:lnTo>
                    <a:lnTo>
                      <a:pt x="192" y="503"/>
                    </a:lnTo>
                    <a:lnTo>
                      <a:pt x="190" y="505"/>
                    </a:lnTo>
                    <a:lnTo>
                      <a:pt x="188" y="507"/>
                    </a:lnTo>
                    <a:lnTo>
                      <a:pt x="185" y="508"/>
                    </a:lnTo>
                    <a:lnTo>
                      <a:pt x="182" y="508"/>
                    </a:lnTo>
                    <a:lnTo>
                      <a:pt x="180" y="510"/>
                    </a:lnTo>
                    <a:lnTo>
                      <a:pt x="177" y="512"/>
                    </a:lnTo>
                    <a:lnTo>
                      <a:pt x="175" y="514"/>
                    </a:lnTo>
                    <a:lnTo>
                      <a:pt x="173" y="515"/>
                    </a:lnTo>
                    <a:lnTo>
                      <a:pt x="170" y="516"/>
                    </a:lnTo>
                    <a:lnTo>
                      <a:pt x="167" y="518"/>
                    </a:lnTo>
                    <a:lnTo>
                      <a:pt x="164" y="520"/>
                    </a:lnTo>
                    <a:lnTo>
                      <a:pt x="163" y="521"/>
                    </a:lnTo>
                    <a:lnTo>
                      <a:pt x="160" y="523"/>
                    </a:lnTo>
                    <a:lnTo>
                      <a:pt x="157" y="525"/>
                    </a:lnTo>
                    <a:lnTo>
                      <a:pt x="153" y="526"/>
                    </a:lnTo>
                    <a:lnTo>
                      <a:pt x="151" y="529"/>
                    </a:lnTo>
                    <a:lnTo>
                      <a:pt x="148" y="531"/>
                    </a:lnTo>
                    <a:lnTo>
                      <a:pt x="146" y="533"/>
                    </a:lnTo>
                    <a:lnTo>
                      <a:pt x="143" y="534"/>
                    </a:lnTo>
                    <a:lnTo>
                      <a:pt x="140" y="537"/>
                    </a:lnTo>
                    <a:lnTo>
                      <a:pt x="136" y="539"/>
                    </a:lnTo>
                    <a:lnTo>
                      <a:pt x="134" y="542"/>
                    </a:lnTo>
                    <a:lnTo>
                      <a:pt x="132" y="544"/>
                    </a:lnTo>
                    <a:lnTo>
                      <a:pt x="129" y="546"/>
                    </a:lnTo>
                    <a:lnTo>
                      <a:pt x="126" y="548"/>
                    </a:lnTo>
                    <a:lnTo>
                      <a:pt x="124" y="552"/>
                    </a:lnTo>
                    <a:lnTo>
                      <a:pt x="122" y="555"/>
                    </a:lnTo>
                    <a:lnTo>
                      <a:pt x="120" y="557"/>
                    </a:lnTo>
                    <a:lnTo>
                      <a:pt x="117" y="559"/>
                    </a:lnTo>
                    <a:lnTo>
                      <a:pt x="116" y="561"/>
                    </a:lnTo>
                    <a:lnTo>
                      <a:pt x="113" y="564"/>
                    </a:lnTo>
                    <a:lnTo>
                      <a:pt x="113" y="566"/>
                    </a:lnTo>
                    <a:lnTo>
                      <a:pt x="109" y="569"/>
                    </a:lnTo>
                    <a:lnTo>
                      <a:pt x="109" y="570"/>
                    </a:lnTo>
                    <a:lnTo>
                      <a:pt x="105" y="572"/>
                    </a:lnTo>
                    <a:lnTo>
                      <a:pt x="104" y="574"/>
                    </a:lnTo>
                    <a:lnTo>
                      <a:pt x="102" y="577"/>
                    </a:lnTo>
                    <a:lnTo>
                      <a:pt x="100" y="579"/>
                    </a:lnTo>
                    <a:lnTo>
                      <a:pt x="100" y="580"/>
                    </a:lnTo>
                    <a:lnTo>
                      <a:pt x="96" y="583"/>
                    </a:lnTo>
                    <a:lnTo>
                      <a:pt x="94" y="586"/>
                    </a:lnTo>
                    <a:lnTo>
                      <a:pt x="92" y="587"/>
                    </a:lnTo>
                    <a:lnTo>
                      <a:pt x="91" y="589"/>
                    </a:lnTo>
                    <a:lnTo>
                      <a:pt x="89" y="591"/>
                    </a:lnTo>
                    <a:lnTo>
                      <a:pt x="87" y="592"/>
                    </a:lnTo>
                    <a:lnTo>
                      <a:pt x="85" y="593"/>
                    </a:lnTo>
                    <a:lnTo>
                      <a:pt x="84" y="595"/>
                    </a:lnTo>
                    <a:lnTo>
                      <a:pt x="81" y="595"/>
                    </a:lnTo>
                    <a:lnTo>
                      <a:pt x="80" y="595"/>
                    </a:lnTo>
                    <a:lnTo>
                      <a:pt x="77" y="596"/>
                    </a:lnTo>
                    <a:lnTo>
                      <a:pt x="75" y="596"/>
                    </a:lnTo>
                    <a:lnTo>
                      <a:pt x="74" y="598"/>
                    </a:lnTo>
                    <a:lnTo>
                      <a:pt x="71" y="598"/>
                    </a:lnTo>
                    <a:lnTo>
                      <a:pt x="70" y="598"/>
                    </a:lnTo>
                    <a:lnTo>
                      <a:pt x="67" y="598"/>
                    </a:lnTo>
                    <a:lnTo>
                      <a:pt x="65" y="598"/>
                    </a:lnTo>
                    <a:lnTo>
                      <a:pt x="63" y="599"/>
                    </a:lnTo>
                    <a:lnTo>
                      <a:pt x="62" y="599"/>
                    </a:lnTo>
                    <a:lnTo>
                      <a:pt x="58" y="599"/>
                    </a:lnTo>
                    <a:lnTo>
                      <a:pt x="58" y="598"/>
                    </a:lnTo>
                    <a:lnTo>
                      <a:pt x="54" y="598"/>
                    </a:lnTo>
                    <a:lnTo>
                      <a:pt x="53" y="598"/>
                    </a:lnTo>
                    <a:lnTo>
                      <a:pt x="50" y="598"/>
                    </a:lnTo>
                    <a:lnTo>
                      <a:pt x="49" y="598"/>
                    </a:lnTo>
                    <a:lnTo>
                      <a:pt x="47" y="596"/>
                    </a:lnTo>
                    <a:lnTo>
                      <a:pt x="46" y="596"/>
                    </a:lnTo>
                    <a:lnTo>
                      <a:pt x="45" y="596"/>
                    </a:lnTo>
                    <a:lnTo>
                      <a:pt x="42" y="595"/>
                    </a:lnTo>
                    <a:lnTo>
                      <a:pt x="40" y="595"/>
                    </a:lnTo>
                    <a:lnTo>
                      <a:pt x="39" y="595"/>
                    </a:lnTo>
                    <a:lnTo>
                      <a:pt x="38" y="595"/>
                    </a:lnTo>
                    <a:lnTo>
                      <a:pt x="36" y="595"/>
                    </a:lnTo>
                    <a:lnTo>
                      <a:pt x="35" y="595"/>
                    </a:lnTo>
                    <a:lnTo>
                      <a:pt x="34" y="593"/>
                    </a:lnTo>
                    <a:lnTo>
                      <a:pt x="33" y="593"/>
                    </a:lnTo>
                    <a:lnTo>
                      <a:pt x="32" y="593"/>
                    </a:lnTo>
                    <a:lnTo>
                      <a:pt x="31" y="593"/>
                    </a:lnTo>
                    <a:lnTo>
                      <a:pt x="31" y="592"/>
                    </a:lnTo>
                    <a:lnTo>
                      <a:pt x="29" y="592"/>
                    </a:lnTo>
                  </a:path>
                </a:pathLst>
              </a:custGeom>
              <a:solidFill>
                <a:srgbClr val="9B59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6" name="Freeform 25"/>
              <p:cNvSpPr>
                <a:spLocks/>
              </p:cNvSpPr>
              <p:nvPr/>
            </p:nvSpPr>
            <p:spPr bwMode="auto">
              <a:xfrm>
                <a:off x="776" y="1527"/>
                <a:ext cx="511" cy="564"/>
              </a:xfrm>
              <a:custGeom>
                <a:avLst/>
                <a:gdLst>
                  <a:gd name="T0" fmla="*/ 23 w 511"/>
                  <a:gd name="T1" fmla="*/ 549 h 564"/>
                  <a:gd name="T2" fmla="*/ 15 w 511"/>
                  <a:gd name="T3" fmla="*/ 533 h 564"/>
                  <a:gd name="T4" fmla="*/ 6 w 511"/>
                  <a:gd name="T5" fmla="*/ 508 h 564"/>
                  <a:gd name="T6" fmla="*/ 1 w 511"/>
                  <a:gd name="T7" fmla="*/ 477 h 564"/>
                  <a:gd name="T8" fmla="*/ 0 w 511"/>
                  <a:gd name="T9" fmla="*/ 439 h 564"/>
                  <a:gd name="T10" fmla="*/ 0 w 511"/>
                  <a:gd name="T11" fmla="*/ 372 h 564"/>
                  <a:gd name="T12" fmla="*/ 2 w 511"/>
                  <a:gd name="T13" fmla="*/ 291 h 564"/>
                  <a:gd name="T14" fmla="*/ 11 w 511"/>
                  <a:gd name="T15" fmla="*/ 212 h 564"/>
                  <a:gd name="T16" fmla="*/ 29 w 511"/>
                  <a:gd name="T17" fmla="*/ 151 h 564"/>
                  <a:gd name="T18" fmla="*/ 56 w 511"/>
                  <a:gd name="T19" fmla="*/ 110 h 564"/>
                  <a:gd name="T20" fmla="*/ 87 w 511"/>
                  <a:gd name="T21" fmla="*/ 76 h 564"/>
                  <a:gd name="T22" fmla="*/ 120 w 511"/>
                  <a:gd name="T23" fmla="*/ 52 h 564"/>
                  <a:gd name="T24" fmla="*/ 157 w 511"/>
                  <a:gd name="T25" fmla="*/ 34 h 564"/>
                  <a:gd name="T26" fmla="*/ 200 w 511"/>
                  <a:gd name="T27" fmla="*/ 19 h 564"/>
                  <a:gd name="T28" fmla="*/ 251 w 511"/>
                  <a:gd name="T29" fmla="*/ 8 h 564"/>
                  <a:gd name="T30" fmla="*/ 310 w 511"/>
                  <a:gd name="T31" fmla="*/ 0 h 564"/>
                  <a:gd name="T32" fmla="*/ 367 w 511"/>
                  <a:gd name="T33" fmla="*/ 0 h 564"/>
                  <a:gd name="T34" fmla="*/ 413 w 511"/>
                  <a:gd name="T35" fmla="*/ 8 h 564"/>
                  <a:gd name="T36" fmla="*/ 447 w 511"/>
                  <a:gd name="T37" fmla="*/ 21 h 564"/>
                  <a:gd name="T38" fmla="*/ 468 w 511"/>
                  <a:gd name="T39" fmla="*/ 30 h 564"/>
                  <a:gd name="T40" fmla="*/ 483 w 511"/>
                  <a:gd name="T41" fmla="*/ 37 h 564"/>
                  <a:gd name="T42" fmla="*/ 493 w 511"/>
                  <a:gd name="T43" fmla="*/ 50 h 564"/>
                  <a:gd name="T44" fmla="*/ 502 w 511"/>
                  <a:gd name="T45" fmla="*/ 66 h 564"/>
                  <a:gd name="T46" fmla="*/ 507 w 511"/>
                  <a:gd name="T47" fmla="*/ 93 h 564"/>
                  <a:gd name="T48" fmla="*/ 510 w 511"/>
                  <a:gd name="T49" fmla="*/ 128 h 564"/>
                  <a:gd name="T50" fmla="*/ 510 w 511"/>
                  <a:gd name="T51" fmla="*/ 165 h 564"/>
                  <a:gd name="T52" fmla="*/ 509 w 511"/>
                  <a:gd name="T53" fmla="*/ 200 h 564"/>
                  <a:gd name="T54" fmla="*/ 505 w 511"/>
                  <a:gd name="T55" fmla="*/ 229 h 564"/>
                  <a:gd name="T56" fmla="*/ 497 w 511"/>
                  <a:gd name="T57" fmla="*/ 258 h 564"/>
                  <a:gd name="T58" fmla="*/ 487 w 511"/>
                  <a:gd name="T59" fmla="*/ 285 h 564"/>
                  <a:gd name="T60" fmla="*/ 475 w 511"/>
                  <a:gd name="T61" fmla="*/ 309 h 564"/>
                  <a:gd name="T62" fmla="*/ 461 w 511"/>
                  <a:gd name="T63" fmla="*/ 328 h 564"/>
                  <a:gd name="T64" fmla="*/ 438 w 511"/>
                  <a:gd name="T65" fmla="*/ 344 h 564"/>
                  <a:gd name="T66" fmla="*/ 406 w 511"/>
                  <a:gd name="T67" fmla="*/ 359 h 564"/>
                  <a:gd name="T68" fmla="*/ 371 w 511"/>
                  <a:gd name="T69" fmla="*/ 372 h 564"/>
                  <a:gd name="T70" fmla="*/ 340 w 511"/>
                  <a:gd name="T71" fmla="*/ 380 h 564"/>
                  <a:gd name="T72" fmla="*/ 319 w 511"/>
                  <a:gd name="T73" fmla="*/ 386 h 564"/>
                  <a:gd name="T74" fmla="*/ 298 w 511"/>
                  <a:gd name="T75" fmla="*/ 392 h 564"/>
                  <a:gd name="T76" fmla="*/ 281 w 511"/>
                  <a:gd name="T77" fmla="*/ 399 h 564"/>
                  <a:gd name="T78" fmla="*/ 266 w 511"/>
                  <a:gd name="T79" fmla="*/ 406 h 564"/>
                  <a:gd name="T80" fmla="*/ 255 w 511"/>
                  <a:gd name="T81" fmla="*/ 413 h 564"/>
                  <a:gd name="T82" fmla="*/ 248 w 511"/>
                  <a:gd name="T83" fmla="*/ 421 h 564"/>
                  <a:gd name="T84" fmla="*/ 240 w 511"/>
                  <a:gd name="T85" fmla="*/ 430 h 564"/>
                  <a:gd name="T86" fmla="*/ 230 w 511"/>
                  <a:gd name="T87" fmla="*/ 437 h 564"/>
                  <a:gd name="T88" fmla="*/ 219 w 511"/>
                  <a:gd name="T89" fmla="*/ 448 h 564"/>
                  <a:gd name="T90" fmla="*/ 204 w 511"/>
                  <a:gd name="T91" fmla="*/ 461 h 564"/>
                  <a:gd name="T92" fmla="*/ 188 w 511"/>
                  <a:gd name="T93" fmla="*/ 471 h 564"/>
                  <a:gd name="T94" fmla="*/ 171 w 511"/>
                  <a:gd name="T95" fmla="*/ 480 h 564"/>
                  <a:gd name="T96" fmla="*/ 154 w 511"/>
                  <a:gd name="T97" fmla="*/ 489 h 564"/>
                  <a:gd name="T98" fmla="*/ 137 w 511"/>
                  <a:gd name="T99" fmla="*/ 502 h 564"/>
                  <a:gd name="T100" fmla="*/ 119 w 511"/>
                  <a:gd name="T101" fmla="*/ 518 h 564"/>
                  <a:gd name="T102" fmla="*/ 106 w 511"/>
                  <a:gd name="T103" fmla="*/ 534 h 564"/>
                  <a:gd name="T104" fmla="*/ 94 w 511"/>
                  <a:gd name="T105" fmla="*/ 547 h 564"/>
                  <a:gd name="T106" fmla="*/ 83 w 511"/>
                  <a:gd name="T107" fmla="*/ 559 h 564"/>
                  <a:gd name="T108" fmla="*/ 70 w 511"/>
                  <a:gd name="T109" fmla="*/ 563 h 564"/>
                  <a:gd name="T110" fmla="*/ 56 w 511"/>
                  <a:gd name="T111" fmla="*/ 563 h 564"/>
                  <a:gd name="T112" fmla="*/ 42 w 511"/>
                  <a:gd name="T113" fmla="*/ 560 h 564"/>
                  <a:gd name="T114" fmla="*/ 32 w 511"/>
                  <a:gd name="T115" fmla="*/ 559 h 5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1"/>
                  <a:gd name="T175" fmla="*/ 0 h 564"/>
                  <a:gd name="T176" fmla="*/ 511 w 511"/>
                  <a:gd name="T177" fmla="*/ 564 h 5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1" h="564">
                    <a:moveTo>
                      <a:pt x="27" y="556"/>
                    </a:moveTo>
                    <a:lnTo>
                      <a:pt x="27" y="555"/>
                    </a:lnTo>
                    <a:lnTo>
                      <a:pt x="25" y="555"/>
                    </a:lnTo>
                    <a:lnTo>
                      <a:pt x="25" y="553"/>
                    </a:lnTo>
                    <a:lnTo>
                      <a:pt x="24" y="553"/>
                    </a:lnTo>
                    <a:lnTo>
                      <a:pt x="23" y="550"/>
                    </a:lnTo>
                    <a:lnTo>
                      <a:pt x="23" y="549"/>
                    </a:lnTo>
                    <a:lnTo>
                      <a:pt x="22" y="547"/>
                    </a:lnTo>
                    <a:lnTo>
                      <a:pt x="20" y="546"/>
                    </a:lnTo>
                    <a:lnTo>
                      <a:pt x="19" y="543"/>
                    </a:lnTo>
                    <a:lnTo>
                      <a:pt x="18" y="540"/>
                    </a:lnTo>
                    <a:lnTo>
                      <a:pt x="18" y="537"/>
                    </a:lnTo>
                    <a:lnTo>
                      <a:pt x="16" y="534"/>
                    </a:lnTo>
                    <a:lnTo>
                      <a:pt x="15" y="533"/>
                    </a:lnTo>
                    <a:lnTo>
                      <a:pt x="14" y="529"/>
                    </a:lnTo>
                    <a:lnTo>
                      <a:pt x="12" y="525"/>
                    </a:lnTo>
                    <a:lnTo>
                      <a:pt x="11" y="522"/>
                    </a:lnTo>
                    <a:lnTo>
                      <a:pt x="10" y="518"/>
                    </a:lnTo>
                    <a:lnTo>
                      <a:pt x="8" y="515"/>
                    </a:lnTo>
                    <a:lnTo>
                      <a:pt x="7" y="511"/>
                    </a:lnTo>
                    <a:lnTo>
                      <a:pt x="6" y="508"/>
                    </a:lnTo>
                    <a:lnTo>
                      <a:pt x="5" y="503"/>
                    </a:lnTo>
                    <a:lnTo>
                      <a:pt x="5" y="499"/>
                    </a:lnTo>
                    <a:lnTo>
                      <a:pt x="3" y="495"/>
                    </a:lnTo>
                    <a:lnTo>
                      <a:pt x="2" y="492"/>
                    </a:lnTo>
                    <a:lnTo>
                      <a:pt x="2" y="487"/>
                    </a:lnTo>
                    <a:lnTo>
                      <a:pt x="1" y="482"/>
                    </a:lnTo>
                    <a:lnTo>
                      <a:pt x="1" y="477"/>
                    </a:lnTo>
                    <a:lnTo>
                      <a:pt x="1" y="473"/>
                    </a:lnTo>
                    <a:lnTo>
                      <a:pt x="0" y="468"/>
                    </a:lnTo>
                    <a:lnTo>
                      <a:pt x="0" y="463"/>
                    </a:lnTo>
                    <a:lnTo>
                      <a:pt x="0" y="458"/>
                    </a:lnTo>
                    <a:lnTo>
                      <a:pt x="0" y="453"/>
                    </a:lnTo>
                    <a:lnTo>
                      <a:pt x="0" y="446"/>
                    </a:lnTo>
                    <a:lnTo>
                      <a:pt x="0" y="439"/>
                    </a:lnTo>
                    <a:lnTo>
                      <a:pt x="0" y="431"/>
                    </a:lnTo>
                    <a:lnTo>
                      <a:pt x="0" y="422"/>
                    </a:lnTo>
                    <a:lnTo>
                      <a:pt x="0" y="413"/>
                    </a:lnTo>
                    <a:lnTo>
                      <a:pt x="0" y="404"/>
                    </a:lnTo>
                    <a:lnTo>
                      <a:pt x="0" y="394"/>
                    </a:lnTo>
                    <a:lnTo>
                      <a:pt x="0" y="383"/>
                    </a:lnTo>
                    <a:lnTo>
                      <a:pt x="0" y="372"/>
                    </a:lnTo>
                    <a:lnTo>
                      <a:pt x="0" y="361"/>
                    </a:lnTo>
                    <a:lnTo>
                      <a:pt x="0" y="350"/>
                    </a:lnTo>
                    <a:lnTo>
                      <a:pt x="0" y="338"/>
                    </a:lnTo>
                    <a:lnTo>
                      <a:pt x="1" y="326"/>
                    </a:lnTo>
                    <a:lnTo>
                      <a:pt x="1" y="315"/>
                    </a:lnTo>
                    <a:lnTo>
                      <a:pt x="2" y="303"/>
                    </a:lnTo>
                    <a:lnTo>
                      <a:pt x="2" y="291"/>
                    </a:lnTo>
                    <a:lnTo>
                      <a:pt x="3" y="280"/>
                    </a:lnTo>
                    <a:lnTo>
                      <a:pt x="3" y="268"/>
                    </a:lnTo>
                    <a:lnTo>
                      <a:pt x="5" y="256"/>
                    </a:lnTo>
                    <a:lnTo>
                      <a:pt x="6" y="244"/>
                    </a:lnTo>
                    <a:lnTo>
                      <a:pt x="7" y="234"/>
                    </a:lnTo>
                    <a:lnTo>
                      <a:pt x="10" y="222"/>
                    </a:lnTo>
                    <a:lnTo>
                      <a:pt x="11" y="212"/>
                    </a:lnTo>
                    <a:lnTo>
                      <a:pt x="14" y="202"/>
                    </a:lnTo>
                    <a:lnTo>
                      <a:pt x="15" y="191"/>
                    </a:lnTo>
                    <a:lnTo>
                      <a:pt x="18" y="182"/>
                    </a:lnTo>
                    <a:lnTo>
                      <a:pt x="20" y="174"/>
                    </a:lnTo>
                    <a:lnTo>
                      <a:pt x="23" y="165"/>
                    </a:lnTo>
                    <a:lnTo>
                      <a:pt x="27" y="158"/>
                    </a:lnTo>
                    <a:lnTo>
                      <a:pt x="29" y="151"/>
                    </a:lnTo>
                    <a:lnTo>
                      <a:pt x="33" y="145"/>
                    </a:lnTo>
                    <a:lnTo>
                      <a:pt x="36" y="138"/>
                    </a:lnTo>
                    <a:lnTo>
                      <a:pt x="41" y="132"/>
                    </a:lnTo>
                    <a:lnTo>
                      <a:pt x="45" y="127"/>
                    </a:lnTo>
                    <a:lnTo>
                      <a:pt x="49" y="120"/>
                    </a:lnTo>
                    <a:lnTo>
                      <a:pt x="52" y="115"/>
                    </a:lnTo>
                    <a:lnTo>
                      <a:pt x="56" y="110"/>
                    </a:lnTo>
                    <a:lnTo>
                      <a:pt x="60" y="104"/>
                    </a:lnTo>
                    <a:lnTo>
                      <a:pt x="66" y="99"/>
                    </a:lnTo>
                    <a:lnTo>
                      <a:pt x="69" y="95"/>
                    </a:lnTo>
                    <a:lnTo>
                      <a:pt x="73" y="89"/>
                    </a:lnTo>
                    <a:lnTo>
                      <a:pt x="78" y="86"/>
                    </a:lnTo>
                    <a:lnTo>
                      <a:pt x="81" y="82"/>
                    </a:lnTo>
                    <a:lnTo>
                      <a:pt x="87" y="76"/>
                    </a:lnTo>
                    <a:lnTo>
                      <a:pt x="91" y="73"/>
                    </a:lnTo>
                    <a:lnTo>
                      <a:pt x="96" y="69"/>
                    </a:lnTo>
                    <a:lnTo>
                      <a:pt x="101" y="66"/>
                    </a:lnTo>
                    <a:lnTo>
                      <a:pt x="106" y="63"/>
                    </a:lnTo>
                    <a:lnTo>
                      <a:pt x="109" y="59"/>
                    </a:lnTo>
                    <a:lnTo>
                      <a:pt x="115" y="56"/>
                    </a:lnTo>
                    <a:lnTo>
                      <a:pt x="120" y="52"/>
                    </a:lnTo>
                    <a:lnTo>
                      <a:pt x="125" y="50"/>
                    </a:lnTo>
                    <a:lnTo>
                      <a:pt x="131" y="46"/>
                    </a:lnTo>
                    <a:lnTo>
                      <a:pt x="135" y="44"/>
                    </a:lnTo>
                    <a:lnTo>
                      <a:pt x="140" y="41"/>
                    </a:lnTo>
                    <a:lnTo>
                      <a:pt x="147" y="37"/>
                    </a:lnTo>
                    <a:lnTo>
                      <a:pt x="152" y="36"/>
                    </a:lnTo>
                    <a:lnTo>
                      <a:pt x="157" y="34"/>
                    </a:lnTo>
                    <a:lnTo>
                      <a:pt x="164" y="31"/>
                    </a:lnTo>
                    <a:lnTo>
                      <a:pt x="169" y="28"/>
                    </a:lnTo>
                    <a:lnTo>
                      <a:pt x="174" y="27"/>
                    </a:lnTo>
                    <a:lnTo>
                      <a:pt x="181" y="25"/>
                    </a:lnTo>
                    <a:lnTo>
                      <a:pt x="185" y="23"/>
                    </a:lnTo>
                    <a:lnTo>
                      <a:pt x="192" y="22"/>
                    </a:lnTo>
                    <a:lnTo>
                      <a:pt x="200" y="19"/>
                    </a:lnTo>
                    <a:lnTo>
                      <a:pt x="206" y="17"/>
                    </a:lnTo>
                    <a:lnTo>
                      <a:pt x="213" y="15"/>
                    </a:lnTo>
                    <a:lnTo>
                      <a:pt x="220" y="13"/>
                    </a:lnTo>
                    <a:lnTo>
                      <a:pt x="228" y="12"/>
                    </a:lnTo>
                    <a:lnTo>
                      <a:pt x="235" y="11"/>
                    </a:lnTo>
                    <a:lnTo>
                      <a:pt x="243" y="9"/>
                    </a:lnTo>
                    <a:lnTo>
                      <a:pt x="251" y="8"/>
                    </a:lnTo>
                    <a:lnTo>
                      <a:pt x="260" y="6"/>
                    </a:lnTo>
                    <a:lnTo>
                      <a:pt x="267" y="5"/>
                    </a:lnTo>
                    <a:lnTo>
                      <a:pt x="277" y="4"/>
                    </a:lnTo>
                    <a:lnTo>
                      <a:pt x="284" y="3"/>
                    </a:lnTo>
                    <a:lnTo>
                      <a:pt x="294" y="3"/>
                    </a:lnTo>
                    <a:lnTo>
                      <a:pt x="301" y="2"/>
                    </a:lnTo>
                    <a:lnTo>
                      <a:pt x="310" y="0"/>
                    </a:lnTo>
                    <a:lnTo>
                      <a:pt x="317" y="0"/>
                    </a:lnTo>
                    <a:lnTo>
                      <a:pt x="326" y="0"/>
                    </a:lnTo>
                    <a:lnTo>
                      <a:pt x="334" y="0"/>
                    </a:lnTo>
                    <a:lnTo>
                      <a:pt x="343" y="0"/>
                    </a:lnTo>
                    <a:lnTo>
                      <a:pt x="351" y="0"/>
                    </a:lnTo>
                    <a:lnTo>
                      <a:pt x="359" y="0"/>
                    </a:lnTo>
                    <a:lnTo>
                      <a:pt x="367" y="0"/>
                    </a:lnTo>
                    <a:lnTo>
                      <a:pt x="374" y="0"/>
                    </a:lnTo>
                    <a:lnTo>
                      <a:pt x="382" y="2"/>
                    </a:lnTo>
                    <a:lnTo>
                      <a:pt x="388" y="3"/>
                    </a:lnTo>
                    <a:lnTo>
                      <a:pt x="396" y="4"/>
                    </a:lnTo>
                    <a:lnTo>
                      <a:pt x="401" y="5"/>
                    </a:lnTo>
                    <a:lnTo>
                      <a:pt x="409" y="6"/>
                    </a:lnTo>
                    <a:lnTo>
                      <a:pt x="413" y="8"/>
                    </a:lnTo>
                    <a:lnTo>
                      <a:pt x="420" y="10"/>
                    </a:lnTo>
                    <a:lnTo>
                      <a:pt x="425" y="12"/>
                    </a:lnTo>
                    <a:lnTo>
                      <a:pt x="430" y="13"/>
                    </a:lnTo>
                    <a:lnTo>
                      <a:pt x="434" y="15"/>
                    </a:lnTo>
                    <a:lnTo>
                      <a:pt x="440" y="17"/>
                    </a:lnTo>
                    <a:lnTo>
                      <a:pt x="443" y="19"/>
                    </a:lnTo>
                    <a:lnTo>
                      <a:pt x="447" y="21"/>
                    </a:lnTo>
                    <a:lnTo>
                      <a:pt x="451" y="22"/>
                    </a:lnTo>
                    <a:lnTo>
                      <a:pt x="454" y="23"/>
                    </a:lnTo>
                    <a:lnTo>
                      <a:pt x="457" y="24"/>
                    </a:lnTo>
                    <a:lnTo>
                      <a:pt x="461" y="25"/>
                    </a:lnTo>
                    <a:lnTo>
                      <a:pt x="463" y="27"/>
                    </a:lnTo>
                    <a:lnTo>
                      <a:pt x="466" y="28"/>
                    </a:lnTo>
                    <a:lnTo>
                      <a:pt x="468" y="30"/>
                    </a:lnTo>
                    <a:lnTo>
                      <a:pt x="471" y="31"/>
                    </a:lnTo>
                    <a:lnTo>
                      <a:pt x="474" y="32"/>
                    </a:lnTo>
                    <a:lnTo>
                      <a:pt x="476" y="34"/>
                    </a:lnTo>
                    <a:lnTo>
                      <a:pt x="478" y="34"/>
                    </a:lnTo>
                    <a:lnTo>
                      <a:pt x="480" y="36"/>
                    </a:lnTo>
                    <a:lnTo>
                      <a:pt x="482" y="37"/>
                    </a:lnTo>
                    <a:lnTo>
                      <a:pt x="483" y="37"/>
                    </a:lnTo>
                    <a:lnTo>
                      <a:pt x="485" y="39"/>
                    </a:lnTo>
                    <a:lnTo>
                      <a:pt x="487" y="41"/>
                    </a:lnTo>
                    <a:lnTo>
                      <a:pt x="487" y="43"/>
                    </a:lnTo>
                    <a:lnTo>
                      <a:pt x="489" y="44"/>
                    </a:lnTo>
                    <a:lnTo>
                      <a:pt x="491" y="46"/>
                    </a:lnTo>
                    <a:lnTo>
                      <a:pt x="492" y="47"/>
                    </a:lnTo>
                    <a:lnTo>
                      <a:pt x="493" y="50"/>
                    </a:lnTo>
                    <a:lnTo>
                      <a:pt x="494" y="50"/>
                    </a:lnTo>
                    <a:lnTo>
                      <a:pt x="496" y="53"/>
                    </a:lnTo>
                    <a:lnTo>
                      <a:pt x="497" y="56"/>
                    </a:lnTo>
                    <a:lnTo>
                      <a:pt x="498" y="58"/>
                    </a:lnTo>
                    <a:lnTo>
                      <a:pt x="499" y="60"/>
                    </a:lnTo>
                    <a:lnTo>
                      <a:pt x="500" y="63"/>
                    </a:lnTo>
                    <a:lnTo>
                      <a:pt x="502" y="66"/>
                    </a:lnTo>
                    <a:lnTo>
                      <a:pt x="503" y="69"/>
                    </a:lnTo>
                    <a:lnTo>
                      <a:pt x="503" y="72"/>
                    </a:lnTo>
                    <a:lnTo>
                      <a:pt x="505" y="75"/>
                    </a:lnTo>
                    <a:lnTo>
                      <a:pt x="506" y="80"/>
                    </a:lnTo>
                    <a:lnTo>
                      <a:pt x="506" y="84"/>
                    </a:lnTo>
                    <a:lnTo>
                      <a:pt x="507" y="88"/>
                    </a:lnTo>
                    <a:lnTo>
                      <a:pt x="507" y="93"/>
                    </a:lnTo>
                    <a:lnTo>
                      <a:pt x="509" y="98"/>
                    </a:lnTo>
                    <a:lnTo>
                      <a:pt x="509" y="102"/>
                    </a:lnTo>
                    <a:lnTo>
                      <a:pt x="510" y="107"/>
                    </a:lnTo>
                    <a:lnTo>
                      <a:pt x="510" y="112"/>
                    </a:lnTo>
                    <a:lnTo>
                      <a:pt x="510" y="117"/>
                    </a:lnTo>
                    <a:lnTo>
                      <a:pt x="510" y="123"/>
                    </a:lnTo>
                    <a:lnTo>
                      <a:pt x="510" y="128"/>
                    </a:lnTo>
                    <a:lnTo>
                      <a:pt x="510" y="133"/>
                    </a:lnTo>
                    <a:lnTo>
                      <a:pt x="510" y="139"/>
                    </a:lnTo>
                    <a:lnTo>
                      <a:pt x="510" y="143"/>
                    </a:lnTo>
                    <a:lnTo>
                      <a:pt x="510" y="149"/>
                    </a:lnTo>
                    <a:lnTo>
                      <a:pt x="510" y="154"/>
                    </a:lnTo>
                    <a:lnTo>
                      <a:pt x="510" y="160"/>
                    </a:lnTo>
                    <a:lnTo>
                      <a:pt x="510" y="165"/>
                    </a:lnTo>
                    <a:lnTo>
                      <a:pt x="510" y="171"/>
                    </a:lnTo>
                    <a:lnTo>
                      <a:pt x="510" y="177"/>
                    </a:lnTo>
                    <a:lnTo>
                      <a:pt x="510" y="181"/>
                    </a:lnTo>
                    <a:lnTo>
                      <a:pt x="510" y="186"/>
                    </a:lnTo>
                    <a:lnTo>
                      <a:pt x="509" y="191"/>
                    </a:lnTo>
                    <a:lnTo>
                      <a:pt x="509" y="195"/>
                    </a:lnTo>
                    <a:lnTo>
                      <a:pt x="509" y="200"/>
                    </a:lnTo>
                    <a:lnTo>
                      <a:pt x="509" y="204"/>
                    </a:lnTo>
                    <a:lnTo>
                      <a:pt x="507" y="209"/>
                    </a:lnTo>
                    <a:lnTo>
                      <a:pt x="507" y="213"/>
                    </a:lnTo>
                    <a:lnTo>
                      <a:pt x="507" y="217"/>
                    </a:lnTo>
                    <a:lnTo>
                      <a:pt x="506" y="221"/>
                    </a:lnTo>
                    <a:lnTo>
                      <a:pt x="506" y="226"/>
                    </a:lnTo>
                    <a:lnTo>
                      <a:pt x="505" y="229"/>
                    </a:lnTo>
                    <a:lnTo>
                      <a:pt x="503" y="234"/>
                    </a:lnTo>
                    <a:lnTo>
                      <a:pt x="503" y="237"/>
                    </a:lnTo>
                    <a:lnTo>
                      <a:pt x="502" y="242"/>
                    </a:lnTo>
                    <a:lnTo>
                      <a:pt x="500" y="245"/>
                    </a:lnTo>
                    <a:lnTo>
                      <a:pt x="499" y="250"/>
                    </a:lnTo>
                    <a:lnTo>
                      <a:pt x="498" y="254"/>
                    </a:lnTo>
                    <a:lnTo>
                      <a:pt x="497" y="258"/>
                    </a:lnTo>
                    <a:lnTo>
                      <a:pt x="496" y="262"/>
                    </a:lnTo>
                    <a:lnTo>
                      <a:pt x="494" y="267"/>
                    </a:lnTo>
                    <a:lnTo>
                      <a:pt x="493" y="270"/>
                    </a:lnTo>
                    <a:lnTo>
                      <a:pt x="492" y="274"/>
                    </a:lnTo>
                    <a:lnTo>
                      <a:pt x="491" y="278"/>
                    </a:lnTo>
                    <a:lnTo>
                      <a:pt x="489" y="281"/>
                    </a:lnTo>
                    <a:lnTo>
                      <a:pt x="487" y="285"/>
                    </a:lnTo>
                    <a:lnTo>
                      <a:pt x="485" y="289"/>
                    </a:lnTo>
                    <a:lnTo>
                      <a:pt x="483" y="292"/>
                    </a:lnTo>
                    <a:lnTo>
                      <a:pt x="482" y="296"/>
                    </a:lnTo>
                    <a:lnTo>
                      <a:pt x="480" y="300"/>
                    </a:lnTo>
                    <a:lnTo>
                      <a:pt x="479" y="303"/>
                    </a:lnTo>
                    <a:lnTo>
                      <a:pt x="476" y="305"/>
                    </a:lnTo>
                    <a:lnTo>
                      <a:pt x="475" y="309"/>
                    </a:lnTo>
                    <a:lnTo>
                      <a:pt x="472" y="312"/>
                    </a:lnTo>
                    <a:lnTo>
                      <a:pt x="471" y="315"/>
                    </a:lnTo>
                    <a:lnTo>
                      <a:pt x="470" y="317"/>
                    </a:lnTo>
                    <a:lnTo>
                      <a:pt x="467" y="320"/>
                    </a:lnTo>
                    <a:lnTo>
                      <a:pt x="466" y="322"/>
                    </a:lnTo>
                    <a:lnTo>
                      <a:pt x="463" y="325"/>
                    </a:lnTo>
                    <a:lnTo>
                      <a:pt x="461" y="328"/>
                    </a:lnTo>
                    <a:lnTo>
                      <a:pt x="458" y="330"/>
                    </a:lnTo>
                    <a:lnTo>
                      <a:pt x="456" y="332"/>
                    </a:lnTo>
                    <a:lnTo>
                      <a:pt x="453" y="335"/>
                    </a:lnTo>
                    <a:lnTo>
                      <a:pt x="449" y="337"/>
                    </a:lnTo>
                    <a:lnTo>
                      <a:pt x="447" y="339"/>
                    </a:lnTo>
                    <a:lnTo>
                      <a:pt x="443" y="341"/>
                    </a:lnTo>
                    <a:lnTo>
                      <a:pt x="438" y="344"/>
                    </a:lnTo>
                    <a:lnTo>
                      <a:pt x="434" y="346"/>
                    </a:lnTo>
                    <a:lnTo>
                      <a:pt x="430" y="348"/>
                    </a:lnTo>
                    <a:lnTo>
                      <a:pt x="425" y="351"/>
                    </a:lnTo>
                    <a:lnTo>
                      <a:pt x="420" y="354"/>
                    </a:lnTo>
                    <a:lnTo>
                      <a:pt x="416" y="356"/>
                    </a:lnTo>
                    <a:lnTo>
                      <a:pt x="410" y="357"/>
                    </a:lnTo>
                    <a:lnTo>
                      <a:pt x="406" y="359"/>
                    </a:lnTo>
                    <a:lnTo>
                      <a:pt x="401" y="361"/>
                    </a:lnTo>
                    <a:lnTo>
                      <a:pt x="396" y="363"/>
                    </a:lnTo>
                    <a:lnTo>
                      <a:pt x="390" y="365"/>
                    </a:lnTo>
                    <a:lnTo>
                      <a:pt x="385" y="367"/>
                    </a:lnTo>
                    <a:lnTo>
                      <a:pt x="380" y="369"/>
                    </a:lnTo>
                    <a:lnTo>
                      <a:pt x="376" y="370"/>
                    </a:lnTo>
                    <a:lnTo>
                      <a:pt x="371" y="372"/>
                    </a:lnTo>
                    <a:lnTo>
                      <a:pt x="367" y="373"/>
                    </a:lnTo>
                    <a:lnTo>
                      <a:pt x="361" y="374"/>
                    </a:lnTo>
                    <a:lnTo>
                      <a:pt x="357" y="377"/>
                    </a:lnTo>
                    <a:lnTo>
                      <a:pt x="352" y="378"/>
                    </a:lnTo>
                    <a:lnTo>
                      <a:pt x="348" y="380"/>
                    </a:lnTo>
                    <a:lnTo>
                      <a:pt x="344" y="380"/>
                    </a:lnTo>
                    <a:lnTo>
                      <a:pt x="340" y="380"/>
                    </a:lnTo>
                    <a:lnTo>
                      <a:pt x="337" y="381"/>
                    </a:lnTo>
                    <a:lnTo>
                      <a:pt x="333" y="383"/>
                    </a:lnTo>
                    <a:lnTo>
                      <a:pt x="330" y="383"/>
                    </a:lnTo>
                    <a:lnTo>
                      <a:pt x="328" y="383"/>
                    </a:lnTo>
                    <a:lnTo>
                      <a:pt x="324" y="385"/>
                    </a:lnTo>
                    <a:lnTo>
                      <a:pt x="321" y="385"/>
                    </a:lnTo>
                    <a:lnTo>
                      <a:pt x="319" y="386"/>
                    </a:lnTo>
                    <a:lnTo>
                      <a:pt x="315" y="386"/>
                    </a:lnTo>
                    <a:lnTo>
                      <a:pt x="312" y="387"/>
                    </a:lnTo>
                    <a:lnTo>
                      <a:pt x="310" y="389"/>
                    </a:lnTo>
                    <a:lnTo>
                      <a:pt x="307" y="389"/>
                    </a:lnTo>
                    <a:lnTo>
                      <a:pt x="305" y="389"/>
                    </a:lnTo>
                    <a:lnTo>
                      <a:pt x="301" y="391"/>
                    </a:lnTo>
                    <a:lnTo>
                      <a:pt x="298" y="392"/>
                    </a:lnTo>
                    <a:lnTo>
                      <a:pt x="295" y="392"/>
                    </a:lnTo>
                    <a:lnTo>
                      <a:pt x="294" y="393"/>
                    </a:lnTo>
                    <a:lnTo>
                      <a:pt x="290" y="394"/>
                    </a:lnTo>
                    <a:lnTo>
                      <a:pt x="288" y="395"/>
                    </a:lnTo>
                    <a:lnTo>
                      <a:pt x="286" y="396"/>
                    </a:lnTo>
                    <a:lnTo>
                      <a:pt x="282" y="398"/>
                    </a:lnTo>
                    <a:lnTo>
                      <a:pt x="281" y="399"/>
                    </a:lnTo>
                    <a:lnTo>
                      <a:pt x="279" y="399"/>
                    </a:lnTo>
                    <a:lnTo>
                      <a:pt x="277" y="400"/>
                    </a:lnTo>
                    <a:lnTo>
                      <a:pt x="274" y="402"/>
                    </a:lnTo>
                    <a:lnTo>
                      <a:pt x="273" y="402"/>
                    </a:lnTo>
                    <a:lnTo>
                      <a:pt x="270" y="404"/>
                    </a:lnTo>
                    <a:lnTo>
                      <a:pt x="267" y="405"/>
                    </a:lnTo>
                    <a:lnTo>
                      <a:pt x="266" y="406"/>
                    </a:lnTo>
                    <a:lnTo>
                      <a:pt x="265" y="407"/>
                    </a:lnTo>
                    <a:lnTo>
                      <a:pt x="263" y="408"/>
                    </a:lnTo>
                    <a:lnTo>
                      <a:pt x="261" y="409"/>
                    </a:lnTo>
                    <a:lnTo>
                      <a:pt x="260" y="411"/>
                    </a:lnTo>
                    <a:lnTo>
                      <a:pt x="259" y="411"/>
                    </a:lnTo>
                    <a:lnTo>
                      <a:pt x="257" y="412"/>
                    </a:lnTo>
                    <a:lnTo>
                      <a:pt x="255" y="413"/>
                    </a:lnTo>
                    <a:lnTo>
                      <a:pt x="255" y="414"/>
                    </a:lnTo>
                    <a:lnTo>
                      <a:pt x="253" y="415"/>
                    </a:lnTo>
                    <a:lnTo>
                      <a:pt x="252" y="417"/>
                    </a:lnTo>
                    <a:lnTo>
                      <a:pt x="251" y="418"/>
                    </a:lnTo>
                    <a:lnTo>
                      <a:pt x="250" y="419"/>
                    </a:lnTo>
                    <a:lnTo>
                      <a:pt x="250" y="420"/>
                    </a:lnTo>
                    <a:lnTo>
                      <a:pt x="248" y="421"/>
                    </a:lnTo>
                    <a:lnTo>
                      <a:pt x="247" y="422"/>
                    </a:lnTo>
                    <a:lnTo>
                      <a:pt x="246" y="424"/>
                    </a:lnTo>
                    <a:lnTo>
                      <a:pt x="244" y="425"/>
                    </a:lnTo>
                    <a:lnTo>
                      <a:pt x="243" y="426"/>
                    </a:lnTo>
                    <a:lnTo>
                      <a:pt x="243" y="427"/>
                    </a:lnTo>
                    <a:lnTo>
                      <a:pt x="242" y="428"/>
                    </a:lnTo>
                    <a:lnTo>
                      <a:pt x="240" y="430"/>
                    </a:lnTo>
                    <a:lnTo>
                      <a:pt x="239" y="431"/>
                    </a:lnTo>
                    <a:lnTo>
                      <a:pt x="238" y="432"/>
                    </a:lnTo>
                    <a:lnTo>
                      <a:pt x="237" y="433"/>
                    </a:lnTo>
                    <a:lnTo>
                      <a:pt x="235" y="434"/>
                    </a:lnTo>
                    <a:lnTo>
                      <a:pt x="234" y="435"/>
                    </a:lnTo>
                    <a:lnTo>
                      <a:pt x="233" y="436"/>
                    </a:lnTo>
                    <a:lnTo>
                      <a:pt x="230" y="437"/>
                    </a:lnTo>
                    <a:lnTo>
                      <a:pt x="229" y="440"/>
                    </a:lnTo>
                    <a:lnTo>
                      <a:pt x="228" y="441"/>
                    </a:lnTo>
                    <a:lnTo>
                      <a:pt x="226" y="443"/>
                    </a:lnTo>
                    <a:lnTo>
                      <a:pt x="224" y="444"/>
                    </a:lnTo>
                    <a:lnTo>
                      <a:pt x="223" y="446"/>
                    </a:lnTo>
                    <a:lnTo>
                      <a:pt x="221" y="447"/>
                    </a:lnTo>
                    <a:lnTo>
                      <a:pt x="219" y="448"/>
                    </a:lnTo>
                    <a:lnTo>
                      <a:pt x="217" y="450"/>
                    </a:lnTo>
                    <a:lnTo>
                      <a:pt x="215" y="452"/>
                    </a:lnTo>
                    <a:lnTo>
                      <a:pt x="213" y="454"/>
                    </a:lnTo>
                    <a:lnTo>
                      <a:pt x="211" y="455"/>
                    </a:lnTo>
                    <a:lnTo>
                      <a:pt x="208" y="458"/>
                    </a:lnTo>
                    <a:lnTo>
                      <a:pt x="206" y="458"/>
                    </a:lnTo>
                    <a:lnTo>
                      <a:pt x="204" y="461"/>
                    </a:lnTo>
                    <a:lnTo>
                      <a:pt x="200" y="462"/>
                    </a:lnTo>
                    <a:lnTo>
                      <a:pt x="200" y="463"/>
                    </a:lnTo>
                    <a:lnTo>
                      <a:pt x="197" y="465"/>
                    </a:lnTo>
                    <a:lnTo>
                      <a:pt x="195" y="467"/>
                    </a:lnTo>
                    <a:lnTo>
                      <a:pt x="192" y="468"/>
                    </a:lnTo>
                    <a:lnTo>
                      <a:pt x="189" y="469"/>
                    </a:lnTo>
                    <a:lnTo>
                      <a:pt x="188" y="471"/>
                    </a:lnTo>
                    <a:lnTo>
                      <a:pt x="185" y="471"/>
                    </a:lnTo>
                    <a:lnTo>
                      <a:pt x="182" y="473"/>
                    </a:lnTo>
                    <a:lnTo>
                      <a:pt x="181" y="474"/>
                    </a:lnTo>
                    <a:lnTo>
                      <a:pt x="178" y="475"/>
                    </a:lnTo>
                    <a:lnTo>
                      <a:pt x="177" y="476"/>
                    </a:lnTo>
                    <a:lnTo>
                      <a:pt x="174" y="479"/>
                    </a:lnTo>
                    <a:lnTo>
                      <a:pt x="171" y="480"/>
                    </a:lnTo>
                    <a:lnTo>
                      <a:pt x="169" y="481"/>
                    </a:lnTo>
                    <a:lnTo>
                      <a:pt x="165" y="482"/>
                    </a:lnTo>
                    <a:lnTo>
                      <a:pt x="164" y="483"/>
                    </a:lnTo>
                    <a:lnTo>
                      <a:pt x="161" y="484"/>
                    </a:lnTo>
                    <a:lnTo>
                      <a:pt x="160" y="487"/>
                    </a:lnTo>
                    <a:lnTo>
                      <a:pt x="157" y="488"/>
                    </a:lnTo>
                    <a:lnTo>
                      <a:pt x="154" y="489"/>
                    </a:lnTo>
                    <a:lnTo>
                      <a:pt x="152" y="492"/>
                    </a:lnTo>
                    <a:lnTo>
                      <a:pt x="150" y="493"/>
                    </a:lnTo>
                    <a:lnTo>
                      <a:pt x="147" y="495"/>
                    </a:lnTo>
                    <a:lnTo>
                      <a:pt x="144" y="496"/>
                    </a:lnTo>
                    <a:lnTo>
                      <a:pt x="142" y="498"/>
                    </a:lnTo>
                    <a:lnTo>
                      <a:pt x="139" y="501"/>
                    </a:lnTo>
                    <a:lnTo>
                      <a:pt x="137" y="502"/>
                    </a:lnTo>
                    <a:lnTo>
                      <a:pt x="133" y="505"/>
                    </a:lnTo>
                    <a:lnTo>
                      <a:pt x="131" y="507"/>
                    </a:lnTo>
                    <a:lnTo>
                      <a:pt x="127" y="509"/>
                    </a:lnTo>
                    <a:lnTo>
                      <a:pt x="127" y="511"/>
                    </a:lnTo>
                    <a:lnTo>
                      <a:pt x="123" y="514"/>
                    </a:lnTo>
                    <a:lnTo>
                      <a:pt x="122" y="516"/>
                    </a:lnTo>
                    <a:lnTo>
                      <a:pt x="119" y="518"/>
                    </a:lnTo>
                    <a:lnTo>
                      <a:pt x="118" y="521"/>
                    </a:lnTo>
                    <a:lnTo>
                      <a:pt x="115" y="523"/>
                    </a:lnTo>
                    <a:lnTo>
                      <a:pt x="112" y="525"/>
                    </a:lnTo>
                    <a:lnTo>
                      <a:pt x="111" y="528"/>
                    </a:lnTo>
                    <a:lnTo>
                      <a:pt x="109" y="530"/>
                    </a:lnTo>
                    <a:lnTo>
                      <a:pt x="108" y="531"/>
                    </a:lnTo>
                    <a:lnTo>
                      <a:pt x="106" y="534"/>
                    </a:lnTo>
                    <a:lnTo>
                      <a:pt x="104" y="536"/>
                    </a:lnTo>
                    <a:lnTo>
                      <a:pt x="102" y="538"/>
                    </a:lnTo>
                    <a:lnTo>
                      <a:pt x="101" y="540"/>
                    </a:lnTo>
                    <a:lnTo>
                      <a:pt x="100" y="542"/>
                    </a:lnTo>
                    <a:lnTo>
                      <a:pt x="97" y="544"/>
                    </a:lnTo>
                    <a:lnTo>
                      <a:pt x="96" y="547"/>
                    </a:lnTo>
                    <a:lnTo>
                      <a:pt x="94" y="547"/>
                    </a:lnTo>
                    <a:lnTo>
                      <a:pt x="93" y="549"/>
                    </a:lnTo>
                    <a:lnTo>
                      <a:pt x="91" y="551"/>
                    </a:lnTo>
                    <a:lnTo>
                      <a:pt x="89" y="553"/>
                    </a:lnTo>
                    <a:lnTo>
                      <a:pt x="88" y="553"/>
                    </a:lnTo>
                    <a:lnTo>
                      <a:pt x="87" y="556"/>
                    </a:lnTo>
                    <a:lnTo>
                      <a:pt x="84" y="557"/>
                    </a:lnTo>
                    <a:lnTo>
                      <a:pt x="83" y="559"/>
                    </a:lnTo>
                    <a:lnTo>
                      <a:pt x="81" y="559"/>
                    </a:lnTo>
                    <a:lnTo>
                      <a:pt x="79" y="559"/>
                    </a:lnTo>
                    <a:lnTo>
                      <a:pt x="78" y="560"/>
                    </a:lnTo>
                    <a:lnTo>
                      <a:pt x="75" y="562"/>
                    </a:lnTo>
                    <a:lnTo>
                      <a:pt x="74" y="562"/>
                    </a:lnTo>
                    <a:lnTo>
                      <a:pt x="71" y="562"/>
                    </a:lnTo>
                    <a:lnTo>
                      <a:pt x="70" y="563"/>
                    </a:lnTo>
                    <a:lnTo>
                      <a:pt x="67" y="563"/>
                    </a:lnTo>
                    <a:lnTo>
                      <a:pt x="66" y="563"/>
                    </a:lnTo>
                    <a:lnTo>
                      <a:pt x="64" y="563"/>
                    </a:lnTo>
                    <a:lnTo>
                      <a:pt x="62" y="563"/>
                    </a:lnTo>
                    <a:lnTo>
                      <a:pt x="60" y="563"/>
                    </a:lnTo>
                    <a:lnTo>
                      <a:pt x="58" y="563"/>
                    </a:lnTo>
                    <a:lnTo>
                      <a:pt x="56" y="563"/>
                    </a:lnTo>
                    <a:lnTo>
                      <a:pt x="54" y="563"/>
                    </a:lnTo>
                    <a:lnTo>
                      <a:pt x="52" y="563"/>
                    </a:lnTo>
                    <a:lnTo>
                      <a:pt x="49" y="562"/>
                    </a:lnTo>
                    <a:lnTo>
                      <a:pt x="46" y="562"/>
                    </a:lnTo>
                    <a:lnTo>
                      <a:pt x="45" y="562"/>
                    </a:lnTo>
                    <a:lnTo>
                      <a:pt x="42" y="560"/>
                    </a:lnTo>
                    <a:lnTo>
                      <a:pt x="41" y="560"/>
                    </a:lnTo>
                    <a:lnTo>
                      <a:pt x="39" y="560"/>
                    </a:lnTo>
                    <a:lnTo>
                      <a:pt x="38" y="559"/>
                    </a:lnTo>
                    <a:lnTo>
                      <a:pt x="36" y="559"/>
                    </a:lnTo>
                    <a:lnTo>
                      <a:pt x="34" y="559"/>
                    </a:lnTo>
                    <a:lnTo>
                      <a:pt x="33" y="559"/>
                    </a:lnTo>
                    <a:lnTo>
                      <a:pt x="32" y="559"/>
                    </a:lnTo>
                    <a:lnTo>
                      <a:pt x="31" y="557"/>
                    </a:lnTo>
                    <a:lnTo>
                      <a:pt x="29" y="557"/>
                    </a:lnTo>
                    <a:lnTo>
                      <a:pt x="28" y="557"/>
                    </a:lnTo>
                    <a:lnTo>
                      <a:pt x="27" y="556"/>
                    </a:lnTo>
                  </a:path>
                </a:pathLst>
              </a:custGeom>
              <a:solidFill>
                <a:srgbClr val="A35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7" name="Freeform 26"/>
              <p:cNvSpPr>
                <a:spLocks/>
              </p:cNvSpPr>
              <p:nvPr/>
            </p:nvSpPr>
            <p:spPr bwMode="auto">
              <a:xfrm>
                <a:off x="787" y="1538"/>
                <a:ext cx="482" cy="530"/>
              </a:xfrm>
              <a:custGeom>
                <a:avLst/>
                <a:gdLst>
                  <a:gd name="T0" fmla="*/ 20 w 482"/>
                  <a:gd name="T1" fmla="*/ 515 h 530"/>
                  <a:gd name="T2" fmla="*/ 14 w 482"/>
                  <a:gd name="T3" fmla="*/ 498 h 530"/>
                  <a:gd name="T4" fmla="*/ 6 w 482"/>
                  <a:gd name="T5" fmla="*/ 476 h 530"/>
                  <a:gd name="T6" fmla="*/ 1 w 482"/>
                  <a:gd name="T7" fmla="*/ 448 h 530"/>
                  <a:gd name="T8" fmla="*/ 0 w 482"/>
                  <a:gd name="T9" fmla="*/ 412 h 530"/>
                  <a:gd name="T10" fmla="*/ 0 w 482"/>
                  <a:gd name="T11" fmla="*/ 348 h 530"/>
                  <a:gd name="T12" fmla="*/ 3 w 482"/>
                  <a:gd name="T13" fmla="*/ 272 h 530"/>
                  <a:gd name="T14" fmla="*/ 12 w 482"/>
                  <a:gd name="T15" fmla="*/ 197 h 530"/>
                  <a:gd name="T16" fmla="*/ 29 w 482"/>
                  <a:gd name="T17" fmla="*/ 141 h 530"/>
                  <a:gd name="T18" fmla="*/ 54 w 482"/>
                  <a:gd name="T19" fmla="*/ 102 h 530"/>
                  <a:gd name="T20" fmla="*/ 83 w 482"/>
                  <a:gd name="T21" fmla="*/ 72 h 530"/>
                  <a:gd name="T22" fmla="*/ 115 w 482"/>
                  <a:gd name="T23" fmla="*/ 49 h 530"/>
                  <a:gd name="T24" fmla="*/ 150 w 482"/>
                  <a:gd name="T25" fmla="*/ 32 h 530"/>
                  <a:gd name="T26" fmla="*/ 188 w 482"/>
                  <a:gd name="T27" fmla="*/ 18 h 530"/>
                  <a:gd name="T28" fmla="*/ 238 w 482"/>
                  <a:gd name="T29" fmla="*/ 8 h 530"/>
                  <a:gd name="T30" fmla="*/ 293 w 482"/>
                  <a:gd name="T31" fmla="*/ 1 h 530"/>
                  <a:gd name="T32" fmla="*/ 346 w 482"/>
                  <a:gd name="T33" fmla="*/ 1 h 530"/>
                  <a:gd name="T34" fmla="*/ 390 w 482"/>
                  <a:gd name="T35" fmla="*/ 8 h 530"/>
                  <a:gd name="T36" fmla="*/ 422 w 482"/>
                  <a:gd name="T37" fmla="*/ 19 h 530"/>
                  <a:gd name="T38" fmla="*/ 442 w 482"/>
                  <a:gd name="T39" fmla="*/ 27 h 530"/>
                  <a:gd name="T40" fmla="*/ 455 w 482"/>
                  <a:gd name="T41" fmla="*/ 36 h 530"/>
                  <a:gd name="T42" fmla="*/ 465 w 482"/>
                  <a:gd name="T43" fmla="*/ 47 h 530"/>
                  <a:gd name="T44" fmla="*/ 473 w 482"/>
                  <a:gd name="T45" fmla="*/ 62 h 530"/>
                  <a:gd name="T46" fmla="*/ 478 w 482"/>
                  <a:gd name="T47" fmla="*/ 87 h 530"/>
                  <a:gd name="T48" fmla="*/ 481 w 482"/>
                  <a:gd name="T49" fmla="*/ 120 h 530"/>
                  <a:gd name="T50" fmla="*/ 481 w 482"/>
                  <a:gd name="T51" fmla="*/ 155 h 530"/>
                  <a:gd name="T52" fmla="*/ 480 w 482"/>
                  <a:gd name="T53" fmla="*/ 187 h 530"/>
                  <a:gd name="T54" fmla="*/ 476 w 482"/>
                  <a:gd name="T55" fmla="*/ 215 h 530"/>
                  <a:gd name="T56" fmla="*/ 469 w 482"/>
                  <a:gd name="T57" fmla="*/ 242 h 530"/>
                  <a:gd name="T58" fmla="*/ 459 w 482"/>
                  <a:gd name="T59" fmla="*/ 268 h 530"/>
                  <a:gd name="T60" fmla="*/ 447 w 482"/>
                  <a:gd name="T61" fmla="*/ 290 h 530"/>
                  <a:gd name="T62" fmla="*/ 434 w 482"/>
                  <a:gd name="T63" fmla="*/ 307 h 530"/>
                  <a:gd name="T64" fmla="*/ 413 w 482"/>
                  <a:gd name="T65" fmla="*/ 322 h 530"/>
                  <a:gd name="T66" fmla="*/ 383 w 482"/>
                  <a:gd name="T67" fmla="*/ 337 h 530"/>
                  <a:gd name="T68" fmla="*/ 350 w 482"/>
                  <a:gd name="T69" fmla="*/ 348 h 530"/>
                  <a:gd name="T70" fmla="*/ 322 w 482"/>
                  <a:gd name="T71" fmla="*/ 357 h 530"/>
                  <a:gd name="T72" fmla="*/ 301 w 482"/>
                  <a:gd name="T73" fmla="*/ 361 h 530"/>
                  <a:gd name="T74" fmla="*/ 282 w 482"/>
                  <a:gd name="T75" fmla="*/ 367 h 530"/>
                  <a:gd name="T76" fmla="*/ 266 w 482"/>
                  <a:gd name="T77" fmla="*/ 373 h 530"/>
                  <a:gd name="T78" fmla="*/ 253 w 482"/>
                  <a:gd name="T79" fmla="*/ 380 h 530"/>
                  <a:gd name="T80" fmla="*/ 242 w 482"/>
                  <a:gd name="T81" fmla="*/ 387 h 530"/>
                  <a:gd name="T82" fmla="*/ 234 w 482"/>
                  <a:gd name="T83" fmla="*/ 394 h 530"/>
                  <a:gd name="T84" fmla="*/ 228 w 482"/>
                  <a:gd name="T85" fmla="*/ 402 h 530"/>
                  <a:gd name="T86" fmla="*/ 219 w 482"/>
                  <a:gd name="T87" fmla="*/ 410 h 530"/>
                  <a:gd name="T88" fmla="*/ 207 w 482"/>
                  <a:gd name="T89" fmla="*/ 422 h 530"/>
                  <a:gd name="T90" fmla="*/ 194 w 482"/>
                  <a:gd name="T91" fmla="*/ 431 h 530"/>
                  <a:gd name="T92" fmla="*/ 178 w 482"/>
                  <a:gd name="T93" fmla="*/ 441 h 530"/>
                  <a:gd name="T94" fmla="*/ 163 w 482"/>
                  <a:gd name="T95" fmla="*/ 449 h 530"/>
                  <a:gd name="T96" fmla="*/ 147 w 482"/>
                  <a:gd name="T97" fmla="*/ 459 h 530"/>
                  <a:gd name="T98" fmla="*/ 129 w 482"/>
                  <a:gd name="T99" fmla="*/ 470 h 530"/>
                  <a:gd name="T100" fmla="*/ 113 w 482"/>
                  <a:gd name="T101" fmla="*/ 485 h 530"/>
                  <a:gd name="T102" fmla="*/ 101 w 482"/>
                  <a:gd name="T103" fmla="*/ 501 h 530"/>
                  <a:gd name="T104" fmla="*/ 91 w 482"/>
                  <a:gd name="T105" fmla="*/ 513 h 530"/>
                  <a:gd name="T106" fmla="*/ 81 w 482"/>
                  <a:gd name="T107" fmla="*/ 524 h 530"/>
                  <a:gd name="T108" fmla="*/ 69 w 482"/>
                  <a:gd name="T109" fmla="*/ 529 h 530"/>
                  <a:gd name="T110" fmla="*/ 54 w 482"/>
                  <a:gd name="T111" fmla="*/ 529 h 530"/>
                  <a:gd name="T112" fmla="*/ 41 w 482"/>
                  <a:gd name="T113" fmla="*/ 526 h 530"/>
                  <a:gd name="T114" fmla="*/ 31 w 482"/>
                  <a:gd name="T115" fmla="*/ 523 h 5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2"/>
                  <a:gd name="T175" fmla="*/ 0 h 530"/>
                  <a:gd name="T176" fmla="*/ 482 w 482"/>
                  <a:gd name="T177" fmla="*/ 530 h 5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2" h="530">
                    <a:moveTo>
                      <a:pt x="24" y="522"/>
                    </a:moveTo>
                    <a:lnTo>
                      <a:pt x="24" y="521"/>
                    </a:lnTo>
                    <a:lnTo>
                      <a:pt x="23" y="519"/>
                    </a:lnTo>
                    <a:lnTo>
                      <a:pt x="22" y="517"/>
                    </a:lnTo>
                    <a:lnTo>
                      <a:pt x="22" y="516"/>
                    </a:lnTo>
                    <a:lnTo>
                      <a:pt x="20" y="515"/>
                    </a:lnTo>
                    <a:lnTo>
                      <a:pt x="20" y="512"/>
                    </a:lnTo>
                    <a:lnTo>
                      <a:pt x="19" y="511"/>
                    </a:lnTo>
                    <a:lnTo>
                      <a:pt x="18" y="509"/>
                    </a:lnTo>
                    <a:lnTo>
                      <a:pt x="16" y="507"/>
                    </a:lnTo>
                    <a:lnTo>
                      <a:pt x="15" y="504"/>
                    </a:lnTo>
                    <a:lnTo>
                      <a:pt x="15" y="501"/>
                    </a:lnTo>
                    <a:lnTo>
                      <a:pt x="14" y="498"/>
                    </a:lnTo>
                    <a:lnTo>
                      <a:pt x="12" y="496"/>
                    </a:lnTo>
                    <a:lnTo>
                      <a:pt x="11" y="493"/>
                    </a:lnTo>
                    <a:lnTo>
                      <a:pt x="11" y="489"/>
                    </a:lnTo>
                    <a:lnTo>
                      <a:pt x="9" y="486"/>
                    </a:lnTo>
                    <a:lnTo>
                      <a:pt x="7" y="483"/>
                    </a:lnTo>
                    <a:lnTo>
                      <a:pt x="6" y="480"/>
                    </a:lnTo>
                    <a:lnTo>
                      <a:pt x="6" y="476"/>
                    </a:lnTo>
                    <a:lnTo>
                      <a:pt x="5" y="472"/>
                    </a:lnTo>
                    <a:lnTo>
                      <a:pt x="3" y="468"/>
                    </a:lnTo>
                    <a:lnTo>
                      <a:pt x="3" y="464"/>
                    </a:lnTo>
                    <a:lnTo>
                      <a:pt x="2" y="460"/>
                    </a:lnTo>
                    <a:lnTo>
                      <a:pt x="2" y="457"/>
                    </a:lnTo>
                    <a:lnTo>
                      <a:pt x="1" y="451"/>
                    </a:lnTo>
                    <a:lnTo>
                      <a:pt x="1" y="448"/>
                    </a:lnTo>
                    <a:lnTo>
                      <a:pt x="1" y="444"/>
                    </a:lnTo>
                    <a:lnTo>
                      <a:pt x="0" y="438"/>
                    </a:lnTo>
                    <a:lnTo>
                      <a:pt x="0" y="435"/>
                    </a:lnTo>
                    <a:lnTo>
                      <a:pt x="0" y="429"/>
                    </a:lnTo>
                    <a:lnTo>
                      <a:pt x="0" y="425"/>
                    </a:lnTo>
                    <a:lnTo>
                      <a:pt x="0" y="418"/>
                    </a:lnTo>
                    <a:lnTo>
                      <a:pt x="0" y="412"/>
                    </a:lnTo>
                    <a:lnTo>
                      <a:pt x="0" y="403"/>
                    </a:lnTo>
                    <a:lnTo>
                      <a:pt x="0" y="396"/>
                    </a:lnTo>
                    <a:lnTo>
                      <a:pt x="0" y="387"/>
                    </a:lnTo>
                    <a:lnTo>
                      <a:pt x="0" y="378"/>
                    </a:lnTo>
                    <a:lnTo>
                      <a:pt x="0" y="369"/>
                    </a:lnTo>
                    <a:lnTo>
                      <a:pt x="0" y="359"/>
                    </a:lnTo>
                    <a:lnTo>
                      <a:pt x="0" y="348"/>
                    </a:lnTo>
                    <a:lnTo>
                      <a:pt x="0" y="338"/>
                    </a:lnTo>
                    <a:lnTo>
                      <a:pt x="1" y="328"/>
                    </a:lnTo>
                    <a:lnTo>
                      <a:pt x="1" y="317"/>
                    </a:lnTo>
                    <a:lnTo>
                      <a:pt x="1" y="305"/>
                    </a:lnTo>
                    <a:lnTo>
                      <a:pt x="2" y="294"/>
                    </a:lnTo>
                    <a:lnTo>
                      <a:pt x="2" y="283"/>
                    </a:lnTo>
                    <a:lnTo>
                      <a:pt x="3" y="272"/>
                    </a:lnTo>
                    <a:lnTo>
                      <a:pt x="3" y="260"/>
                    </a:lnTo>
                    <a:lnTo>
                      <a:pt x="5" y="250"/>
                    </a:lnTo>
                    <a:lnTo>
                      <a:pt x="6" y="240"/>
                    </a:lnTo>
                    <a:lnTo>
                      <a:pt x="7" y="228"/>
                    </a:lnTo>
                    <a:lnTo>
                      <a:pt x="9" y="218"/>
                    </a:lnTo>
                    <a:lnTo>
                      <a:pt x="11" y="208"/>
                    </a:lnTo>
                    <a:lnTo>
                      <a:pt x="12" y="197"/>
                    </a:lnTo>
                    <a:lnTo>
                      <a:pt x="14" y="188"/>
                    </a:lnTo>
                    <a:lnTo>
                      <a:pt x="16" y="179"/>
                    </a:lnTo>
                    <a:lnTo>
                      <a:pt x="19" y="169"/>
                    </a:lnTo>
                    <a:lnTo>
                      <a:pt x="22" y="161"/>
                    </a:lnTo>
                    <a:lnTo>
                      <a:pt x="24" y="154"/>
                    </a:lnTo>
                    <a:lnTo>
                      <a:pt x="27" y="147"/>
                    </a:lnTo>
                    <a:lnTo>
                      <a:pt x="29" y="141"/>
                    </a:lnTo>
                    <a:lnTo>
                      <a:pt x="33" y="134"/>
                    </a:lnTo>
                    <a:lnTo>
                      <a:pt x="37" y="128"/>
                    </a:lnTo>
                    <a:lnTo>
                      <a:pt x="40" y="122"/>
                    </a:lnTo>
                    <a:lnTo>
                      <a:pt x="43" y="116"/>
                    </a:lnTo>
                    <a:lnTo>
                      <a:pt x="47" y="112"/>
                    </a:lnTo>
                    <a:lnTo>
                      <a:pt x="51" y="107"/>
                    </a:lnTo>
                    <a:lnTo>
                      <a:pt x="54" y="102"/>
                    </a:lnTo>
                    <a:lnTo>
                      <a:pt x="58" y="97"/>
                    </a:lnTo>
                    <a:lnTo>
                      <a:pt x="62" y="92"/>
                    </a:lnTo>
                    <a:lnTo>
                      <a:pt x="66" y="89"/>
                    </a:lnTo>
                    <a:lnTo>
                      <a:pt x="70" y="84"/>
                    </a:lnTo>
                    <a:lnTo>
                      <a:pt x="74" y="79"/>
                    </a:lnTo>
                    <a:lnTo>
                      <a:pt x="79" y="76"/>
                    </a:lnTo>
                    <a:lnTo>
                      <a:pt x="83" y="72"/>
                    </a:lnTo>
                    <a:lnTo>
                      <a:pt x="87" y="69"/>
                    </a:lnTo>
                    <a:lnTo>
                      <a:pt x="92" y="66"/>
                    </a:lnTo>
                    <a:lnTo>
                      <a:pt x="96" y="62"/>
                    </a:lnTo>
                    <a:lnTo>
                      <a:pt x="101" y="58"/>
                    </a:lnTo>
                    <a:lnTo>
                      <a:pt x="105" y="54"/>
                    </a:lnTo>
                    <a:lnTo>
                      <a:pt x="110" y="53"/>
                    </a:lnTo>
                    <a:lnTo>
                      <a:pt x="115" y="49"/>
                    </a:lnTo>
                    <a:lnTo>
                      <a:pt x="121" y="47"/>
                    </a:lnTo>
                    <a:lnTo>
                      <a:pt x="125" y="44"/>
                    </a:lnTo>
                    <a:lnTo>
                      <a:pt x="129" y="41"/>
                    </a:lnTo>
                    <a:lnTo>
                      <a:pt x="134" y="38"/>
                    </a:lnTo>
                    <a:lnTo>
                      <a:pt x="140" y="36"/>
                    </a:lnTo>
                    <a:lnTo>
                      <a:pt x="144" y="34"/>
                    </a:lnTo>
                    <a:lnTo>
                      <a:pt x="150" y="32"/>
                    </a:lnTo>
                    <a:lnTo>
                      <a:pt x="155" y="30"/>
                    </a:lnTo>
                    <a:lnTo>
                      <a:pt x="160" y="27"/>
                    </a:lnTo>
                    <a:lnTo>
                      <a:pt x="165" y="25"/>
                    </a:lnTo>
                    <a:lnTo>
                      <a:pt x="172" y="24"/>
                    </a:lnTo>
                    <a:lnTo>
                      <a:pt x="177" y="21"/>
                    </a:lnTo>
                    <a:lnTo>
                      <a:pt x="183" y="21"/>
                    </a:lnTo>
                    <a:lnTo>
                      <a:pt x="188" y="18"/>
                    </a:lnTo>
                    <a:lnTo>
                      <a:pt x="195" y="17"/>
                    </a:lnTo>
                    <a:lnTo>
                      <a:pt x="203" y="15"/>
                    </a:lnTo>
                    <a:lnTo>
                      <a:pt x="209" y="14"/>
                    </a:lnTo>
                    <a:lnTo>
                      <a:pt x="216" y="11"/>
                    </a:lnTo>
                    <a:lnTo>
                      <a:pt x="223" y="10"/>
                    </a:lnTo>
                    <a:lnTo>
                      <a:pt x="230" y="9"/>
                    </a:lnTo>
                    <a:lnTo>
                      <a:pt x="238" y="8"/>
                    </a:lnTo>
                    <a:lnTo>
                      <a:pt x="246" y="6"/>
                    </a:lnTo>
                    <a:lnTo>
                      <a:pt x="254" y="5"/>
                    </a:lnTo>
                    <a:lnTo>
                      <a:pt x="262" y="4"/>
                    </a:lnTo>
                    <a:lnTo>
                      <a:pt x="270" y="3"/>
                    </a:lnTo>
                    <a:lnTo>
                      <a:pt x="277" y="2"/>
                    </a:lnTo>
                    <a:lnTo>
                      <a:pt x="284" y="2"/>
                    </a:lnTo>
                    <a:lnTo>
                      <a:pt x="293" y="1"/>
                    </a:lnTo>
                    <a:lnTo>
                      <a:pt x="301" y="1"/>
                    </a:lnTo>
                    <a:lnTo>
                      <a:pt x="309" y="1"/>
                    </a:lnTo>
                    <a:lnTo>
                      <a:pt x="317" y="0"/>
                    </a:lnTo>
                    <a:lnTo>
                      <a:pt x="324" y="0"/>
                    </a:lnTo>
                    <a:lnTo>
                      <a:pt x="332" y="0"/>
                    </a:lnTo>
                    <a:lnTo>
                      <a:pt x="339" y="1"/>
                    </a:lnTo>
                    <a:lnTo>
                      <a:pt x="346" y="1"/>
                    </a:lnTo>
                    <a:lnTo>
                      <a:pt x="352" y="1"/>
                    </a:lnTo>
                    <a:lnTo>
                      <a:pt x="360" y="2"/>
                    </a:lnTo>
                    <a:lnTo>
                      <a:pt x="367" y="3"/>
                    </a:lnTo>
                    <a:lnTo>
                      <a:pt x="373" y="4"/>
                    </a:lnTo>
                    <a:lnTo>
                      <a:pt x="379" y="5"/>
                    </a:lnTo>
                    <a:lnTo>
                      <a:pt x="385" y="6"/>
                    </a:lnTo>
                    <a:lnTo>
                      <a:pt x="390" y="8"/>
                    </a:lnTo>
                    <a:lnTo>
                      <a:pt x="396" y="10"/>
                    </a:lnTo>
                    <a:lnTo>
                      <a:pt x="399" y="11"/>
                    </a:lnTo>
                    <a:lnTo>
                      <a:pt x="405" y="14"/>
                    </a:lnTo>
                    <a:lnTo>
                      <a:pt x="411" y="15"/>
                    </a:lnTo>
                    <a:lnTo>
                      <a:pt x="414" y="15"/>
                    </a:lnTo>
                    <a:lnTo>
                      <a:pt x="418" y="18"/>
                    </a:lnTo>
                    <a:lnTo>
                      <a:pt x="422" y="19"/>
                    </a:lnTo>
                    <a:lnTo>
                      <a:pt x="426" y="21"/>
                    </a:lnTo>
                    <a:lnTo>
                      <a:pt x="429" y="21"/>
                    </a:lnTo>
                    <a:lnTo>
                      <a:pt x="432" y="23"/>
                    </a:lnTo>
                    <a:lnTo>
                      <a:pt x="434" y="24"/>
                    </a:lnTo>
                    <a:lnTo>
                      <a:pt x="437" y="25"/>
                    </a:lnTo>
                    <a:lnTo>
                      <a:pt x="440" y="27"/>
                    </a:lnTo>
                    <a:lnTo>
                      <a:pt x="442" y="27"/>
                    </a:lnTo>
                    <a:lnTo>
                      <a:pt x="445" y="28"/>
                    </a:lnTo>
                    <a:lnTo>
                      <a:pt x="446" y="30"/>
                    </a:lnTo>
                    <a:lnTo>
                      <a:pt x="449" y="31"/>
                    </a:lnTo>
                    <a:lnTo>
                      <a:pt x="450" y="32"/>
                    </a:lnTo>
                    <a:lnTo>
                      <a:pt x="453" y="34"/>
                    </a:lnTo>
                    <a:lnTo>
                      <a:pt x="454" y="34"/>
                    </a:lnTo>
                    <a:lnTo>
                      <a:pt x="455" y="36"/>
                    </a:lnTo>
                    <a:lnTo>
                      <a:pt x="457" y="37"/>
                    </a:lnTo>
                    <a:lnTo>
                      <a:pt x="459" y="40"/>
                    </a:lnTo>
                    <a:lnTo>
                      <a:pt x="460" y="40"/>
                    </a:lnTo>
                    <a:lnTo>
                      <a:pt x="461" y="41"/>
                    </a:lnTo>
                    <a:lnTo>
                      <a:pt x="463" y="43"/>
                    </a:lnTo>
                    <a:lnTo>
                      <a:pt x="464" y="45"/>
                    </a:lnTo>
                    <a:lnTo>
                      <a:pt x="465" y="47"/>
                    </a:lnTo>
                    <a:lnTo>
                      <a:pt x="465" y="49"/>
                    </a:lnTo>
                    <a:lnTo>
                      <a:pt x="467" y="50"/>
                    </a:lnTo>
                    <a:lnTo>
                      <a:pt x="468" y="53"/>
                    </a:lnTo>
                    <a:lnTo>
                      <a:pt x="469" y="54"/>
                    </a:lnTo>
                    <a:lnTo>
                      <a:pt x="471" y="57"/>
                    </a:lnTo>
                    <a:lnTo>
                      <a:pt x="471" y="59"/>
                    </a:lnTo>
                    <a:lnTo>
                      <a:pt x="473" y="62"/>
                    </a:lnTo>
                    <a:lnTo>
                      <a:pt x="474" y="66"/>
                    </a:lnTo>
                    <a:lnTo>
                      <a:pt x="474" y="69"/>
                    </a:lnTo>
                    <a:lnTo>
                      <a:pt x="476" y="71"/>
                    </a:lnTo>
                    <a:lnTo>
                      <a:pt x="477" y="76"/>
                    </a:lnTo>
                    <a:lnTo>
                      <a:pt x="477" y="79"/>
                    </a:lnTo>
                    <a:lnTo>
                      <a:pt x="478" y="82"/>
                    </a:lnTo>
                    <a:lnTo>
                      <a:pt x="478" y="87"/>
                    </a:lnTo>
                    <a:lnTo>
                      <a:pt x="480" y="92"/>
                    </a:lnTo>
                    <a:lnTo>
                      <a:pt x="480" y="95"/>
                    </a:lnTo>
                    <a:lnTo>
                      <a:pt x="480" y="100"/>
                    </a:lnTo>
                    <a:lnTo>
                      <a:pt x="480" y="105"/>
                    </a:lnTo>
                    <a:lnTo>
                      <a:pt x="481" y="109"/>
                    </a:lnTo>
                    <a:lnTo>
                      <a:pt x="481" y="115"/>
                    </a:lnTo>
                    <a:lnTo>
                      <a:pt x="481" y="120"/>
                    </a:lnTo>
                    <a:lnTo>
                      <a:pt x="481" y="125"/>
                    </a:lnTo>
                    <a:lnTo>
                      <a:pt x="481" y="129"/>
                    </a:lnTo>
                    <a:lnTo>
                      <a:pt x="481" y="135"/>
                    </a:lnTo>
                    <a:lnTo>
                      <a:pt x="481" y="141"/>
                    </a:lnTo>
                    <a:lnTo>
                      <a:pt x="481" y="144"/>
                    </a:lnTo>
                    <a:lnTo>
                      <a:pt x="481" y="150"/>
                    </a:lnTo>
                    <a:lnTo>
                      <a:pt x="481" y="155"/>
                    </a:lnTo>
                    <a:lnTo>
                      <a:pt x="481" y="160"/>
                    </a:lnTo>
                    <a:lnTo>
                      <a:pt x="481" y="165"/>
                    </a:lnTo>
                    <a:lnTo>
                      <a:pt x="481" y="169"/>
                    </a:lnTo>
                    <a:lnTo>
                      <a:pt x="480" y="174"/>
                    </a:lnTo>
                    <a:lnTo>
                      <a:pt x="480" y="179"/>
                    </a:lnTo>
                    <a:lnTo>
                      <a:pt x="480" y="183"/>
                    </a:lnTo>
                    <a:lnTo>
                      <a:pt x="480" y="187"/>
                    </a:lnTo>
                    <a:lnTo>
                      <a:pt x="478" y="192"/>
                    </a:lnTo>
                    <a:lnTo>
                      <a:pt x="478" y="195"/>
                    </a:lnTo>
                    <a:lnTo>
                      <a:pt x="478" y="200"/>
                    </a:lnTo>
                    <a:lnTo>
                      <a:pt x="477" y="203"/>
                    </a:lnTo>
                    <a:lnTo>
                      <a:pt x="477" y="206"/>
                    </a:lnTo>
                    <a:lnTo>
                      <a:pt x="477" y="212"/>
                    </a:lnTo>
                    <a:lnTo>
                      <a:pt x="476" y="215"/>
                    </a:lnTo>
                    <a:lnTo>
                      <a:pt x="474" y="218"/>
                    </a:lnTo>
                    <a:lnTo>
                      <a:pt x="474" y="223"/>
                    </a:lnTo>
                    <a:lnTo>
                      <a:pt x="473" y="227"/>
                    </a:lnTo>
                    <a:lnTo>
                      <a:pt x="471" y="231"/>
                    </a:lnTo>
                    <a:lnTo>
                      <a:pt x="471" y="234"/>
                    </a:lnTo>
                    <a:lnTo>
                      <a:pt x="471" y="238"/>
                    </a:lnTo>
                    <a:lnTo>
                      <a:pt x="469" y="242"/>
                    </a:lnTo>
                    <a:lnTo>
                      <a:pt x="468" y="245"/>
                    </a:lnTo>
                    <a:lnTo>
                      <a:pt x="467" y="249"/>
                    </a:lnTo>
                    <a:lnTo>
                      <a:pt x="465" y="254"/>
                    </a:lnTo>
                    <a:lnTo>
                      <a:pt x="464" y="257"/>
                    </a:lnTo>
                    <a:lnTo>
                      <a:pt x="461" y="260"/>
                    </a:lnTo>
                    <a:lnTo>
                      <a:pt x="460" y="264"/>
                    </a:lnTo>
                    <a:lnTo>
                      <a:pt x="459" y="268"/>
                    </a:lnTo>
                    <a:lnTo>
                      <a:pt x="458" y="271"/>
                    </a:lnTo>
                    <a:lnTo>
                      <a:pt x="457" y="275"/>
                    </a:lnTo>
                    <a:lnTo>
                      <a:pt x="454" y="277"/>
                    </a:lnTo>
                    <a:lnTo>
                      <a:pt x="453" y="281"/>
                    </a:lnTo>
                    <a:lnTo>
                      <a:pt x="451" y="284"/>
                    </a:lnTo>
                    <a:lnTo>
                      <a:pt x="450" y="286"/>
                    </a:lnTo>
                    <a:lnTo>
                      <a:pt x="447" y="290"/>
                    </a:lnTo>
                    <a:lnTo>
                      <a:pt x="446" y="292"/>
                    </a:lnTo>
                    <a:lnTo>
                      <a:pt x="443" y="296"/>
                    </a:lnTo>
                    <a:lnTo>
                      <a:pt x="442" y="298"/>
                    </a:lnTo>
                    <a:lnTo>
                      <a:pt x="441" y="300"/>
                    </a:lnTo>
                    <a:lnTo>
                      <a:pt x="438" y="303"/>
                    </a:lnTo>
                    <a:lnTo>
                      <a:pt x="437" y="305"/>
                    </a:lnTo>
                    <a:lnTo>
                      <a:pt x="434" y="307"/>
                    </a:lnTo>
                    <a:lnTo>
                      <a:pt x="432" y="309"/>
                    </a:lnTo>
                    <a:lnTo>
                      <a:pt x="429" y="312"/>
                    </a:lnTo>
                    <a:lnTo>
                      <a:pt x="427" y="313"/>
                    </a:lnTo>
                    <a:lnTo>
                      <a:pt x="424" y="316"/>
                    </a:lnTo>
                    <a:lnTo>
                      <a:pt x="420" y="318"/>
                    </a:lnTo>
                    <a:lnTo>
                      <a:pt x="416" y="320"/>
                    </a:lnTo>
                    <a:lnTo>
                      <a:pt x="413" y="322"/>
                    </a:lnTo>
                    <a:lnTo>
                      <a:pt x="409" y="325"/>
                    </a:lnTo>
                    <a:lnTo>
                      <a:pt x="405" y="326"/>
                    </a:lnTo>
                    <a:lnTo>
                      <a:pt x="401" y="328"/>
                    </a:lnTo>
                    <a:lnTo>
                      <a:pt x="396" y="331"/>
                    </a:lnTo>
                    <a:lnTo>
                      <a:pt x="392" y="333"/>
                    </a:lnTo>
                    <a:lnTo>
                      <a:pt x="387" y="334"/>
                    </a:lnTo>
                    <a:lnTo>
                      <a:pt x="383" y="337"/>
                    </a:lnTo>
                    <a:lnTo>
                      <a:pt x="378" y="339"/>
                    </a:lnTo>
                    <a:lnTo>
                      <a:pt x="373" y="341"/>
                    </a:lnTo>
                    <a:lnTo>
                      <a:pt x="369" y="343"/>
                    </a:lnTo>
                    <a:lnTo>
                      <a:pt x="364" y="344"/>
                    </a:lnTo>
                    <a:lnTo>
                      <a:pt x="359" y="345"/>
                    </a:lnTo>
                    <a:lnTo>
                      <a:pt x="356" y="347"/>
                    </a:lnTo>
                    <a:lnTo>
                      <a:pt x="350" y="348"/>
                    </a:lnTo>
                    <a:lnTo>
                      <a:pt x="346" y="350"/>
                    </a:lnTo>
                    <a:lnTo>
                      <a:pt x="341" y="352"/>
                    </a:lnTo>
                    <a:lnTo>
                      <a:pt x="337" y="354"/>
                    </a:lnTo>
                    <a:lnTo>
                      <a:pt x="333" y="354"/>
                    </a:lnTo>
                    <a:lnTo>
                      <a:pt x="328" y="356"/>
                    </a:lnTo>
                    <a:lnTo>
                      <a:pt x="324" y="356"/>
                    </a:lnTo>
                    <a:lnTo>
                      <a:pt x="322" y="357"/>
                    </a:lnTo>
                    <a:lnTo>
                      <a:pt x="318" y="358"/>
                    </a:lnTo>
                    <a:lnTo>
                      <a:pt x="314" y="359"/>
                    </a:lnTo>
                    <a:lnTo>
                      <a:pt x="312" y="359"/>
                    </a:lnTo>
                    <a:lnTo>
                      <a:pt x="309" y="360"/>
                    </a:lnTo>
                    <a:lnTo>
                      <a:pt x="306" y="360"/>
                    </a:lnTo>
                    <a:lnTo>
                      <a:pt x="304" y="361"/>
                    </a:lnTo>
                    <a:lnTo>
                      <a:pt x="301" y="361"/>
                    </a:lnTo>
                    <a:lnTo>
                      <a:pt x="297" y="363"/>
                    </a:lnTo>
                    <a:lnTo>
                      <a:pt x="295" y="363"/>
                    </a:lnTo>
                    <a:lnTo>
                      <a:pt x="292" y="364"/>
                    </a:lnTo>
                    <a:lnTo>
                      <a:pt x="289" y="365"/>
                    </a:lnTo>
                    <a:lnTo>
                      <a:pt x="287" y="365"/>
                    </a:lnTo>
                    <a:lnTo>
                      <a:pt x="284" y="366"/>
                    </a:lnTo>
                    <a:lnTo>
                      <a:pt x="282" y="367"/>
                    </a:lnTo>
                    <a:lnTo>
                      <a:pt x="279" y="367"/>
                    </a:lnTo>
                    <a:lnTo>
                      <a:pt x="277" y="369"/>
                    </a:lnTo>
                    <a:lnTo>
                      <a:pt x="275" y="370"/>
                    </a:lnTo>
                    <a:lnTo>
                      <a:pt x="273" y="370"/>
                    </a:lnTo>
                    <a:lnTo>
                      <a:pt x="270" y="370"/>
                    </a:lnTo>
                    <a:lnTo>
                      <a:pt x="268" y="372"/>
                    </a:lnTo>
                    <a:lnTo>
                      <a:pt x="266" y="373"/>
                    </a:lnTo>
                    <a:lnTo>
                      <a:pt x="264" y="374"/>
                    </a:lnTo>
                    <a:lnTo>
                      <a:pt x="262" y="376"/>
                    </a:lnTo>
                    <a:lnTo>
                      <a:pt x="260" y="376"/>
                    </a:lnTo>
                    <a:lnTo>
                      <a:pt x="258" y="376"/>
                    </a:lnTo>
                    <a:lnTo>
                      <a:pt x="256" y="378"/>
                    </a:lnTo>
                    <a:lnTo>
                      <a:pt x="254" y="379"/>
                    </a:lnTo>
                    <a:lnTo>
                      <a:pt x="253" y="380"/>
                    </a:lnTo>
                    <a:lnTo>
                      <a:pt x="250" y="382"/>
                    </a:lnTo>
                    <a:lnTo>
                      <a:pt x="249" y="383"/>
                    </a:lnTo>
                    <a:lnTo>
                      <a:pt x="247" y="383"/>
                    </a:lnTo>
                    <a:lnTo>
                      <a:pt x="246" y="383"/>
                    </a:lnTo>
                    <a:lnTo>
                      <a:pt x="245" y="385"/>
                    </a:lnTo>
                    <a:lnTo>
                      <a:pt x="243" y="386"/>
                    </a:lnTo>
                    <a:lnTo>
                      <a:pt x="242" y="387"/>
                    </a:lnTo>
                    <a:lnTo>
                      <a:pt x="241" y="388"/>
                    </a:lnTo>
                    <a:lnTo>
                      <a:pt x="240" y="389"/>
                    </a:lnTo>
                    <a:lnTo>
                      <a:pt x="240" y="391"/>
                    </a:lnTo>
                    <a:lnTo>
                      <a:pt x="238" y="391"/>
                    </a:lnTo>
                    <a:lnTo>
                      <a:pt x="237" y="392"/>
                    </a:lnTo>
                    <a:lnTo>
                      <a:pt x="236" y="393"/>
                    </a:lnTo>
                    <a:lnTo>
                      <a:pt x="234" y="394"/>
                    </a:lnTo>
                    <a:lnTo>
                      <a:pt x="234" y="396"/>
                    </a:lnTo>
                    <a:lnTo>
                      <a:pt x="233" y="396"/>
                    </a:lnTo>
                    <a:lnTo>
                      <a:pt x="232" y="397"/>
                    </a:lnTo>
                    <a:lnTo>
                      <a:pt x="230" y="399"/>
                    </a:lnTo>
                    <a:lnTo>
                      <a:pt x="229" y="400"/>
                    </a:lnTo>
                    <a:lnTo>
                      <a:pt x="228" y="401"/>
                    </a:lnTo>
                    <a:lnTo>
                      <a:pt x="228" y="402"/>
                    </a:lnTo>
                    <a:lnTo>
                      <a:pt x="227" y="403"/>
                    </a:lnTo>
                    <a:lnTo>
                      <a:pt x="226" y="405"/>
                    </a:lnTo>
                    <a:lnTo>
                      <a:pt x="224" y="406"/>
                    </a:lnTo>
                    <a:lnTo>
                      <a:pt x="223" y="407"/>
                    </a:lnTo>
                    <a:lnTo>
                      <a:pt x="222" y="409"/>
                    </a:lnTo>
                    <a:lnTo>
                      <a:pt x="220" y="409"/>
                    </a:lnTo>
                    <a:lnTo>
                      <a:pt x="219" y="410"/>
                    </a:lnTo>
                    <a:lnTo>
                      <a:pt x="218" y="412"/>
                    </a:lnTo>
                    <a:lnTo>
                      <a:pt x="216" y="414"/>
                    </a:lnTo>
                    <a:lnTo>
                      <a:pt x="214" y="415"/>
                    </a:lnTo>
                    <a:lnTo>
                      <a:pt x="212" y="416"/>
                    </a:lnTo>
                    <a:lnTo>
                      <a:pt x="211" y="418"/>
                    </a:lnTo>
                    <a:lnTo>
                      <a:pt x="209" y="419"/>
                    </a:lnTo>
                    <a:lnTo>
                      <a:pt x="207" y="422"/>
                    </a:lnTo>
                    <a:lnTo>
                      <a:pt x="203" y="423"/>
                    </a:lnTo>
                    <a:lnTo>
                      <a:pt x="201" y="425"/>
                    </a:lnTo>
                    <a:lnTo>
                      <a:pt x="199" y="427"/>
                    </a:lnTo>
                    <a:lnTo>
                      <a:pt x="198" y="428"/>
                    </a:lnTo>
                    <a:lnTo>
                      <a:pt x="195" y="431"/>
                    </a:lnTo>
                    <a:lnTo>
                      <a:pt x="194" y="431"/>
                    </a:lnTo>
                    <a:lnTo>
                      <a:pt x="191" y="433"/>
                    </a:lnTo>
                    <a:lnTo>
                      <a:pt x="188" y="435"/>
                    </a:lnTo>
                    <a:lnTo>
                      <a:pt x="187" y="435"/>
                    </a:lnTo>
                    <a:lnTo>
                      <a:pt x="184" y="438"/>
                    </a:lnTo>
                    <a:lnTo>
                      <a:pt x="182" y="438"/>
                    </a:lnTo>
                    <a:lnTo>
                      <a:pt x="181" y="440"/>
                    </a:lnTo>
                    <a:lnTo>
                      <a:pt x="178" y="441"/>
                    </a:lnTo>
                    <a:lnTo>
                      <a:pt x="176" y="442"/>
                    </a:lnTo>
                    <a:lnTo>
                      <a:pt x="174" y="444"/>
                    </a:lnTo>
                    <a:lnTo>
                      <a:pt x="172" y="444"/>
                    </a:lnTo>
                    <a:lnTo>
                      <a:pt x="169" y="446"/>
                    </a:lnTo>
                    <a:lnTo>
                      <a:pt x="168" y="448"/>
                    </a:lnTo>
                    <a:lnTo>
                      <a:pt x="165" y="448"/>
                    </a:lnTo>
                    <a:lnTo>
                      <a:pt x="163" y="449"/>
                    </a:lnTo>
                    <a:lnTo>
                      <a:pt x="160" y="451"/>
                    </a:lnTo>
                    <a:lnTo>
                      <a:pt x="159" y="451"/>
                    </a:lnTo>
                    <a:lnTo>
                      <a:pt x="156" y="453"/>
                    </a:lnTo>
                    <a:lnTo>
                      <a:pt x="154" y="454"/>
                    </a:lnTo>
                    <a:lnTo>
                      <a:pt x="151" y="457"/>
                    </a:lnTo>
                    <a:lnTo>
                      <a:pt x="148" y="457"/>
                    </a:lnTo>
                    <a:lnTo>
                      <a:pt x="147" y="459"/>
                    </a:lnTo>
                    <a:lnTo>
                      <a:pt x="144" y="460"/>
                    </a:lnTo>
                    <a:lnTo>
                      <a:pt x="142" y="462"/>
                    </a:lnTo>
                    <a:lnTo>
                      <a:pt x="140" y="463"/>
                    </a:lnTo>
                    <a:lnTo>
                      <a:pt x="137" y="466"/>
                    </a:lnTo>
                    <a:lnTo>
                      <a:pt x="134" y="467"/>
                    </a:lnTo>
                    <a:lnTo>
                      <a:pt x="132" y="470"/>
                    </a:lnTo>
                    <a:lnTo>
                      <a:pt x="129" y="470"/>
                    </a:lnTo>
                    <a:lnTo>
                      <a:pt x="126" y="473"/>
                    </a:lnTo>
                    <a:lnTo>
                      <a:pt x="125" y="475"/>
                    </a:lnTo>
                    <a:lnTo>
                      <a:pt x="123" y="477"/>
                    </a:lnTo>
                    <a:lnTo>
                      <a:pt x="121" y="480"/>
                    </a:lnTo>
                    <a:lnTo>
                      <a:pt x="117" y="481"/>
                    </a:lnTo>
                    <a:lnTo>
                      <a:pt x="115" y="483"/>
                    </a:lnTo>
                    <a:lnTo>
                      <a:pt x="113" y="485"/>
                    </a:lnTo>
                    <a:lnTo>
                      <a:pt x="112" y="488"/>
                    </a:lnTo>
                    <a:lnTo>
                      <a:pt x="110" y="490"/>
                    </a:lnTo>
                    <a:lnTo>
                      <a:pt x="109" y="493"/>
                    </a:lnTo>
                    <a:lnTo>
                      <a:pt x="106" y="495"/>
                    </a:lnTo>
                    <a:lnTo>
                      <a:pt x="105" y="496"/>
                    </a:lnTo>
                    <a:lnTo>
                      <a:pt x="104" y="498"/>
                    </a:lnTo>
                    <a:lnTo>
                      <a:pt x="101" y="501"/>
                    </a:lnTo>
                    <a:lnTo>
                      <a:pt x="100" y="503"/>
                    </a:lnTo>
                    <a:lnTo>
                      <a:pt x="98" y="504"/>
                    </a:lnTo>
                    <a:lnTo>
                      <a:pt x="97" y="507"/>
                    </a:lnTo>
                    <a:lnTo>
                      <a:pt x="96" y="509"/>
                    </a:lnTo>
                    <a:lnTo>
                      <a:pt x="93" y="510"/>
                    </a:lnTo>
                    <a:lnTo>
                      <a:pt x="92" y="512"/>
                    </a:lnTo>
                    <a:lnTo>
                      <a:pt x="91" y="513"/>
                    </a:lnTo>
                    <a:lnTo>
                      <a:pt x="90" y="516"/>
                    </a:lnTo>
                    <a:lnTo>
                      <a:pt x="88" y="517"/>
                    </a:lnTo>
                    <a:lnTo>
                      <a:pt x="87" y="519"/>
                    </a:lnTo>
                    <a:lnTo>
                      <a:pt x="86" y="521"/>
                    </a:lnTo>
                    <a:lnTo>
                      <a:pt x="83" y="522"/>
                    </a:lnTo>
                    <a:lnTo>
                      <a:pt x="82" y="523"/>
                    </a:lnTo>
                    <a:lnTo>
                      <a:pt x="81" y="524"/>
                    </a:lnTo>
                    <a:lnTo>
                      <a:pt x="79" y="525"/>
                    </a:lnTo>
                    <a:lnTo>
                      <a:pt x="77" y="525"/>
                    </a:lnTo>
                    <a:lnTo>
                      <a:pt x="75" y="526"/>
                    </a:lnTo>
                    <a:lnTo>
                      <a:pt x="74" y="528"/>
                    </a:lnTo>
                    <a:lnTo>
                      <a:pt x="71" y="528"/>
                    </a:lnTo>
                    <a:lnTo>
                      <a:pt x="70" y="528"/>
                    </a:lnTo>
                    <a:lnTo>
                      <a:pt x="69" y="529"/>
                    </a:lnTo>
                    <a:lnTo>
                      <a:pt x="66" y="529"/>
                    </a:lnTo>
                    <a:lnTo>
                      <a:pt x="62" y="529"/>
                    </a:lnTo>
                    <a:lnTo>
                      <a:pt x="60" y="529"/>
                    </a:lnTo>
                    <a:lnTo>
                      <a:pt x="58" y="529"/>
                    </a:lnTo>
                    <a:lnTo>
                      <a:pt x="56" y="529"/>
                    </a:lnTo>
                    <a:lnTo>
                      <a:pt x="54" y="529"/>
                    </a:lnTo>
                    <a:lnTo>
                      <a:pt x="53" y="528"/>
                    </a:lnTo>
                    <a:lnTo>
                      <a:pt x="51" y="528"/>
                    </a:lnTo>
                    <a:lnTo>
                      <a:pt x="49" y="528"/>
                    </a:lnTo>
                    <a:lnTo>
                      <a:pt x="47" y="528"/>
                    </a:lnTo>
                    <a:lnTo>
                      <a:pt x="45" y="526"/>
                    </a:lnTo>
                    <a:lnTo>
                      <a:pt x="43" y="526"/>
                    </a:lnTo>
                    <a:lnTo>
                      <a:pt x="41" y="526"/>
                    </a:lnTo>
                    <a:lnTo>
                      <a:pt x="40" y="525"/>
                    </a:lnTo>
                    <a:lnTo>
                      <a:pt x="39" y="525"/>
                    </a:lnTo>
                    <a:lnTo>
                      <a:pt x="36" y="525"/>
                    </a:lnTo>
                    <a:lnTo>
                      <a:pt x="35" y="524"/>
                    </a:lnTo>
                    <a:lnTo>
                      <a:pt x="33" y="524"/>
                    </a:lnTo>
                    <a:lnTo>
                      <a:pt x="32" y="524"/>
                    </a:lnTo>
                    <a:lnTo>
                      <a:pt x="31" y="523"/>
                    </a:lnTo>
                    <a:lnTo>
                      <a:pt x="29" y="523"/>
                    </a:lnTo>
                    <a:lnTo>
                      <a:pt x="28" y="523"/>
                    </a:lnTo>
                    <a:lnTo>
                      <a:pt x="27" y="522"/>
                    </a:lnTo>
                    <a:lnTo>
                      <a:pt x="25" y="522"/>
                    </a:lnTo>
                    <a:lnTo>
                      <a:pt x="24" y="522"/>
                    </a:lnTo>
                  </a:path>
                </a:pathLst>
              </a:custGeom>
              <a:solidFill>
                <a:srgbClr val="AA63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8" name="Freeform 27"/>
              <p:cNvSpPr>
                <a:spLocks/>
              </p:cNvSpPr>
              <p:nvPr/>
            </p:nvSpPr>
            <p:spPr bwMode="auto">
              <a:xfrm>
                <a:off x="798" y="1549"/>
                <a:ext cx="454" cy="497"/>
              </a:xfrm>
              <a:custGeom>
                <a:avLst/>
                <a:gdLst>
                  <a:gd name="T0" fmla="*/ 18 w 454"/>
                  <a:gd name="T1" fmla="*/ 479 h 497"/>
                  <a:gd name="T2" fmla="*/ 11 w 454"/>
                  <a:gd name="T3" fmla="*/ 463 h 497"/>
                  <a:gd name="T4" fmla="*/ 5 w 454"/>
                  <a:gd name="T5" fmla="*/ 441 h 497"/>
                  <a:gd name="T6" fmla="*/ 1 w 454"/>
                  <a:gd name="T7" fmla="*/ 415 h 497"/>
                  <a:gd name="T8" fmla="*/ 0 w 454"/>
                  <a:gd name="T9" fmla="*/ 377 h 497"/>
                  <a:gd name="T10" fmla="*/ 1 w 454"/>
                  <a:gd name="T11" fmla="*/ 316 h 497"/>
                  <a:gd name="T12" fmla="*/ 5 w 454"/>
                  <a:gd name="T13" fmla="*/ 244 h 497"/>
                  <a:gd name="T14" fmla="*/ 15 w 454"/>
                  <a:gd name="T15" fmla="*/ 174 h 497"/>
                  <a:gd name="T16" fmla="*/ 33 w 454"/>
                  <a:gd name="T17" fmla="*/ 124 h 497"/>
                  <a:gd name="T18" fmla="*/ 57 w 454"/>
                  <a:gd name="T19" fmla="*/ 90 h 497"/>
                  <a:gd name="T20" fmla="*/ 84 w 454"/>
                  <a:gd name="T21" fmla="*/ 63 h 497"/>
                  <a:gd name="T22" fmla="*/ 115 w 454"/>
                  <a:gd name="T23" fmla="*/ 43 h 497"/>
                  <a:gd name="T24" fmla="*/ 148 w 454"/>
                  <a:gd name="T25" fmla="*/ 28 h 497"/>
                  <a:gd name="T26" fmla="*/ 186 w 454"/>
                  <a:gd name="T27" fmla="*/ 15 h 497"/>
                  <a:gd name="T28" fmla="*/ 233 w 454"/>
                  <a:gd name="T29" fmla="*/ 5 h 497"/>
                  <a:gd name="T30" fmla="*/ 285 w 454"/>
                  <a:gd name="T31" fmla="*/ 1 h 497"/>
                  <a:gd name="T32" fmla="*/ 333 w 454"/>
                  <a:gd name="T33" fmla="*/ 1 h 497"/>
                  <a:gd name="T34" fmla="*/ 373 w 454"/>
                  <a:gd name="T35" fmla="*/ 9 h 497"/>
                  <a:gd name="T36" fmla="*/ 400 w 454"/>
                  <a:gd name="T37" fmla="*/ 19 h 497"/>
                  <a:gd name="T38" fmla="*/ 418 w 454"/>
                  <a:gd name="T39" fmla="*/ 27 h 497"/>
                  <a:gd name="T40" fmla="*/ 430 w 454"/>
                  <a:gd name="T41" fmla="*/ 34 h 497"/>
                  <a:gd name="T42" fmla="*/ 439 w 454"/>
                  <a:gd name="T43" fmla="*/ 45 h 497"/>
                  <a:gd name="T44" fmla="*/ 445 w 454"/>
                  <a:gd name="T45" fmla="*/ 60 h 497"/>
                  <a:gd name="T46" fmla="*/ 450 w 454"/>
                  <a:gd name="T47" fmla="*/ 85 h 497"/>
                  <a:gd name="T48" fmla="*/ 453 w 454"/>
                  <a:gd name="T49" fmla="*/ 117 h 497"/>
                  <a:gd name="T50" fmla="*/ 453 w 454"/>
                  <a:gd name="T51" fmla="*/ 150 h 497"/>
                  <a:gd name="T52" fmla="*/ 450 w 454"/>
                  <a:gd name="T53" fmla="*/ 179 h 497"/>
                  <a:gd name="T54" fmla="*/ 447 w 454"/>
                  <a:gd name="T55" fmla="*/ 205 h 497"/>
                  <a:gd name="T56" fmla="*/ 440 w 454"/>
                  <a:gd name="T57" fmla="*/ 230 h 497"/>
                  <a:gd name="T58" fmla="*/ 431 w 454"/>
                  <a:gd name="T59" fmla="*/ 253 h 497"/>
                  <a:gd name="T60" fmla="*/ 419 w 454"/>
                  <a:gd name="T61" fmla="*/ 273 h 497"/>
                  <a:gd name="T62" fmla="*/ 408 w 454"/>
                  <a:gd name="T63" fmla="*/ 289 h 497"/>
                  <a:gd name="T64" fmla="*/ 386 w 454"/>
                  <a:gd name="T65" fmla="*/ 303 h 497"/>
                  <a:gd name="T66" fmla="*/ 357 w 454"/>
                  <a:gd name="T67" fmla="*/ 316 h 497"/>
                  <a:gd name="T68" fmla="*/ 326 w 454"/>
                  <a:gd name="T69" fmla="*/ 327 h 497"/>
                  <a:gd name="T70" fmla="*/ 300 w 454"/>
                  <a:gd name="T71" fmla="*/ 334 h 497"/>
                  <a:gd name="T72" fmla="*/ 282 w 454"/>
                  <a:gd name="T73" fmla="*/ 338 h 497"/>
                  <a:gd name="T74" fmla="*/ 263 w 454"/>
                  <a:gd name="T75" fmla="*/ 344 h 497"/>
                  <a:gd name="T76" fmla="*/ 250 w 454"/>
                  <a:gd name="T77" fmla="*/ 350 h 497"/>
                  <a:gd name="T78" fmla="*/ 237 w 454"/>
                  <a:gd name="T79" fmla="*/ 357 h 497"/>
                  <a:gd name="T80" fmla="*/ 228 w 454"/>
                  <a:gd name="T81" fmla="*/ 363 h 497"/>
                  <a:gd name="T82" fmla="*/ 220 w 454"/>
                  <a:gd name="T83" fmla="*/ 370 h 497"/>
                  <a:gd name="T84" fmla="*/ 214 w 454"/>
                  <a:gd name="T85" fmla="*/ 379 h 497"/>
                  <a:gd name="T86" fmla="*/ 204 w 454"/>
                  <a:gd name="T87" fmla="*/ 386 h 497"/>
                  <a:gd name="T88" fmla="*/ 193 w 454"/>
                  <a:gd name="T89" fmla="*/ 396 h 497"/>
                  <a:gd name="T90" fmla="*/ 178 w 454"/>
                  <a:gd name="T91" fmla="*/ 407 h 497"/>
                  <a:gd name="T92" fmla="*/ 165 w 454"/>
                  <a:gd name="T93" fmla="*/ 415 h 497"/>
                  <a:gd name="T94" fmla="*/ 151 w 454"/>
                  <a:gd name="T95" fmla="*/ 422 h 497"/>
                  <a:gd name="T96" fmla="*/ 135 w 454"/>
                  <a:gd name="T97" fmla="*/ 431 h 497"/>
                  <a:gd name="T98" fmla="*/ 119 w 454"/>
                  <a:gd name="T99" fmla="*/ 444 h 497"/>
                  <a:gd name="T100" fmla="*/ 105 w 454"/>
                  <a:gd name="T101" fmla="*/ 458 h 497"/>
                  <a:gd name="T102" fmla="*/ 95 w 454"/>
                  <a:gd name="T103" fmla="*/ 473 h 497"/>
                  <a:gd name="T104" fmla="*/ 87 w 454"/>
                  <a:gd name="T105" fmla="*/ 484 h 497"/>
                  <a:gd name="T106" fmla="*/ 75 w 454"/>
                  <a:gd name="T107" fmla="*/ 492 h 497"/>
                  <a:gd name="T108" fmla="*/ 64 w 454"/>
                  <a:gd name="T109" fmla="*/ 496 h 497"/>
                  <a:gd name="T110" fmla="*/ 50 w 454"/>
                  <a:gd name="T111" fmla="*/ 495 h 497"/>
                  <a:gd name="T112" fmla="*/ 35 w 454"/>
                  <a:gd name="T113" fmla="*/ 491 h 497"/>
                  <a:gd name="T114" fmla="*/ 26 w 454"/>
                  <a:gd name="T115" fmla="*/ 489 h 4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97"/>
                  <a:gd name="T176" fmla="*/ 454 w 454"/>
                  <a:gd name="T177" fmla="*/ 497 h 49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97">
                    <a:moveTo>
                      <a:pt x="24" y="488"/>
                    </a:moveTo>
                    <a:lnTo>
                      <a:pt x="22" y="486"/>
                    </a:lnTo>
                    <a:lnTo>
                      <a:pt x="20" y="484"/>
                    </a:lnTo>
                    <a:lnTo>
                      <a:pt x="20" y="483"/>
                    </a:lnTo>
                    <a:lnTo>
                      <a:pt x="19" y="482"/>
                    </a:lnTo>
                    <a:lnTo>
                      <a:pt x="18" y="479"/>
                    </a:lnTo>
                    <a:lnTo>
                      <a:pt x="18" y="478"/>
                    </a:lnTo>
                    <a:lnTo>
                      <a:pt x="16" y="476"/>
                    </a:lnTo>
                    <a:lnTo>
                      <a:pt x="15" y="474"/>
                    </a:lnTo>
                    <a:lnTo>
                      <a:pt x="14" y="471"/>
                    </a:lnTo>
                    <a:lnTo>
                      <a:pt x="14" y="469"/>
                    </a:lnTo>
                    <a:lnTo>
                      <a:pt x="13" y="466"/>
                    </a:lnTo>
                    <a:lnTo>
                      <a:pt x="11" y="463"/>
                    </a:lnTo>
                    <a:lnTo>
                      <a:pt x="11" y="461"/>
                    </a:lnTo>
                    <a:lnTo>
                      <a:pt x="9" y="457"/>
                    </a:lnTo>
                    <a:lnTo>
                      <a:pt x="9" y="455"/>
                    </a:lnTo>
                    <a:lnTo>
                      <a:pt x="7" y="451"/>
                    </a:lnTo>
                    <a:lnTo>
                      <a:pt x="6" y="448"/>
                    </a:lnTo>
                    <a:lnTo>
                      <a:pt x="5" y="444"/>
                    </a:lnTo>
                    <a:lnTo>
                      <a:pt x="5" y="441"/>
                    </a:lnTo>
                    <a:lnTo>
                      <a:pt x="3" y="437"/>
                    </a:lnTo>
                    <a:lnTo>
                      <a:pt x="2" y="434"/>
                    </a:lnTo>
                    <a:lnTo>
                      <a:pt x="2" y="430"/>
                    </a:lnTo>
                    <a:lnTo>
                      <a:pt x="1" y="426"/>
                    </a:lnTo>
                    <a:lnTo>
                      <a:pt x="1" y="422"/>
                    </a:lnTo>
                    <a:lnTo>
                      <a:pt x="1" y="418"/>
                    </a:lnTo>
                    <a:lnTo>
                      <a:pt x="1" y="415"/>
                    </a:lnTo>
                    <a:lnTo>
                      <a:pt x="0" y="411"/>
                    </a:lnTo>
                    <a:lnTo>
                      <a:pt x="0" y="407"/>
                    </a:lnTo>
                    <a:lnTo>
                      <a:pt x="0" y="402"/>
                    </a:lnTo>
                    <a:lnTo>
                      <a:pt x="0" y="396"/>
                    </a:lnTo>
                    <a:lnTo>
                      <a:pt x="0" y="390"/>
                    </a:lnTo>
                    <a:lnTo>
                      <a:pt x="0" y="385"/>
                    </a:lnTo>
                    <a:lnTo>
                      <a:pt x="0" y="377"/>
                    </a:lnTo>
                    <a:lnTo>
                      <a:pt x="0" y="370"/>
                    </a:lnTo>
                    <a:lnTo>
                      <a:pt x="0" y="362"/>
                    </a:lnTo>
                    <a:lnTo>
                      <a:pt x="0" y="353"/>
                    </a:lnTo>
                    <a:lnTo>
                      <a:pt x="0" y="344"/>
                    </a:lnTo>
                    <a:lnTo>
                      <a:pt x="0" y="335"/>
                    </a:lnTo>
                    <a:lnTo>
                      <a:pt x="1" y="325"/>
                    </a:lnTo>
                    <a:lnTo>
                      <a:pt x="1" y="316"/>
                    </a:lnTo>
                    <a:lnTo>
                      <a:pt x="1" y="306"/>
                    </a:lnTo>
                    <a:lnTo>
                      <a:pt x="1" y="295"/>
                    </a:lnTo>
                    <a:lnTo>
                      <a:pt x="2" y="284"/>
                    </a:lnTo>
                    <a:lnTo>
                      <a:pt x="2" y="275"/>
                    </a:lnTo>
                    <a:lnTo>
                      <a:pt x="3" y="265"/>
                    </a:lnTo>
                    <a:lnTo>
                      <a:pt x="3" y="254"/>
                    </a:lnTo>
                    <a:lnTo>
                      <a:pt x="5" y="244"/>
                    </a:lnTo>
                    <a:lnTo>
                      <a:pt x="6" y="234"/>
                    </a:lnTo>
                    <a:lnTo>
                      <a:pt x="7" y="222"/>
                    </a:lnTo>
                    <a:lnTo>
                      <a:pt x="9" y="213"/>
                    </a:lnTo>
                    <a:lnTo>
                      <a:pt x="11" y="202"/>
                    </a:lnTo>
                    <a:lnTo>
                      <a:pt x="11" y="193"/>
                    </a:lnTo>
                    <a:lnTo>
                      <a:pt x="13" y="183"/>
                    </a:lnTo>
                    <a:lnTo>
                      <a:pt x="15" y="174"/>
                    </a:lnTo>
                    <a:lnTo>
                      <a:pt x="16" y="166"/>
                    </a:lnTo>
                    <a:lnTo>
                      <a:pt x="19" y="158"/>
                    </a:lnTo>
                    <a:lnTo>
                      <a:pt x="22" y="150"/>
                    </a:lnTo>
                    <a:lnTo>
                      <a:pt x="24" y="143"/>
                    </a:lnTo>
                    <a:lnTo>
                      <a:pt x="28" y="136"/>
                    </a:lnTo>
                    <a:lnTo>
                      <a:pt x="29" y="130"/>
                    </a:lnTo>
                    <a:lnTo>
                      <a:pt x="33" y="124"/>
                    </a:lnTo>
                    <a:lnTo>
                      <a:pt x="36" y="119"/>
                    </a:lnTo>
                    <a:lnTo>
                      <a:pt x="40" y="114"/>
                    </a:lnTo>
                    <a:lnTo>
                      <a:pt x="43" y="108"/>
                    </a:lnTo>
                    <a:lnTo>
                      <a:pt x="46" y="104"/>
                    </a:lnTo>
                    <a:lnTo>
                      <a:pt x="49" y="99"/>
                    </a:lnTo>
                    <a:lnTo>
                      <a:pt x="53" y="95"/>
                    </a:lnTo>
                    <a:lnTo>
                      <a:pt x="57" y="90"/>
                    </a:lnTo>
                    <a:lnTo>
                      <a:pt x="60" y="85"/>
                    </a:lnTo>
                    <a:lnTo>
                      <a:pt x="64" y="82"/>
                    </a:lnTo>
                    <a:lnTo>
                      <a:pt x="68" y="77"/>
                    </a:lnTo>
                    <a:lnTo>
                      <a:pt x="71" y="73"/>
                    </a:lnTo>
                    <a:lnTo>
                      <a:pt x="75" y="69"/>
                    </a:lnTo>
                    <a:lnTo>
                      <a:pt x="79" y="66"/>
                    </a:lnTo>
                    <a:lnTo>
                      <a:pt x="84" y="63"/>
                    </a:lnTo>
                    <a:lnTo>
                      <a:pt x="87" y="60"/>
                    </a:lnTo>
                    <a:lnTo>
                      <a:pt x="92" y="56"/>
                    </a:lnTo>
                    <a:lnTo>
                      <a:pt x="96" y="53"/>
                    </a:lnTo>
                    <a:lnTo>
                      <a:pt x="101" y="51"/>
                    </a:lnTo>
                    <a:lnTo>
                      <a:pt x="105" y="47"/>
                    </a:lnTo>
                    <a:lnTo>
                      <a:pt x="109" y="45"/>
                    </a:lnTo>
                    <a:lnTo>
                      <a:pt x="115" y="43"/>
                    </a:lnTo>
                    <a:lnTo>
                      <a:pt x="118" y="40"/>
                    </a:lnTo>
                    <a:lnTo>
                      <a:pt x="123" y="38"/>
                    </a:lnTo>
                    <a:lnTo>
                      <a:pt x="129" y="36"/>
                    </a:lnTo>
                    <a:lnTo>
                      <a:pt x="132" y="34"/>
                    </a:lnTo>
                    <a:lnTo>
                      <a:pt x="138" y="31"/>
                    </a:lnTo>
                    <a:lnTo>
                      <a:pt x="143" y="30"/>
                    </a:lnTo>
                    <a:lnTo>
                      <a:pt x="148" y="28"/>
                    </a:lnTo>
                    <a:lnTo>
                      <a:pt x="153" y="25"/>
                    </a:lnTo>
                    <a:lnTo>
                      <a:pt x="157" y="24"/>
                    </a:lnTo>
                    <a:lnTo>
                      <a:pt x="162" y="21"/>
                    </a:lnTo>
                    <a:lnTo>
                      <a:pt x="167" y="21"/>
                    </a:lnTo>
                    <a:lnTo>
                      <a:pt x="173" y="18"/>
                    </a:lnTo>
                    <a:lnTo>
                      <a:pt x="178" y="17"/>
                    </a:lnTo>
                    <a:lnTo>
                      <a:pt x="186" y="15"/>
                    </a:lnTo>
                    <a:lnTo>
                      <a:pt x="191" y="14"/>
                    </a:lnTo>
                    <a:lnTo>
                      <a:pt x="199" y="12"/>
                    </a:lnTo>
                    <a:lnTo>
                      <a:pt x="204" y="11"/>
                    </a:lnTo>
                    <a:lnTo>
                      <a:pt x="211" y="9"/>
                    </a:lnTo>
                    <a:lnTo>
                      <a:pt x="218" y="8"/>
                    </a:lnTo>
                    <a:lnTo>
                      <a:pt x="225" y="6"/>
                    </a:lnTo>
                    <a:lnTo>
                      <a:pt x="233" y="5"/>
                    </a:lnTo>
                    <a:lnTo>
                      <a:pt x="239" y="4"/>
                    </a:lnTo>
                    <a:lnTo>
                      <a:pt x="246" y="4"/>
                    </a:lnTo>
                    <a:lnTo>
                      <a:pt x="255" y="3"/>
                    </a:lnTo>
                    <a:lnTo>
                      <a:pt x="261" y="2"/>
                    </a:lnTo>
                    <a:lnTo>
                      <a:pt x="269" y="2"/>
                    </a:lnTo>
                    <a:lnTo>
                      <a:pt x="276" y="1"/>
                    </a:lnTo>
                    <a:lnTo>
                      <a:pt x="285" y="1"/>
                    </a:lnTo>
                    <a:lnTo>
                      <a:pt x="290" y="0"/>
                    </a:lnTo>
                    <a:lnTo>
                      <a:pt x="298" y="0"/>
                    </a:lnTo>
                    <a:lnTo>
                      <a:pt x="305" y="0"/>
                    </a:lnTo>
                    <a:lnTo>
                      <a:pt x="313" y="0"/>
                    </a:lnTo>
                    <a:lnTo>
                      <a:pt x="319" y="0"/>
                    </a:lnTo>
                    <a:lnTo>
                      <a:pt x="327" y="1"/>
                    </a:lnTo>
                    <a:lnTo>
                      <a:pt x="333" y="1"/>
                    </a:lnTo>
                    <a:lnTo>
                      <a:pt x="340" y="2"/>
                    </a:lnTo>
                    <a:lnTo>
                      <a:pt x="346" y="2"/>
                    </a:lnTo>
                    <a:lnTo>
                      <a:pt x="351" y="3"/>
                    </a:lnTo>
                    <a:lnTo>
                      <a:pt x="358" y="4"/>
                    </a:lnTo>
                    <a:lnTo>
                      <a:pt x="362" y="5"/>
                    </a:lnTo>
                    <a:lnTo>
                      <a:pt x="368" y="6"/>
                    </a:lnTo>
                    <a:lnTo>
                      <a:pt x="373" y="9"/>
                    </a:lnTo>
                    <a:lnTo>
                      <a:pt x="377" y="10"/>
                    </a:lnTo>
                    <a:lnTo>
                      <a:pt x="382" y="12"/>
                    </a:lnTo>
                    <a:lnTo>
                      <a:pt x="386" y="14"/>
                    </a:lnTo>
                    <a:lnTo>
                      <a:pt x="389" y="15"/>
                    </a:lnTo>
                    <a:lnTo>
                      <a:pt x="393" y="16"/>
                    </a:lnTo>
                    <a:lnTo>
                      <a:pt x="397" y="17"/>
                    </a:lnTo>
                    <a:lnTo>
                      <a:pt x="400" y="19"/>
                    </a:lnTo>
                    <a:lnTo>
                      <a:pt x="403" y="21"/>
                    </a:lnTo>
                    <a:lnTo>
                      <a:pt x="406" y="21"/>
                    </a:lnTo>
                    <a:lnTo>
                      <a:pt x="409" y="23"/>
                    </a:lnTo>
                    <a:lnTo>
                      <a:pt x="412" y="24"/>
                    </a:lnTo>
                    <a:lnTo>
                      <a:pt x="414" y="24"/>
                    </a:lnTo>
                    <a:lnTo>
                      <a:pt x="417" y="25"/>
                    </a:lnTo>
                    <a:lnTo>
                      <a:pt x="418" y="27"/>
                    </a:lnTo>
                    <a:lnTo>
                      <a:pt x="421" y="28"/>
                    </a:lnTo>
                    <a:lnTo>
                      <a:pt x="422" y="29"/>
                    </a:lnTo>
                    <a:lnTo>
                      <a:pt x="425" y="30"/>
                    </a:lnTo>
                    <a:lnTo>
                      <a:pt x="426" y="31"/>
                    </a:lnTo>
                    <a:lnTo>
                      <a:pt x="427" y="32"/>
                    </a:lnTo>
                    <a:lnTo>
                      <a:pt x="429" y="34"/>
                    </a:lnTo>
                    <a:lnTo>
                      <a:pt x="430" y="34"/>
                    </a:lnTo>
                    <a:lnTo>
                      <a:pt x="431" y="36"/>
                    </a:lnTo>
                    <a:lnTo>
                      <a:pt x="433" y="37"/>
                    </a:lnTo>
                    <a:lnTo>
                      <a:pt x="433" y="38"/>
                    </a:lnTo>
                    <a:lnTo>
                      <a:pt x="435" y="40"/>
                    </a:lnTo>
                    <a:lnTo>
                      <a:pt x="436" y="42"/>
                    </a:lnTo>
                    <a:lnTo>
                      <a:pt x="437" y="43"/>
                    </a:lnTo>
                    <a:lnTo>
                      <a:pt x="439" y="45"/>
                    </a:lnTo>
                    <a:lnTo>
                      <a:pt x="440" y="47"/>
                    </a:lnTo>
                    <a:lnTo>
                      <a:pt x="440" y="49"/>
                    </a:lnTo>
                    <a:lnTo>
                      <a:pt x="441" y="50"/>
                    </a:lnTo>
                    <a:lnTo>
                      <a:pt x="443" y="53"/>
                    </a:lnTo>
                    <a:lnTo>
                      <a:pt x="444" y="55"/>
                    </a:lnTo>
                    <a:lnTo>
                      <a:pt x="445" y="56"/>
                    </a:lnTo>
                    <a:lnTo>
                      <a:pt x="445" y="60"/>
                    </a:lnTo>
                    <a:lnTo>
                      <a:pt x="447" y="63"/>
                    </a:lnTo>
                    <a:lnTo>
                      <a:pt x="448" y="66"/>
                    </a:lnTo>
                    <a:lnTo>
                      <a:pt x="448" y="69"/>
                    </a:lnTo>
                    <a:lnTo>
                      <a:pt x="449" y="73"/>
                    </a:lnTo>
                    <a:lnTo>
                      <a:pt x="449" y="77"/>
                    </a:lnTo>
                    <a:lnTo>
                      <a:pt x="450" y="82"/>
                    </a:lnTo>
                    <a:lnTo>
                      <a:pt x="450" y="85"/>
                    </a:lnTo>
                    <a:lnTo>
                      <a:pt x="450" y="90"/>
                    </a:lnTo>
                    <a:lnTo>
                      <a:pt x="452" y="93"/>
                    </a:lnTo>
                    <a:lnTo>
                      <a:pt x="452" y="98"/>
                    </a:lnTo>
                    <a:lnTo>
                      <a:pt x="452" y="103"/>
                    </a:lnTo>
                    <a:lnTo>
                      <a:pt x="452" y="107"/>
                    </a:lnTo>
                    <a:lnTo>
                      <a:pt x="453" y="112"/>
                    </a:lnTo>
                    <a:lnTo>
                      <a:pt x="453" y="117"/>
                    </a:lnTo>
                    <a:lnTo>
                      <a:pt x="453" y="121"/>
                    </a:lnTo>
                    <a:lnTo>
                      <a:pt x="453" y="126"/>
                    </a:lnTo>
                    <a:lnTo>
                      <a:pt x="453" y="131"/>
                    </a:lnTo>
                    <a:lnTo>
                      <a:pt x="453" y="136"/>
                    </a:lnTo>
                    <a:lnTo>
                      <a:pt x="453" y="140"/>
                    </a:lnTo>
                    <a:lnTo>
                      <a:pt x="453" y="145"/>
                    </a:lnTo>
                    <a:lnTo>
                      <a:pt x="453" y="150"/>
                    </a:lnTo>
                    <a:lnTo>
                      <a:pt x="452" y="153"/>
                    </a:lnTo>
                    <a:lnTo>
                      <a:pt x="452" y="158"/>
                    </a:lnTo>
                    <a:lnTo>
                      <a:pt x="452" y="163"/>
                    </a:lnTo>
                    <a:lnTo>
                      <a:pt x="452" y="167"/>
                    </a:lnTo>
                    <a:lnTo>
                      <a:pt x="452" y="170"/>
                    </a:lnTo>
                    <a:lnTo>
                      <a:pt x="452" y="174"/>
                    </a:lnTo>
                    <a:lnTo>
                      <a:pt x="450" y="179"/>
                    </a:lnTo>
                    <a:lnTo>
                      <a:pt x="450" y="182"/>
                    </a:lnTo>
                    <a:lnTo>
                      <a:pt x="450" y="186"/>
                    </a:lnTo>
                    <a:lnTo>
                      <a:pt x="449" y="189"/>
                    </a:lnTo>
                    <a:lnTo>
                      <a:pt x="449" y="193"/>
                    </a:lnTo>
                    <a:lnTo>
                      <a:pt x="448" y="196"/>
                    </a:lnTo>
                    <a:lnTo>
                      <a:pt x="448" y="200"/>
                    </a:lnTo>
                    <a:lnTo>
                      <a:pt x="447" y="205"/>
                    </a:lnTo>
                    <a:lnTo>
                      <a:pt x="447" y="208"/>
                    </a:lnTo>
                    <a:lnTo>
                      <a:pt x="445" y="211"/>
                    </a:lnTo>
                    <a:lnTo>
                      <a:pt x="444" y="215"/>
                    </a:lnTo>
                    <a:lnTo>
                      <a:pt x="444" y="219"/>
                    </a:lnTo>
                    <a:lnTo>
                      <a:pt x="443" y="222"/>
                    </a:lnTo>
                    <a:lnTo>
                      <a:pt x="441" y="226"/>
                    </a:lnTo>
                    <a:lnTo>
                      <a:pt x="440" y="230"/>
                    </a:lnTo>
                    <a:lnTo>
                      <a:pt x="439" y="234"/>
                    </a:lnTo>
                    <a:lnTo>
                      <a:pt x="437" y="237"/>
                    </a:lnTo>
                    <a:lnTo>
                      <a:pt x="436" y="240"/>
                    </a:lnTo>
                    <a:lnTo>
                      <a:pt x="435" y="244"/>
                    </a:lnTo>
                    <a:lnTo>
                      <a:pt x="433" y="247"/>
                    </a:lnTo>
                    <a:lnTo>
                      <a:pt x="433" y="250"/>
                    </a:lnTo>
                    <a:lnTo>
                      <a:pt x="431" y="253"/>
                    </a:lnTo>
                    <a:lnTo>
                      <a:pt x="430" y="257"/>
                    </a:lnTo>
                    <a:lnTo>
                      <a:pt x="427" y="259"/>
                    </a:lnTo>
                    <a:lnTo>
                      <a:pt x="426" y="262"/>
                    </a:lnTo>
                    <a:lnTo>
                      <a:pt x="425" y="265"/>
                    </a:lnTo>
                    <a:lnTo>
                      <a:pt x="423" y="268"/>
                    </a:lnTo>
                    <a:lnTo>
                      <a:pt x="422" y="271"/>
                    </a:lnTo>
                    <a:lnTo>
                      <a:pt x="419" y="273"/>
                    </a:lnTo>
                    <a:lnTo>
                      <a:pt x="418" y="275"/>
                    </a:lnTo>
                    <a:lnTo>
                      <a:pt x="417" y="279"/>
                    </a:lnTo>
                    <a:lnTo>
                      <a:pt x="414" y="280"/>
                    </a:lnTo>
                    <a:lnTo>
                      <a:pt x="413" y="282"/>
                    </a:lnTo>
                    <a:lnTo>
                      <a:pt x="412" y="284"/>
                    </a:lnTo>
                    <a:lnTo>
                      <a:pt x="409" y="287"/>
                    </a:lnTo>
                    <a:lnTo>
                      <a:pt x="408" y="289"/>
                    </a:lnTo>
                    <a:lnTo>
                      <a:pt x="405" y="290"/>
                    </a:lnTo>
                    <a:lnTo>
                      <a:pt x="403" y="293"/>
                    </a:lnTo>
                    <a:lnTo>
                      <a:pt x="399" y="295"/>
                    </a:lnTo>
                    <a:lnTo>
                      <a:pt x="396" y="297"/>
                    </a:lnTo>
                    <a:lnTo>
                      <a:pt x="392" y="299"/>
                    </a:lnTo>
                    <a:lnTo>
                      <a:pt x="389" y="301"/>
                    </a:lnTo>
                    <a:lnTo>
                      <a:pt x="386" y="303"/>
                    </a:lnTo>
                    <a:lnTo>
                      <a:pt x="382" y="306"/>
                    </a:lnTo>
                    <a:lnTo>
                      <a:pt x="378" y="307"/>
                    </a:lnTo>
                    <a:lnTo>
                      <a:pt x="373" y="309"/>
                    </a:lnTo>
                    <a:lnTo>
                      <a:pt x="370" y="310"/>
                    </a:lnTo>
                    <a:lnTo>
                      <a:pt x="366" y="312"/>
                    </a:lnTo>
                    <a:lnTo>
                      <a:pt x="361" y="315"/>
                    </a:lnTo>
                    <a:lnTo>
                      <a:pt x="357" y="316"/>
                    </a:lnTo>
                    <a:lnTo>
                      <a:pt x="353" y="318"/>
                    </a:lnTo>
                    <a:lnTo>
                      <a:pt x="347" y="320"/>
                    </a:lnTo>
                    <a:lnTo>
                      <a:pt x="344" y="321"/>
                    </a:lnTo>
                    <a:lnTo>
                      <a:pt x="338" y="323"/>
                    </a:lnTo>
                    <a:lnTo>
                      <a:pt x="334" y="324"/>
                    </a:lnTo>
                    <a:lnTo>
                      <a:pt x="331" y="325"/>
                    </a:lnTo>
                    <a:lnTo>
                      <a:pt x="326" y="327"/>
                    </a:lnTo>
                    <a:lnTo>
                      <a:pt x="322" y="328"/>
                    </a:lnTo>
                    <a:lnTo>
                      <a:pt x="318" y="329"/>
                    </a:lnTo>
                    <a:lnTo>
                      <a:pt x="314" y="331"/>
                    </a:lnTo>
                    <a:lnTo>
                      <a:pt x="310" y="331"/>
                    </a:lnTo>
                    <a:lnTo>
                      <a:pt x="306" y="333"/>
                    </a:lnTo>
                    <a:lnTo>
                      <a:pt x="303" y="334"/>
                    </a:lnTo>
                    <a:lnTo>
                      <a:pt x="300" y="334"/>
                    </a:lnTo>
                    <a:lnTo>
                      <a:pt x="298" y="335"/>
                    </a:lnTo>
                    <a:lnTo>
                      <a:pt x="294" y="335"/>
                    </a:lnTo>
                    <a:lnTo>
                      <a:pt x="292" y="336"/>
                    </a:lnTo>
                    <a:lnTo>
                      <a:pt x="289" y="336"/>
                    </a:lnTo>
                    <a:lnTo>
                      <a:pt x="287" y="337"/>
                    </a:lnTo>
                    <a:lnTo>
                      <a:pt x="285" y="337"/>
                    </a:lnTo>
                    <a:lnTo>
                      <a:pt x="282" y="338"/>
                    </a:lnTo>
                    <a:lnTo>
                      <a:pt x="279" y="338"/>
                    </a:lnTo>
                    <a:lnTo>
                      <a:pt x="276" y="340"/>
                    </a:lnTo>
                    <a:lnTo>
                      <a:pt x="274" y="341"/>
                    </a:lnTo>
                    <a:lnTo>
                      <a:pt x="272" y="341"/>
                    </a:lnTo>
                    <a:lnTo>
                      <a:pt x="269" y="342"/>
                    </a:lnTo>
                    <a:lnTo>
                      <a:pt x="266" y="344"/>
                    </a:lnTo>
                    <a:lnTo>
                      <a:pt x="263" y="344"/>
                    </a:lnTo>
                    <a:lnTo>
                      <a:pt x="262" y="344"/>
                    </a:lnTo>
                    <a:lnTo>
                      <a:pt x="259" y="346"/>
                    </a:lnTo>
                    <a:lnTo>
                      <a:pt x="258" y="347"/>
                    </a:lnTo>
                    <a:lnTo>
                      <a:pt x="255" y="347"/>
                    </a:lnTo>
                    <a:lnTo>
                      <a:pt x="254" y="348"/>
                    </a:lnTo>
                    <a:lnTo>
                      <a:pt x="251" y="349"/>
                    </a:lnTo>
                    <a:lnTo>
                      <a:pt x="250" y="350"/>
                    </a:lnTo>
                    <a:lnTo>
                      <a:pt x="246" y="350"/>
                    </a:lnTo>
                    <a:lnTo>
                      <a:pt x="246" y="351"/>
                    </a:lnTo>
                    <a:lnTo>
                      <a:pt x="243" y="353"/>
                    </a:lnTo>
                    <a:lnTo>
                      <a:pt x="242" y="353"/>
                    </a:lnTo>
                    <a:lnTo>
                      <a:pt x="239" y="355"/>
                    </a:lnTo>
                    <a:lnTo>
                      <a:pt x="238" y="355"/>
                    </a:lnTo>
                    <a:lnTo>
                      <a:pt x="237" y="357"/>
                    </a:lnTo>
                    <a:lnTo>
                      <a:pt x="235" y="357"/>
                    </a:lnTo>
                    <a:lnTo>
                      <a:pt x="234" y="359"/>
                    </a:lnTo>
                    <a:lnTo>
                      <a:pt x="233" y="360"/>
                    </a:lnTo>
                    <a:lnTo>
                      <a:pt x="231" y="360"/>
                    </a:lnTo>
                    <a:lnTo>
                      <a:pt x="230" y="360"/>
                    </a:lnTo>
                    <a:lnTo>
                      <a:pt x="229" y="362"/>
                    </a:lnTo>
                    <a:lnTo>
                      <a:pt x="228" y="363"/>
                    </a:lnTo>
                    <a:lnTo>
                      <a:pt x="226" y="364"/>
                    </a:lnTo>
                    <a:lnTo>
                      <a:pt x="225" y="366"/>
                    </a:lnTo>
                    <a:lnTo>
                      <a:pt x="224" y="366"/>
                    </a:lnTo>
                    <a:lnTo>
                      <a:pt x="224" y="368"/>
                    </a:lnTo>
                    <a:lnTo>
                      <a:pt x="222" y="370"/>
                    </a:lnTo>
                    <a:lnTo>
                      <a:pt x="221" y="370"/>
                    </a:lnTo>
                    <a:lnTo>
                      <a:pt x="220" y="370"/>
                    </a:lnTo>
                    <a:lnTo>
                      <a:pt x="220" y="372"/>
                    </a:lnTo>
                    <a:lnTo>
                      <a:pt x="218" y="373"/>
                    </a:lnTo>
                    <a:lnTo>
                      <a:pt x="217" y="373"/>
                    </a:lnTo>
                    <a:lnTo>
                      <a:pt x="216" y="375"/>
                    </a:lnTo>
                    <a:lnTo>
                      <a:pt x="215" y="376"/>
                    </a:lnTo>
                    <a:lnTo>
                      <a:pt x="215" y="377"/>
                    </a:lnTo>
                    <a:lnTo>
                      <a:pt x="214" y="379"/>
                    </a:lnTo>
                    <a:lnTo>
                      <a:pt x="212" y="379"/>
                    </a:lnTo>
                    <a:lnTo>
                      <a:pt x="211" y="381"/>
                    </a:lnTo>
                    <a:lnTo>
                      <a:pt x="210" y="382"/>
                    </a:lnTo>
                    <a:lnTo>
                      <a:pt x="208" y="383"/>
                    </a:lnTo>
                    <a:lnTo>
                      <a:pt x="207" y="385"/>
                    </a:lnTo>
                    <a:lnTo>
                      <a:pt x="206" y="386"/>
                    </a:lnTo>
                    <a:lnTo>
                      <a:pt x="204" y="386"/>
                    </a:lnTo>
                    <a:lnTo>
                      <a:pt x="203" y="388"/>
                    </a:lnTo>
                    <a:lnTo>
                      <a:pt x="202" y="389"/>
                    </a:lnTo>
                    <a:lnTo>
                      <a:pt x="199" y="390"/>
                    </a:lnTo>
                    <a:lnTo>
                      <a:pt x="199" y="392"/>
                    </a:lnTo>
                    <a:lnTo>
                      <a:pt x="197" y="394"/>
                    </a:lnTo>
                    <a:lnTo>
                      <a:pt x="195" y="395"/>
                    </a:lnTo>
                    <a:lnTo>
                      <a:pt x="193" y="396"/>
                    </a:lnTo>
                    <a:lnTo>
                      <a:pt x="191" y="399"/>
                    </a:lnTo>
                    <a:lnTo>
                      <a:pt x="189" y="399"/>
                    </a:lnTo>
                    <a:lnTo>
                      <a:pt x="187" y="401"/>
                    </a:lnTo>
                    <a:lnTo>
                      <a:pt x="186" y="402"/>
                    </a:lnTo>
                    <a:lnTo>
                      <a:pt x="182" y="404"/>
                    </a:lnTo>
                    <a:lnTo>
                      <a:pt x="182" y="405"/>
                    </a:lnTo>
                    <a:lnTo>
                      <a:pt x="178" y="407"/>
                    </a:lnTo>
                    <a:lnTo>
                      <a:pt x="178" y="408"/>
                    </a:lnTo>
                    <a:lnTo>
                      <a:pt x="174" y="409"/>
                    </a:lnTo>
                    <a:lnTo>
                      <a:pt x="173" y="411"/>
                    </a:lnTo>
                    <a:lnTo>
                      <a:pt x="171" y="411"/>
                    </a:lnTo>
                    <a:lnTo>
                      <a:pt x="169" y="412"/>
                    </a:lnTo>
                    <a:lnTo>
                      <a:pt x="167" y="414"/>
                    </a:lnTo>
                    <a:lnTo>
                      <a:pt x="165" y="415"/>
                    </a:lnTo>
                    <a:lnTo>
                      <a:pt x="163" y="416"/>
                    </a:lnTo>
                    <a:lnTo>
                      <a:pt x="161" y="417"/>
                    </a:lnTo>
                    <a:lnTo>
                      <a:pt x="159" y="418"/>
                    </a:lnTo>
                    <a:lnTo>
                      <a:pt x="157" y="420"/>
                    </a:lnTo>
                    <a:lnTo>
                      <a:pt x="155" y="420"/>
                    </a:lnTo>
                    <a:lnTo>
                      <a:pt x="153" y="421"/>
                    </a:lnTo>
                    <a:lnTo>
                      <a:pt x="151" y="422"/>
                    </a:lnTo>
                    <a:lnTo>
                      <a:pt x="148" y="423"/>
                    </a:lnTo>
                    <a:lnTo>
                      <a:pt x="147" y="425"/>
                    </a:lnTo>
                    <a:lnTo>
                      <a:pt x="143" y="426"/>
                    </a:lnTo>
                    <a:lnTo>
                      <a:pt x="142" y="428"/>
                    </a:lnTo>
                    <a:lnTo>
                      <a:pt x="140" y="429"/>
                    </a:lnTo>
                    <a:lnTo>
                      <a:pt x="138" y="430"/>
                    </a:lnTo>
                    <a:lnTo>
                      <a:pt x="135" y="431"/>
                    </a:lnTo>
                    <a:lnTo>
                      <a:pt x="134" y="434"/>
                    </a:lnTo>
                    <a:lnTo>
                      <a:pt x="131" y="435"/>
                    </a:lnTo>
                    <a:lnTo>
                      <a:pt x="129" y="436"/>
                    </a:lnTo>
                    <a:lnTo>
                      <a:pt x="126" y="438"/>
                    </a:lnTo>
                    <a:lnTo>
                      <a:pt x="123" y="441"/>
                    </a:lnTo>
                    <a:lnTo>
                      <a:pt x="122" y="442"/>
                    </a:lnTo>
                    <a:lnTo>
                      <a:pt x="119" y="444"/>
                    </a:lnTo>
                    <a:lnTo>
                      <a:pt x="117" y="447"/>
                    </a:lnTo>
                    <a:lnTo>
                      <a:pt x="115" y="448"/>
                    </a:lnTo>
                    <a:lnTo>
                      <a:pt x="113" y="450"/>
                    </a:lnTo>
                    <a:lnTo>
                      <a:pt x="111" y="452"/>
                    </a:lnTo>
                    <a:lnTo>
                      <a:pt x="109" y="455"/>
                    </a:lnTo>
                    <a:lnTo>
                      <a:pt x="107" y="456"/>
                    </a:lnTo>
                    <a:lnTo>
                      <a:pt x="105" y="458"/>
                    </a:lnTo>
                    <a:lnTo>
                      <a:pt x="104" y="461"/>
                    </a:lnTo>
                    <a:lnTo>
                      <a:pt x="103" y="463"/>
                    </a:lnTo>
                    <a:lnTo>
                      <a:pt x="101" y="464"/>
                    </a:lnTo>
                    <a:lnTo>
                      <a:pt x="99" y="466"/>
                    </a:lnTo>
                    <a:lnTo>
                      <a:pt x="98" y="469"/>
                    </a:lnTo>
                    <a:lnTo>
                      <a:pt x="96" y="470"/>
                    </a:lnTo>
                    <a:lnTo>
                      <a:pt x="95" y="473"/>
                    </a:lnTo>
                    <a:lnTo>
                      <a:pt x="94" y="475"/>
                    </a:lnTo>
                    <a:lnTo>
                      <a:pt x="92" y="476"/>
                    </a:lnTo>
                    <a:lnTo>
                      <a:pt x="91" y="478"/>
                    </a:lnTo>
                    <a:lnTo>
                      <a:pt x="90" y="479"/>
                    </a:lnTo>
                    <a:lnTo>
                      <a:pt x="88" y="482"/>
                    </a:lnTo>
                    <a:lnTo>
                      <a:pt x="87" y="483"/>
                    </a:lnTo>
                    <a:lnTo>
                      <a:pt x="87" y="484"/>
                    </a:lnTo>
                    <a:lnTo>
                      <a:pt x="85" y="486"/>
                    </a:lnTo>
                    <a:lnTo>
                      <a:pt x="84" y="488"/>
                    </a:lnTo>
                    <a:lnTo>
                      <a:pt x="83" y="489"/>
                    </a:lnTo>
                    <a:lnTo>
                      <a:pt x="79" y="489"/>
                    </a:lnTo>
                    <a:lnTo>
                      <a:pt x="79" y="491"/>
                    </a:lnTo>
                    <a:lnTo>
                      <a:pt x="77" y="492"/>
                    </a:lnTo>
                    <a:lnTo>
                      <a:pt x="75" y="492"/>
                    </a:lnTo>
                    <a:lnTo>
                      <a:pt x="75" y="493"/>
                    </a:lnTo>
                    <a:lnTo>
                      <a:pt x="73" y="493"/>
                    </a:lnTo>
                    <a:lnTo>
                      <a:pt x="71" y="495"/>
                    </a:lnTo>
                    <a:lnTo>
                      <a:pt x="70" y="495"/>
                    </a:lnTo>
                    <a:lnTo>
                      <a:pt x="68" y="495"/>
                    </a:lnTo>
                    <a:lnTo>
                      <a:pt x="66" y="496"/>
                    </a:lnTo>
                    <a:lnTo>
                      <a:pt x="64" y="496"/>
                    </a:lnTo>
                    <a:lnTo>
                      <a:pt x="62" y="496"/>
                    </a:lnTo>
                    <a:lnTo>
                      <a:pt x="60" y="496"/>
                    </a:lnTo>
                    <a:lnTo>
                      <a:pt x="58" y="496"/>
                    </a:lnTo>
                    <a:lnTo>
                      <a:pt x="55" y="496"/>
                    </a:lnTo>
                    <a:lnTo>
                      <a:pt x="54" y="495"/>
                    </a:lnTo>
                    <a:lnTo>
                      <a:pt x="51" y="495"/>
                    </a:lnTo>
                    <a:lnTo>
                      <a:pt x="50" y="495"/>
                    </a:lnTo>
                    <a:lnTo>
                      <a:pt x="47" y="495"/>
                    </a:lnTo>
                    <a:lnTo>
                      <a:pt x="46" y="493"/>
                    </a:lnTo>
                    <a:lnTo>
                      <a:pt x="43" y="493"/>
                    </a:lnTo>
                    <a:lnTo>
                      <a:pt x="40" y="492"/>
                    </a:lnTo>
                    <a:lnTo>
                      <a:pt x="39" y="492"/>
                    </a:lnTo>
                    <a:lnTo>
                      <a:pt x="36" y="492"/>
                    </a:lnTo>
                    <a:lnTo>
                      <a:pt x="35" y="491"/>
                    </a:lnTo>
                    <a:lnTo>
                      <a:pt x="33" y="491"/>
                    </a:lnTo>
                    <a:lnTo>
                      <a:pt x="32" y="491"/>
                    </a:lnTo>
                    <a:lnTo>
                      <a:pt x="31" y="489"/>
                    </a:lnTo>
                    <a:lnTo>
                      <a:pt x="29" y="489"/>
                    </a:lnTo>
                    <a:lnTo>
                      <a:pt x="28" y="489"/>
                    </a:lnTo>
                    <a:lnTo>
                      <a:pt x="26" y="489"/>
                    </a:lnTo>
                    <a:lnTo>
                      <a:pt x="24" y="489"/>
                    </a:lnTo>
                    <a:lnTo>
                      <a:pt x="24" y="488"/>
                    </a:lnTo>
                  </a:path>
                </a:pathLst>
              </a:custGeom>
              <a:solidFill>
                <a:srgbClr val="B26B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29" name="Freeform 28"/>
              <p:cNvSpPr>
                <a:spLocks/>
              </p:cNvSpPr>
              <p:nvPr/>
            </p:nvSpPr>
            <p:spPr bwMode="auto">
              <a:xfrm>
                <a:off x="810" y="1558"/>
                <a:ext cx="422" cy="462"/>
              </a:xfrm>
              <a:custGeom>
                <a:avLst/>
                <a:gdLst>
                  <a:gd name="T0" fmla="*/ 16 w 422"/>
                  <a:gd name="T1" fmla="*/ 445 h 462"/>
                  <a:gd name="T2" fmla="*/ 10 w 422"/>
                  <a:gd name="T3" fmla="*/ 430 h 462"/>
                  <a:gd name="T4" fmla="*/ 3 w 422"/>
                  <a:gd name="T5" fmla="*/ 409 h 462"/>
                  <a:gd name="T6" fmla="*/ 0 w 422"/>
                  <a:gd name="T7" fmla="*/ 385 h 462"/>
                  <a:gd name="T8" fmla="*/ 0 w 422"/>
                  <a:gd name="T9" fmla="*/ 351 h 462"/>
                  <a:gd name="T10" fmla="*/ 1 w 422"/>
                  <a:gd name="T11" fmla="*/ 293 h 462"/>
                  <a:gd name="T12" fmla="*/ 4 w 422"/>
                  <a:gd name="T13" fmla="*/ 225 h 462"/>
                  <a:gd name="T14" fmla="*/ 15 w 422"/>
                  <a:gd name="T15" fmla="*/ 161 h 462"/>
                  <a:gd name="T16" fmla="*/ 32 w 422"/>
                  <a:gd name="T17" fmla="*/ 115 h 462"/>
                  <a:gd name="T18" fmla="*/ 53 w 422"/>
                  <a:gd name="T19" fmla="*/ 82 h 462"/>
                  <a:gd name="T20" fmla="*/ 79 w 422"/>
                  <a:gd name="T21" fmla="*/ 58 h 462"/>
                  <a:gd name="T22" fmla="*/ 107 w 422"/>
                  <a:gd name="T23" fmla="*/ 40 h 462"/>
                  <a:gd name="T24" fmla="*/ 139 w 422"/>
                  <a:gd name="T25" fmla="*/ 25 h 462"/>
                  <a:gd name="T26" fmla="*/ 174 w 422"/>
                  <a:gd name="T27" fmla="*/ 14 h 462"/>
                  <a:gd name="T28" fmla="*/ 218 w 422"/>
                  <a:gd name="T29" fmla="*/ 6 h 462"/>
                  <a:gd name="T30" fmla="*/ 266 w 422"/>
                  <a:gd name="T31" fmla="*/ 1 h 462"/>
                  <a:gd name="T32" fmla="*/ 310 w 422"/>
                  <a:gd name="T33" fmla="*/ 1 h 462"/>
                  <a:gd name="T34" fmla="*/ 348 w 422"/>
                  <a:gd name="T35" fmla="*/ 8 h 462"/>
                  <a:gd name="T36" fmla="*/ 373 w 422"/>
                  <a:gd name="T37" fmla="*/ 18 h 462"/>
                  <a:gd name="T38" fmla="*/ 390 w 422"/>
                  <a:gd name="T39" fmla="*/ 25 h 462"/>
                  <a:gd name="T40" fmla="*/ 401 w 422"/>
                  <a:gd name="T41" fmla="*/ 32 h 462"/>
                  <a:gd name="T42" fmla="*/ 408 w 422"/>
                  <a:gd name="T43" fmla="*/ 42 h 462"/>
                  <a:gd name="T44" fmla="*/ 416 w 422"/>
                  <a:gd name="T45" fmla="*/ 57 h 462"/>
                  <a:gd name="T46" fmla="*/ 420 w 422"/>
                  <a:gd name="T47" fmla="*/ 79 h 462"/>
                  <a:gd name="T48" fmla="*/ 421 w 422"/>
                  <a:gd name="T49" fmla="*/ 108 h 462"/>
                  <a:gd name="T50" fmla="*/ 421 w 422"/>
                  <a:gd name="T51" fmla="*/ 139 h 462"/>
                  <a:gd name="T52" fmla="*/ 420 w 422"/>
                  <a:gd name="T53" fmla="*/ 166 h 462"/>
                  <a:gd name="T54" fmla="*/ 416 w 422"/>
                  <a:gd name="T55" fmla="*/ 189 h 462"/>
                  <a:gd name="T56" fmla="*/ 409 w 422"/>
                  <a:gd name="T57" fmla="*/ 213 h 462"/>
                  <a:gd name="T58" fmla="*/ 402 w 422"/>
                  <a:gd name="T59" fmla="*/ 236 h 462"/>
                  <a:gd name="T60" fmla="*/ 391 w 422"/>
                  <a:gd name="T61" fmla="*/ 254 h 462"/>
                  <a:gd name="T62" fmla="*/ 380 w 422"/>
                  <a:gd name="T63" fmla="*/ 268 h 462"/>
                  <a:gd name="T64" fmla="*/ 360 w 422"/>
                  <a:gd name="T65" fmla="*/ 281 h 462"/>
                  <a:gd name="T66" fmla="*/ 333 w 422"/>
                  <a:gd name="T67" fmla="*/ 294 h 462"/>
                  <a:gd name="T68" fmla="*/ 305 w 422"/>
                  <a:gd name="T69" fmla="*/ 303 h 462"/>
                  <a:gd name="T70" fmla="*/ 279 w 422"/>
                  <a:gd name="T71" fmla="*/ 311 h 462"/>
                  <a:gd name="T72" fmla="*/ 262 w 422"/>
                  <a:gd name="T73" fmla="*/ 314 h 462"/>
                  <a:gd name="T74" fmla="*/ 247 w 422"/>
                  <a:gd name="T75" fmla="*/ 318 h 462"/>
                  <a:gd name="T76" fmla="*/ 233 w 422"/>
                  <a:gd name="T77" fmla="*/ 325 h 462"/>
                  <a:gd name="T78" fmla="*/ 222 w 422"/>
                  <a:gd name="T79" fmla="*/ 331 h 462"/>
                  <a:gd name="T80" fmla="*/ 213 w 422"/>
                  <a:gd name="T81" fmla="*/ 338 h 462"/>
                  <a:gd name="T82" fmla="*/ 207 w 422"/>
                  <a:gd name="T83" fmla="*/ 344 h 462"/>
                  <a:gd name="T84" fmla="*/ 200 w 422"/>
                  <a:gd name="T85" fmla="*/ 351 h 462"/>
                  <a:gd name="T86" fmla="*/ 190 w 422"/>
                  <a:gd name="T87" fmla="*/ 359 h 462"/>
                  <a:gd name="T88" fmla="*/ 181 w 422"/>
                  <a:gd name="T89" fmla="*/ 368 h 462"/>
                  <a:gd name="T90" fmla="*/ 168 w 422"/>
                  <a:gd name="T91" fmla="*/ 377 h 462"/>
                  <a:gd name="T92" fmla="*/ 155 w 422"/>
                  <a:gd name="T93" fmla="*/ 386 h 462"/>
                  <a:gd name="T94" fmla="*/ 141 w 422"/>
                  <a:gd name="T95" fmla="*/ 393 h 462"/>
                  <a:gd name="T96" fmla="*/ 126 w 422"/>
                  <a:gd name="T97" fmla="*/ 401 h 462"/>
                  <a:gd name="T98" fmla="*/ 113 w 422"/>
                  <a:gd name="T99" fmla="*/ 413 h 462"/>
                  <a:gd name="T100" fmla="*/ 100 w 422"/>
                  <a:gd name="T101" fmla="*/ 426 h 462"/>
                  <a:gd name="T102" fmla="*/ 91 w 422"/>
                  <a:gd name="T103" fmla="*/ 440 h 462"/>
                  <a:gd name="T104" fmla="*/ 82 w 422"/>
                  <a:gd name="T105" fmla="*/ 451 h 462"/>
                  <a:gd name="T106" fmla="*/ 73 w 422"/>
                  <a:gd name="T107" fmla="*/ 458 h 462"/>
                  <a:gd name="T108" fmla="*/ 61 w 422"/>
                  <a:gd name="T109" fmla="*/ 461 h 462"/>
                  <a:gd name="T110" fmla="*/ 48 w 422"/>
                  <a:gd name="T111" fmla="*/ 460 h 462"/>
                  <a:gd name="T112" fmla="*/ 34 w 422"/>
                  <a:gd name="T113" fmla="*/ 457 h 462"/>
                  <a:gd name="T114" fmla="*/ 23 w 422"/>
                  <a:gd name="T115" fmla="*/ 454 h 4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2"/>
                  <a:gd name="T175" fmla="*/ 0 h 462"/>
                  <a:gd name="T176" fmla="*/ 422 w 422"/>
                  <a:gd name="T177" fmla="*/ 462 h 46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2" h="462">
                    <a:moveTo>
                      <a:pt x="19" y="454"/>
                    </a:moveTo>
                    <a:lnTo>
                      <a:pt x="19" y="452"/>
                    </a:lnTo>
                    <a:lnTo>
                      <a:pt x="19" y="451"/>
                    </a:lnTo>
                    <a:lnTo>
                      <a:pt x="17" y="451"/>
                    </a:lnTo>
                    <a:lnTo>
                      <a:pt x="17" y="449"/>
                    </a:lnTo>
                    <a:lnTo>
                      <a:pt x="16" y="448"/>
                    </a:lnTo>
                    <a:lnTo>
                      <a:pt x="16" y="445"/>
                    </a:lnTo>
                    <a:lnTo>
                      <a:pt x="15" y="444"/>
                    </a:lnTo>
                    <a:lnTo>
                      <a:pt x="15" y="442"/>
                    </a:lnTo>
                    <a:lnTo>
                      <a:pt x="14" y="440"/>
                    </a:lnTo>
                    <a:lnTo>
                      <a:pt x="12" y="439"/>
                    </a:lnTo>
                    <a:lnTo>
                      <a:pt x="11" y="436"/>
                    </a:lnTo>
                    <a:lnTo>
                      <a:pt x="11" y="434"/>
                    </a:lnTo>
                    <a:lnTo>
                      <a:pt x="10" y="430"/>
                    </a:lnTo>
                    <a:lnTo>
                      <a:pt x="8" y="428"/>
                    </a:lnTo>
                    <a:lnTo>
                      <a:pt x="7" y="426"/>
                    </a:lnTo>
                    <a:lnTo>
                      <a:pt x="7" y="422"/>
                    </a:lnTo>
                    <a:lnTo>
                      <a:pt x="6" y="420"/>
                    </a:lnTo>
                    <a:lnTo>
                      <a:pt x="4" y="416"/>
                    </a:lnTo>
                    <a:lnTo>
                      <a:pt x="4" y="413"/>
                    </a:lnTo>
                    <a:lnTo>
                      <a:pt x="3" y="409"/>
                    </a:lnTo>
                    <a:lnTo>
                      <a:pt x="3" y="407"/>
                    </a:lnTo>
                    <a:lnTo>
                      <a:pt x="2" y="403"/>
                    </a:lnTo>
                    <a:lnTo>
                      <a:pt x="1" y="400"/>
                    </a:lnTo>
                    <a:lnTo>
                      <a:pt x="1" y="396"/>
                    </a:lnTo>
                    <a:lnTo>
                      <a:pt x="1" y="393"/>
                    </a:lnTo>
                    <a:lnTo>
                      <a:pt x="0" y="388"/>
                    </a:lnTo>
                    <a:lnTo>
                      <a:pt x="0" y="385"/>
                    </a:lnTo>
                    <a:lnTo>
                      <a:pt x="0" y="381"/>
                    </a:lnTo>
                    <a:lnTo>
                      <a:pt x="0" y="377"/>
                    </a:lnTo>
                    <a:lnTo>
                      <a:pt x="0" y="373"/>
                    </a:lnTo>
                    <a:lnTo>
                      <a:pt x="0" y="368"/>
                    </a:lnTo>
                    <a:lnTo>
                      <a:pt x="0" y="363"/>
                    </a:lnTo>
                    <a:lnTo>
                      <a:pt x="0" y="357"/>
                    </a:lnTo>
                    <a:lnTo>
                      <a:pt x="0" y="351"/>
                    </a:lnTo>
                    <a:lnTo>
                      <a:pt x="0" y="344"/>
                    </a:lnTo>
                    <a:lnTo>
                      <a:pt x="0" y="335"/>
                    </a:lnTo>
                    <a:lnTo>
                      <a:pt x="0" y="328"/>
                    </a:lnTo>
                    <a:lnTo>
                      <a:pt x="0" y="320"/>
                    </a:lnTo>
                    <a:lnTo>
                      <a:pt x="1" y="311"/>
                    </a:lnTo>
                    <a:lnTo>
                      <a:pt x="1" y="302"/>
                    </a:lnTo>
                    <a:lnTo>
                      <a:pt x="1" y="293"/>
                    </a:lnTo>
                    <a:lnTo>
                      <a:pt x="1" y="284"/>
                    </a:lnTo>
                    <a:lnTo>
                      <a:pt x="2" y="274"/>
                    </a:lnTo>
                    <a:lnTo>
                      <a:pt x="2" y="265"/>
                    </a:lnTo>
                    <a:lnTo>
                      <a:pt x="3" y="254"/>
                    </a:lnTo>
                    <a:lnTo>
                      <a:pt x="3" y="245"/>
                    </a:lnTo>
                    <a:lnTo>
                      <a:pt x="4" y="236"/>
                    </a:lnTo>
                    <a:lnTo>
                      <a:pt x="4" y="225"/>
                    </a:lnTo>
                    <a:lnTo>
                      <a:pt x="6" y="215"/>
                    </a:lnTo>
                    <a:lnTo>
                      <a:pt x="7" y="206"/>
                    </a:lnTo>
                    <a:lnTo>
                      <a:pt x="8" y="197"/>
                    </a:lnTo>
                    <a:lnTo>
                      <a:pt x="10" y="187"/>
                    </a:lnTo>
                    <a:lnTo>
                      <a:pt x="11" y="178"/>
                    </a:lnTo>
                    <a:lnTo>
                      <a:pt x="14" y="170"/>
                    </a:lnTo>
                    <a:lnTo>
                      <a:pt x="15" y="161"/>
                    </a:lnTo>
                    <a:lnTo>
                      <a:pt x="16" y="153"/>
                    </a:lnTo>
                    <a:lnTo>
                      <a:pt x="19" y="145"/>
                    </a:lnTo>
                    <a:lnTo>
                      <a:pt x="21" y="138"/>
                    </a:lnTo>
                    <a:lnTo>
                      <a:pt x="23" y="131"/>
                    </a:lnTo>
                    <a:lnTo>
                      <a:pt x="25" y="125"/>
                    </a:lnTo>
                    <a:lnTo>
                      <a:pt x="29" y="120"/>
                    </a:lnTo>
                    <a:lnTo>
                      <a:pt x="32" y="115"/>
                    </a:lnTo>
                    <a:lnTo>
                      <a:pt x="34" y="108"/>
                    </a:lnTo>
                    <a:lnTo>
                      <a:pt x="36" y="104"/>
                    </a:lnTo>
                    <a:lnTo>
                      <a:pt x="40" y="99"/>
                    </a:lnTo>
                    <a:lnTo>
                      <a:pt x="43" y="95"/>
                    </a:lnTo>
                    <a:lnTo>
                      <a:pt x="47" y="91"/>
                    </a:lnTo>
                    <a:lnTo>
                      <a:pt x="49" y="86"/>
                    </a:lnTo>
                    <a:lnTo>
                      <a:pt x="53" y="82"/>
                    </a:lnTo>
                    <a:lnTo>
                      <a:pt x="58" y="79"/>
                    </a:lnTo>
                    <a:lnTo>
                      <a:pt x="61" y="75"/>
                    </a:lnTo>
                    <a:lnTo>
                      <a:pt x="63" y="71"/>
                    </a:lnTo>
                    <a:lnTo>
                      <a:pt x="67" y="68"/>
                    </a:lnTo>
                    <a:lnTo>
                      <a:pt x="71" y="64"/>
                    </a:lnTo>
                    <a:lnTo>
                      <a:pt x="75" y="62"/>
                    </a:lnTo>
                    <a:lnTo>
                      <a:pt x="79" y="58"/>
                    </a:lnTo>
                    <a:lnTo>
                      <a:pt x="83" y="55"/>
                    </a:lnTo>
                    <a:lnTo>
                      <a:pt x="87" y="53"/>
                    </a:lnTo>
                    <a:lnTo>
                      <a:pt x="91" y="50"/>
                    </a:lnTo>
                    <a:lnTo>
                      <a:pt x="95" y="47"/>
                    </a:lnTo>
                    <a:lnTo>
                      <a:pt x="100" y="44"/>
                    </a:lnTo>
                    <a:lnTo>
                      <a:pt x="103" y="42"/>
                    </a:lnTo>
                    <a:lnTo>
                      <a:pt x="107" y="40"/>
                    </a:lnTo>
                    <a:lnTo>
                      <a:pt x="111" y="37"/>
                    </a:lnTo>
                    <a:lnTo>
                      <a:pt x="117" y="34"/>
                    </a:lnTo>
                    <a:lnTo>
                      <a:pt x="120" y="34"/>
                    </a:lnTo>
                    <a:lnTo>
                      <a:pt x="126" y="31"/>
                    </a:lnTo>
                    <a:lnTo>
                      <a:pt x="130" y="29"/>
                    </a:lnTo>
                    <a:lnTo>
                      <a:pt x="134" y="28"/>
                    </a:lnTo>
                    <a:lnTo>
                      <a:pt x="139" y="25"/>
                    </a:lnTo>
                    <a:lnTo>
                      <a:pt x="143" y="24"/>
                    </a:lnTo>
                    <a:lnTo>
                      <a:pt x="148" y="21"/>
                    </a:lnTo>
                    <a:lnTo>
                      <a:pt x="152" y="21"/>
                    </a:lnTo>
                    <a:lnTo>
                      <a:pt x="158" y="18"/>
                    </a:lnTo>
                    <a:lnTo>
                      <a:pt x="163" y="18"/>
                    </a:lnTo>
                    <a:lnTo>
                      <a:pt x="168" y="16"/>
                    </a:lnTo>
                    <a:lnTo>
                      <a:pt x="174" y="14"/>
                    </a:lnTo>
                    <a:lnTo>
                      <a:pt x="179" y="12"/>
                    </a:lnTo>
                    <a:lnTo>
                      <a:pt x="186" y="11"/>
                    </a:lnTo>
                    <a:lnTo>
                      <a:pt x="190" y="10"/>
                    </a:lnTo>
                    <a:lnTo>
                      <a:pt x="198" y="9"/>
                    </a:lnTo>
                    <a:lnTo>
                      <a:pt x="204" y="8"/>
                    </a:lnTo>
                    <a:lnTo>
                      <a:pt x="211" y="6"/>
                    </a:lnTo>
                    <a:lnTo>
                      <a:pt x="218" y="6"/>
                    </a:lnTo>
                    <a:lnTo>
                      <a:pt x="224" y="5"/>
                    </a:lnTo>
                    <a:lnTo>
                      <a:pt x="231" y="3"/>
                    </a:lnTo>
                    <a:lnTo>
                      <a:pt x="237" y="3"/>
                    </a:lnTo>
                    <a:lnTo>
                      <a:pt x="245" y="2"/>
                    </a:lnTo>
                    <a:lnTo>
                      <a:pt x="251" y="1"/>
                    </a:lnTo>
                    <a:lnTo>
                      <a:pt x="258" y="1"/>
                    </a:lnTo>
                    <a:lnTo>
                      <a:pt x="266" y="1"/>
                    </a:lnTo>
                    <a:lnTo>
                      <a:pt x="272" y="0"/>
                    </a:lnTo>
                    <a:lnTo>
                      <a:pt x="278" y="0"/>
                    </a:lnTo>
                    <a:lnTo>
                      <a:pt x="285" y="0"/>
                    </a:lnTo>
                    <a:lnTo>
                      <a:pt x="291" y="0"/>
                    </a:lnTo>
                    <a:lnTo>
                      <a:pt x="297" y="0"/>
                    </a:lnTo>
                    <a:lnTo>
                      <a:pt x="305" y="1"/>
                    </a:lnTo>
                    <a:lnTo>
                      <a:pt x="310" y="1"/>
                    </a:lnTo>
                    <a:lnTo>
                      <a:pt x="318" y="1"/>
                    </a:lnTo>
                    <a:lnTo>
                      <a:pt x="322" y="2"/>
                    </a:lnTo>
                    <a:lnTo>
                      <a:pt x="327" y="3"/>
                    </a:lnTo>
                    <a:lnTo>
                      <a:pt x="334" y="5"/>
                    </a:lnTo>
                    <a:lnTo>
                      <a:pt x="339" y="6"/>
                    </a:lnTo>
                    <a:lnTo>
                      <a:pt x="343" y="6"/>
                    </a:lnTo>
                    <a:lnTo>
                      <a:pt x="348" y="8"/>
                    </a:lnTo>
                    <a:lnTo>
                      <a:pt x="352" y="10"/>
                    </a:lnTo>
                    <a:lnTo>
                      <a:pt x="356" y="11"/>
                    </a:lnTo>
                    <a:lnTo>
                      <a:pt x="360" y="12"/>
                    </a:lnTo>
                    <a:lnTo>
                      <a:pt x="363" y="14"/>
                    </a:lnTo>
                    <a:lnTo>
                      <a:pt x="367" y="15"/>
                    </a:lnTo>
                    <a:lnTo>
                      <a:pt x="369" y="16"/>
                    </a:lnTo>
                    <a:lnTo>
                      <a:pt x="373" y="18"/>
                    </a:lnTo>
                    <a:lnTo>
                      <a:pt x="377" y="18"/>
                    </a:lnTo>
                    <a:lnTo>
                      <a:pt x="378" y="19"/>
                    </a:lnTo>
                    <a:lnTo>
                      <a:pt x="381" y="21"/>
                    </a:lnTo>
                    <a:lnTo>
                      <a:pt x="384" y="21"/>
                    </a:lnTo>
                    <a:lnTo>
                      <a:pt x="386" y="23"/>
                    </a:lnTo>
                    <a:lnTo>
                      <a:pt x="388" y="24"/>
                    </a:lnTo>
                    <a:lnTo>
                      <a:pt x="390" y="25"/>
                    </a:lnTo>
                    <a:lnTo>
                      <a:pt x="391" y="25"/>
                    </a:lnTo>
                    <a:lnTo>
                      <a:pt x="394" y="27"/>
                    </a:lnTo>
                    <a:lnTo>
                      <a:pt x="395" y="28"/>
                    </a:lnTo>
                    <a:lnTo>
                      <a:pt x="397" y="29"/>
                    </a:lnTo>
                    <a:lnTo>
                      <a:pt x="398" y="31"/>
                    </a:lnTo>
                    <a:lnTo>
                      <a:pt x="399" y="31"/>
                    </a:lnTo>
                    <a:lnTo>
                      <a:pt x="401" y="32"/>
                    </a:lnTo>
                    <a:lnTo>
                      <a:pt x="402" y="34"/>
                    </a:lnTo>
                    <a:lnTo>
                      <a:pt x="403" y="34"/>
                    </a:lnTo>
                    <a:lnTo>
                      <a:pt x="405" y="36"/>
                    </a:lnTo>
                    <a:lnTo>
                      <a:pt x="406" y="37"/>
                    </a:lnTo>
                    <a:lnTo>
                      <a:pt x="407" y="38"/>
                    </a:lnTo>
                    <a:lnTo>
                      <a:pt x="407" y="40"/>
                    </a:lnTo>
                    <a:lnTo>
                      <a:pt x="408" y="42"/>
                    </a:lnTo>
                    <a:lnTo>
                      <a:pt x="409" y="44"/>
                    </a:lnTo>
                    <a:lnTo>
                      <a:pt x="411" y="45"/>
                    </a:lnTo>
                    <a:lnTo>
                      <a:pt x="411" y="47"/>
                    </a:lnTo>
                    <a:lnTo>
                      <a:pt x="412" y="49"/>
                    </a:lnTo>
                    <a:lnTo>
                      <a:pt x="413" y="51"/>
                    </a:lnTo>
                    <a:lnTo>
                      <a:pt x="415" y="53"/>
                    </a:lnTo>
                    <a:lnTo>
                      <a:pt x="416" y="57"/>
                    </a:lnTo>
                    <a:lnTo>
                      <a:pt x="416" y="58"/>
                    </a:lnTo>
                    <a:lnTo>
                      <a:pt x="417" y="62"/>
                    </a:lnTo>
                    <a:lnTo>
                      <a:pt x="417" y="66"/>
                    </a:lnTo>
                    <a:lnTo>
                      <a:pt x="419" y="69"/>
                    </a:lnTo>
                    <a:lnTo>
                      <a:pt x="419" y="73"/>
                    </a:lnTo>
                    <a:lnTo>
                      <a:pt x="420" y="76"/>
                    </a:lnTo>
                    <a:lnTo>
                      <a:pt x="420" y="79"/>
                    </a:lnTo>
                    <a:lnTo>
                      <a:pt x="420" y="82"/>
                    </a:lnTo>
                    <a:lnTo>
                      <a:pt x="421" y="88"/>
                    </a:lnTo>
                    <a:lnTo>
                      <a:pt x="421" y="91"/>
                    </a:lnTo>
                    <a:lnTo>
                      <a:pt x="421" y="95"/>
                    </a:lnTo>
                    <a:lnTo>
                      <a:pt x="421" y="99"/>
                    </a:lnTo>
                    <a:lnTo>
                      <a:pt x="421" y="104"/>
                    </a:lnTo>
                    <a:lnTo>
                      <a:pt x="421" y="108"/>
                    </a:lnTo>
                    <a:lnTo>
                      <a:pt x="421" y="112"/>
                    </a:lnTo>
                    <a:lnTo>
                      <a:pt x="421" y="117"/>
                    </a:lnTo>
                    <a:lnTo>
                      <a:pt x="421" y="121"/>
                    </a:lnTo>
                    <a:lnTo>
                      <a:pt x="421" y="126"/>
                    </a:lnTo>
                    <a:lnTo>
                      <a:pt x="421" y="130"/>
                    </a:lnTo>
                    <a:lnTo>
                      <a:pt x="421" y="134"/>
                    </a:lnTo>
                    <a:lnTo>
                      <a:pt x="421" y="139"/>
                    </a:lnTo>
                    <a:lnTo>
                      <a:pt x="421" y="143"/>
                    </a:lnTo>
                    <a:lnTo>
                      <a:pt x="421" y="147"/>
                    </a:lnTo>
                    <a:lnTo>
                      <a:pt x="421" y="151"/>
                    </a:lnTo>
                    <a:lnTo>
                      <a:pt x="420" y="154"/>
                    </a:lnTo>
                    <a:lnTo>
                      <a:pt x="420" y="160"/>
                    </a:lnTo>
                    <a:lnTo>
                      <a:pt x="420" y="163"/>
                    </a:lnTo>
                    <a:lnTo>
                      <a:pt x="420" y="166"/>
                    </a:lnTo>
                    <a:lnTo>
                      <a:pt x="420" y="170"/>
                    </a:lnTo>
                    <a:lnTo>
                      <a:pt x="419" y="173"/>
                    </a:lnTo>
                    <a:lnTo>
                      <a:pt x="419" y="176"/>
                    </a:lnTo>
                    <a:lnTo>
                      <a:pt x="419" y="179"/>
                    </a:lnTo>
                    <a:lnTo>
                      <a:pt x="417" y="183"/>
                    </a:lnTo>
                    <a:lnTo>
                      <a:pt x="417" y="186"/>
                    </a:lnTo>
                    <a:lnTo>
                      <a:pt x="416" y="189"/>
                    </a:lnTo>
                    <a:lnTo>
                      <a:pt x="416" y="193"/>
                    </a:lnTo>
                    <a:lnTo>
                      <a:pt x="415" y="197"/>
                    </a:lnTo>
                    <a:lnTo>
                      <a:pt x="413" y="200"/>
                    </a:lnTo>
                    <a:lnTo>
                      <a:pt x="413" y="204"/>
                    </a:lnTo>
                    <a:lnTo>
                      <a:pt x="412" y="206"/>
                    </a:lnTo>
                    <a:lnTo>
                      <a:pt x="411" y="210"/>
                    </a:lnTo>
                    <a:lnTo>
                      <a:pt x="409" y="213"/>
                    </a:lnTo>
                    <a:lnTo>
                      <a:pt x="409" y="217"/>
                    </a:lnTo>
                    <a:lnTo>
                      <a:pt x="408" y="221"/>
                    </a:lnTo>
                    <a:lnTo>
                      <a:pt x="407" y="223"/>
                    </a:lnTo>
                    <a:lnTo>
                      <a:pt x="406" y="226"/>
                    </a:lnTo>
                    <a:lnTo>
                      <a:pt x="405" y="230"/>
                    </a:lnTo>
                    <a:lnTo>
                      <a:pt x="403" y="232"/>
                    </a:lnTo>
                    <a:lnTo>
                      <a:pt x="402" y="236"/>
                    </a:lnTo>
                    <a:lnTo>
                      <a:pt x="401" y="237"/>
                    </a:lnTo>
                    <a:lnTo>
                      <a:pt x="399" y="240"/>
                    </a:lnTo>
                    <a:lnTo>
                      <a:pt x="397" y="244"/>
                    </a:lnTo>
                    <a:lnTo>
                      <a:pt x="395" y="246"/>
                    </a:lnTo>
                    <a:lnTo>
                      <a:pt x="394" y="249"/>
                    </a:lnTo>
                    <a:lnTo>
                      <a:pt x="393" y="250"/>
                    </a:lnTo>
                    <a:lnTo>
                      <a:pt x="391" y="254"/>
                    </a:lnTo>
                    <a:lnTo>
                      <a:pt x="390" y="257"/>
                    </a:lnTo>
                    <a:lnTo>
                      <a:pt x="388" y="258"/>
                    </a:lnTo>
                    <a:lnTo>
                      <a:pt x="386" y="260"/>
                    </a:lnTo>
                    <a:lnTo>
                      <a:pt x="385" y="262"/>
                    </a:lnTo>
                    <a:lnTo>
                      <a:pt x="384" y="265"/>
                    </a:lnTo>
                    <a:lnTo>
                      <a:pt x="381" y="266"/>
                    </a:lnTo>
                    <a:lnTo>
                      <a:pt x="380" y="268"/>
                    </a:lnTo>
                    <a:lnTo>
                      <a:pt x="377" y="271"/>
                    </a:lnTo>
                    <a:lnTo>
                      <a:pt x="375" y="272"/>
                    </a:lnTo>
                    <a:lnTo>
                      <a:pt x="373" y="274"/>
                    </a:lnTo>
                    <a:lnTo>
                      <a:pt x="369" y="276"/>
                    </a:lnTo>
                    <a:lnTo>
                      <a:pt x="365" y="278"/>
                    </a:lnTo>
                    <a:lnTo>
                      <a:pt x="363" y="280"/>
                    </a:lnTo>
                    <a:lnTo>
                      <a:pt x="360" y="281"/>
                    </a:lnTo>
                    <a:lnTo>
                      <a:pt x="356" y="284"/>
                    </a:lnTo>
                    <a:lnTo>
                      <a:pt x="352" y="285"/>
                    </a:lnTo>
                    <a:lnTo>
                      <a:pt x="349" y="287"/>
                    </a:lnTo>
                    <a:lnTo>
                      <a:pt x="345" y="288"/>
                    </a:lnTo>
                    <a:lnTo>
                      <a:pt x="340" y="290"/>
                    </a:lnTo>
                    <a:lnTo>
                      <a:pt x="336" y="292"/>
                    </a:lnTo>
                    <a:lnTo>
                      <a:pt x="333" y="294"/>
                    </a:lnTo>
                    <a:lnTo>
                      <a:pt x="329" y="296"/>
                    </a:lnTo>
                    <a:lnTo>
                      <a:pt x="325" y="296"/>
                    </a:lnTo>
                    <a:lnTo>
                      <a:pt x="321" y="299"/>
                    </a:lnTo>
                    <a:lnTo>
                      <a:pt x="316" y="300"/>
                    </a:lnTo>
                    <a:lnTo>
                      <a:pt x="312" y="301"/>
                    </a:lnTo>
                    <a:lnTo>
                      <a:pt x="308" y="302"/>
                    </a:lnTo>
                    <a:lnTo>
                      <a:pt x="305" y="303"/>
                    </a:lnTo>
                    <a:lnTo>
                      <a:pt x="301" y="305"/>
                    </a:lnTo>
                    <a:lnTo>
                      <a:pt x="296" y="306"/>
                    </a:lnTo>
                    <a:lnTo>
                      <a:pt x="292" y="307"/>
                    </a:lnTo>
                    <a:lnTo>
                      <a:pt x="290" y="309"/>
                    </a:lnTo>
                    <a:lnTo>
                      <a:pt x="286" y="309"/>
                    </a:lnTo>
                    <a:lnTo>
                      <a:pt x="283" y="309"/>
                    </a:lnTo>
                    <a:lnTo>
                      <a:pt x="279" y="311"/>
                    </a:lnTo>
                    <a:lnTo>
                      <a:pt x="277" y="311"/>
                    </a:lnTo>
                    <a:lnTo>
                      <a:pt x="275" y="312"/>
                    </a:lnTo>
                    <a:lnTo>
                      <a:pt x="272" y="312"/>
                    </a:lnTo>
                    <a:lnTo>
                      <a:pt x="271" y="312"/>
                    </a:lnTo>
                    <a:lnTo>
                      <a:pt x="268" y="312"/>
                    </a:lnTo>
                    <a:lnTo>
                      <a:pt x="266" y="314"/>
                    </a:lnTo>
                    <a:lnTo>
                      <a:pt x="262" y="314"/>
                    </a:lnTo>
                    <a:lnTo>
                      <a:pt x="261" y="315"/>
                    </a:lnTo>
                    <a:lnTo>
                      <a:pt x="258" y="315"/>
                    </a:lnTo>
                    <a:lnTo>
                      <a:pt x="257" y="316"/>
                    </a:lnTo>
                    <a:lnTo>
                      <a:pt x="254" y="318"/>
                    </a:lnTo>
                    <a:lnTo>
                      <a:pt x="251" y="318"/>
                    </a:lnTo>
                    <a:lnTo>
                      <a:pt x="249" y="318"/>
                    </a:lnTo>
                    <a:lnTo>
                      <a:pt x="247" y="318"/>
                    </a:lnTo>
                    <a:lnTo>
                      <a:pt x="245" y="320"/>
                    </a:lnTo>
                    <a:lnTo>
                      <a:pt x="242" y="321"/>
                    </a:lnTo>
                    <a:lnTo>
                      <a:pt x="241" y="321"/>
                    </a:lnTo>
                    <a:lnTo>
                      <a:pt x="238" y="322"/>
                    </a:lnTo>
                    <a:lnTo>
                      <a:pt x="237" y="324"/>
                    </a:lnTo>
                    <a:lnTo>
                      <a:pt x="234" y="325"/>
                    </a:lnTo>
                    <a:lnTo>
                      <a:pt x="233" y="325"/>
                    </a:lnTo>
                    <a:lnTo>
                      <a:pt x="231" y="325"/>
                    </a:lnTo>
                    <a:lnTo>
                      <a:pt x="230" y="327"/>
                    </a:lnTo>
                    <a:lnTo>
                      <a:pt x="228" y="327"/>
                    </a:lnTo>
                    <a:lnTo>
                      <a:pt x="226" y="328"/>
                    </a:lnTo>
                    <a:lnTo>
                      <a:pt x="224" y="329"/>
                    </a:lnTo>
                    <a:lnTo>
                      <a:pt x="223" y="331"/>
                    </a:lnTo>
                    <a:lnTo>
                      <a:pt x="222" y="331"/>
                    </a:lnTo>
                    <a:lnTo>
                      <a:pt x="220" y="331"/>
                    </a:lnTo>
                    <a:lnTo>
                      <a:pt x="219" y="333"/>
                    </a:lnTo>
                    <a:lnTo>
                      <a:pt x="218" y="334"/>
                    </a:lnTo>
                    <a:lnTo>
                      <a:pt x="217" y="334"/>
                    </a:lnTo>
                    <a:lnTo>
                      <a:pt x="215" y="335"/>
                    </a:lnTo>
                    <a:lnTo>
                      <a:pt x="214" y="337"/>
                    </a:lnTo>
                    <a:lnTo>
                      <a:pt x="213" y="338"/>
                    </a:lnTo>
                    <a:lnTo>
                      <a:pt x="211" y="338"/>
                    </a:lnTo>
                    <a:lnTo>
                      <a:pt x="211" y="340"/>
                    </a:lnTo>
                    <a:lnTo>
                      <a:pt x="211" y="341"/>
                    </a:lnTo>
                    <a:lnTo>
                      <a:pt x="209" y="341"/>
                    </a:lnTo>
                    <a:lnTo>
                      <a:pt x="207" y="342"/>
                    </a:lnTo>
                    <a:lnTo>
                      <a:pt x="207" y="344"/>
                    </a:lnTo>
                    <a:lnTo>
                      <a:pt x="205" y="346"/>
                    </a:lnTo>
                    <a:lnTo>
                      <a:pt x="204" y="346"/>
                    </a:lnTo>
                    <a:lnTo>
                      <a:pt x="204" y="347"/>
                    </a:lnTo>
                    <a:lnTo>
                      <a:pt x="202" y="348"/>
                    </a:lnTo>
                    <a:lnTo>
                      <a:pt x="202" y="350"/>
                    </a:lnTo>
                    <a:lnTo>
                      <a:pt x="200" y="351"/>
                    </a:lnTo>
                    <a:lnTo>
                      <a:pt x="198" y="353"/>
                    </a:lnTo>
                    <a:lnTo>
                      <a:pt x="196" y="354"/>
                    </a:lnTo>
                    <a:lnTo>
                      <a:pt x="194" y="355"/>
                    </a:lnTo>
                    <a:lnTo>
                      <a:pt x="194" y="357"/>
                    </a:lnTo>
                    <a:lnTo>
                      <a:pt x="192" y="357"/>
                    </a:lnTo>
                    <a:lnTo>
                      <a:pt x="190" y="359"/>
                    </a:lnTo>
                    <a:lnTo>
                      <a:pt x="190" y="360"/>
                    </a:lnTo>
                    <a:lnTo>
                      <a:pt x="189" y="361"/>
                    </a:lnTo>
                    <a:lnTo>
                      <a:pt x="187" y="363"/>
                    </a:lnTo>
                    <a:lnTo>
                      <a:pt x="186" y="363"/>
                    </a:lnTo>
                    <a:lnTo>
                      <a:pt x="185" y="366"/>
                    </a:lnTo>
                    <a:lnTo>
                      <a:pt x="183" y="367"/>
                    </a:lnTo>
                    <a:lnTo>
                      <a:pt x="181" y="368"/>
                    </a:lnTo>
                    <a:lnTo>
                      <a:pt x="179" y="370"/>
                    </a:lnTo>
                    <a:lnTo>
                      <a:pt x="177" y="370"/>
                    </a:lnTo>
                    <a:lnTo>
                      <a:pt x="175" y="373"/>
                    </a:lnTo>
                    <a:lnTo>
                      <a:pt x="174" y="374"/>
                    </a:lnTo>
                    <a:lnTo>
                      <a:pt x="172" y="376"/>
                    </a:lnTo>
                    <a:lnTo>
                      <a:pt x="170" y="376"/>
                    </a:lnTo>
                    <a:lnTo>
                      <a:pt x="168" y="377"/>
                    </a:lnTo>
                    <a:lnTo>
                      <a:pt x="167" y="379"/>
                    </a:lnTo>
                    <a:lnTo>
                      <a:pt x="164" y="380"/>
                    </a:lnTo>
                    <a:lnTo>
                      <a:pt x="163" y="381"/>
                    </a:lnTo>
                    <a:lnTo>
                      <a:pt x="160" y="382"/>
                    </a:lnTo>
                    <a:lnTo>
                      <a:pt x="159" y="383"/>
                    </a:lnTo>
                    <a:lnTo>
                      <a:pt x="156" y="385"/>
                    </a:lnTo>
                    <a:lnTo>
                      <a:pt x="155" y="386"/>
                    </a:lnTo>
                    <a:lnTo>
                      <a:pt x="152" y="386"/>
                    </a:lnTo>
                    <a:lnTo>
                      <a:pt x="151" y="387"/>
                    </a:lnTo>
                    <a:lnTo>
                      <a:pt x="148" y="388"/>
                    </a:lnTo>
                    <a:lnTo>
                      <a:pt x="147" y="389"/>
                    </a:lnTo>
                    <a:lnTo>
                      <a:pt x="145" y="390"/>
                    </a:lnTo>
                    <a:lnTo>
                      <a:pt x="143" y="391"/>
                    </a:lnTo>
                    <a:lnTo>
                      <a:pt x="141" y="393"/>
                    </a:lnTo>
                    <a:lnTo>
                      <a:pt x="139" y="394"/>
                    </a:lnTo>
                    <a:lnTo>
                      <a:pt x="137" y="395"/>
                    </a:lnTo>
                    <a:lnTo>
                      <a:pt x="135" y="396"/>
                    </a:lnTo>
                    <a:lnTo>
                      <a:pt x="133" y="398"/>
                    </a:lnTo>
                    <a:lnTo>
                      <a:pt x="131" y="399"/>
                    </a:lnTo>
                    <a:lnTo>
                      <a:pt x="130" y="400"/>
                    </a:lnTo>
                    <a:lnTo>
                      <a:pt x="126" y="401"/>
                    </a:lnTo>
                    <a:lnTo>
                      <a:pt x="126" y="402"/>
                    </a:lnTo>
                    <a:lnTo>
                      <a:pt x="123" y="404"/>
                    </a:lnTo>
                    <a:lnTo>
                      <a:pt x="121" y="405"/>
                    </a:lnTo>
                    <a:lnTo>
                      <a:pt x="119" y="407"/>
                    </a:lnTo>
                    <a:lnTo>
                      <a:pt x="117" y="409"/>
                    </a:lnTo>
                    <a:lnTo>
                      <a:pt x="114" y="410"/>
                    </a:lnTo>
                    <a:lnTo>
                      <a:pt x="113" y="413"/>
                    </a:lnTo>
                    <a:lnTo>
                      <a:pt x="110" y="414"/>
                    </a:lnTo>
                    <a:lnTo>
                      <a:pt x="109" y="416"/>
                    </a:lnTo>
                    <a:lnTo>
                      <a:pt x="106" y="418"/>
                    </a:lnTo>
                    <a:lnTo>
                      <a:pt x="104" y="420"/>
                    </a:lnTo>
                    <a:lnTo>
                      <a:pt x="103" y="422"/>
                    </a:lnTo>
                    <a:lnTo>
                      <a:pt x="101" y="425"/>
                    </a:lnTo>
                    <a:lnTo>
                      <a:pt x="100" y="426"/>
                    </a:lnTo>
                    <a:lnTo>
                      <a:pt x="99" y="428"/>
                    </a:lnTo>
                    <a:lnTo>
                      <a:pt x="97" y="430"/>
                    </a:lnTo>
                    <a:lnTo>
                      <a:pt x="96" y="431"/>
                    </a:lnTo>
                    <a:lnTo>
                      <a:pt x="95" y="434"/>
                    </a:lnTo>
                    <a:lnTo>
                      <a:pt x="93" y="436"/>
                    </a:lnTo>
                    <a:lnTo>
                      <a:pt x="92" y="438"/>
                    </a:lnTo>
                    <a:lnTo>
                      <a:pt x="91" y="440"/>
                    </a:lnTo>
                    <a:lnTo>
                      <a:pt x="89" y="441"/>
                    </a:lnTo>
                    <a:lnTo>
                      <a:pt x="88" y="443"/>
                    </a:lnTo>
                    <a:lnTo>
                      <a:pt x="87" y="444"/>
                    </a:lnTo>
                    <a:lnTo>
                      <a:pt x="86" y="447"/>
                    </a:lnTo>
                    <a:lnTo>
                      <a:pt x="84" y="448"/>
                    </a:lnTo>
                    <a:lnTo>
                      <a:pt x="83" y="449"/>
                    </a:lnTo>
                    <a:lnTo>
                      <a:pt x="82" y="451"/>
                    </a:lnTo>
                    <a:lnTo>
                      <a:pt x="80" y="452"/>
                    </a:lnTo>
                    <a:lnTo>
                      <a:pt x="79" y="454"/>
                    </a:lnTo>
                    <a:lnTo>
                      <a:pt x="78" y="454"/>
                    </a:lnTo>
                    <a:lnTo>
                      <a:pt x="76" y="456"/>
                    </a:lnTo>
                    <a:lnTo>
                      <a:pt x="75" y="457"/>
                    </a:lnTo>
                    <a:lnTo>
                      <a:pt x="73" y="458"/>
                    </a:lnTo>
                    <a:lnTo>
                      <a:pt x="71" y="460"/>
                    </a:lnTo>
                    <a:lnTo>
                      <a:pt x="70" y="460"/>
                    </a:lnTo>
                    <a:lnTo>
                      <a:pt x="69" y="461"/>
                    </a:lnTo>
                    <a:lnTo>
                      <a:pt x="67" y="461"/>
                    </a:lnTo>
                    <a:lnTo>
                      <a:pt x="65" y="461"/>
                    </a:lnTo>
                    <a:lnTo>
                      <a:pt x="63" y="461"/>
                    </a:lnTo>
                    <a:lnTo>
                      <a:pt x="61" y="461"/>
                    </a:lnTo>
                    <a:lnTo>
                      <a:pt x="59" y="461"/>
                    </a:lnTo>
                    <a:lnTo>
                      <a:pt x="58" y="461"/>
                    </a:lnTo>
                    <a:lnTo>
                      <a:pt x="56" y="461"/>
                    </a:lnTo>
                    <a:lnTo>
                      <a:pt x="53" y="461"/>
                    </a:lnTo>
                    <a:lnTo>
                      <a:pt x="52" y="461"/>
                    </a:lnTo>
                    <a:lnTo>
                      <a:pt x="49" y="461"/>
                    </a:lnTo>
                    <a:lnTo>
                      <a:pt x="48" y="460"/>
                    </a:lnTo>
                    <a:lnTo>
                      <a:pt x="45" y="460"/>
                    </a:lnTo>
                    <a:lnTo>
                      <a:pt x="42" y="460"/>
                    </a:lnTo>
                    <a:lnTo>
                      <a:pt x="40" y="458"/>
                    </a:lnTo>
                    <a:lnTo>
                      <a:pt x="38" y="458"/>
                    </a:lnTo>
                    <a:lnTo>
                      <a:pt x="36" y="458"/>
                    </a:lnTo>
                    <a:lnTo>
                      <a:pt x="34" y="457"/>
                    </a:lnTo>
                    <a:lnTo>
                      <a:pt x="32" y="457"/>
                    </a:lnTo>
                    <a:lnTo>
                      <a:pt x="32" y="456"/>
                    </a:lnTo>
                    <a:lnTo>
                      <a:pt x="29" y="456"/>
                    </a:lnTo>
                    <a:lnTo>
                      <a:pt x="28" y="456"/>
                    </a:lnTo>
                    <a:lnTo>
                      <a:pt x="27" y="454"/>
                    </a:lnTo>
                    <a:lnTo>
                      <a:pt x="25" y="454"/>
                    </a:lnTo>
                    <a:lnTo>
                      <a:pt x="23" y="454"/>
                    </a:lnTo>
                    <a:lnTo>
                      <a:pt x="21" y="454"/>
                    </a:lnTo>
                    <a:lnTo>
                      <a:pt x="19" y="454"/>
                    </a:lnTo>
                  </a:path>
                </a:pathLst>
              </a:custGeom>
              <a:solidFill>
                <a:srgbClr val="BC72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0" name="Freeform 29"/>
              <p:cNvSpPr>
                <a:spLocks/>
              </p:cNvSpPr>
              <p:nvPr/>
            </p:nvSpPr>
            <p:spPr bwMode="auto">
              <a:xfrm>
                <a:off x="822" y="1569"/>
                <a:ext cx="393" cy="428"/>
              </a:xfrm>
              <a:custGeom>
                <a:avLst/>
                <a:gdLst>
                  <a:gd name="T0" fmla="*/ 14 w 393"/>
                  <a:gd name="T1" fmla="*/ 410 h 428"/>
                  <a:gd name="T2" fmla="*/ 7 w 393"/>
                  <a:gd name="T3" fmla="*/ 395 h 428"/>
                  <a:gd name="T4" fmla="*/ 2 w 393"/>
                  <a:gd name="T5" fmla="*/ 375 h 428"/>
                  <a:gd name="T6" fmla="*/ 0 w 393"/>
                  <a:gd name="T7" fmla="*/ 352 h 428"/>
                  <a:gd name="T8" fmla="*/ 0 w 393"/>
                  <a:gd name="T9" fmla="*/ 316 h 428"/>
                  <a:gd name="T10" fmla="*/ 2 w 393"/>
                  <a:gd name="T11" fmla="*/ 262 h 428"/>
                  <a:gd name="T12" fmla="*/ 7 w 393"/>
                  <a:gd name="T13" fmla="*/ 198 h 428"/>
                  <a:gd name="T14" fmla="*/ 18 w 393"/>
                  <a:gd name="T15" fmla="*/ 140 h 428"/>
                  <a:gd name="T16" fmla="*/ 34 w 393"/>
                  <a:gd name="T17" fmla="*/ 99 h 428"/>
                  <a:gd name="T18" fmla="*/ 55 w 393"/>
                  <a:gd name="T19" fmla="*/ 72 h 428"/>
                  <a:gd name="T20" fmla="*/ 79 w 393"/>
                  <a:gd name="T21" fmla="*/ 50 h 428"/>
                  <a:gd name="T22" fmla="*/ 106 w 393"/>
                  <a:gd name="T23" fmla="*/ 34 h 428"/>
                  <a:gd name="T24" fmla="*/ 135 w 393"/>
                  <a:gd name="T25" fmla="*/ 22 h 428"/>
                  <a:gd name="T26" fmla="*/ 168 w 393"/>
                  <a:gd name="T27" fmla="*/ 11 h 428"/>
                  <a:gd name="T28" fmla="*/ 209 w 393"/>
                  <a:gd name="T29" fmla="*/ 5 h 428"/>
                  <a:gd name="T30" fmla="*/ 253 w 393"/>
                  <a:gd name="T31" fmla="*/ 0 h 428"/>
                  <a:gd name="T32" fmla="*/ 293 w 393"/>
                  <a:gd name="T33" fmla="*/ 1 h 428"/>
                  <a:gd name="T34" fmla="*/ 327 w 393"/>
                  <a:gd name="T35" fmla="*/ 9 h 428"/>
                  <a:gd name="T36" fmla="*/ 349 w 393"/>
                  <a:gd name="T37" fmla="*/ 18 h 428"/>
                  <a:gd name="T38" fmla="*/ 365 w 393"/>
                  <a:gd name="T39" fmla="*/ 24 h 428"/>
                  <a:gd name="T40" fmla="*/ 374 w 393"/>
                  <a:gd name="T41" fmla="*/ 31 h 428"/>
                  <a:gd name="T42" fmla="*/ 381 w 393"/>
                  <a:gd name="T43" fmla="*/ 42 h 428"/>
                  <a:gd name="T44" fmla="*/ 388 w 393"/>
                  <a:gd name="T45" fmla="*/ 57 h 428"/>
                  <a:gd name="T46" fmla="*/ 391 w 393"/>
                  <a:gd name="T47" fmla="*/ 81 h 428"/>
                  <a:gd name="T48" fmla="*/ 392 w 393"/>
                  <a:gd name="T49" fmla="*/ 108 h 428"/>
                  <a:gd name="T50" fmla="*/ 392 w 393"/>
                  <a:gd name="T51" fmla="*/ 136 h 428"/>
                  <a:gd name="T52" fmla="*/ 389 w 393"/>
                  <a:gd name="T53" fmla="*/ 159 h 428"/>
                  <a:gd name="T54" fmla="*/ 385 w 393"/>
                  <a:gd name="T55" fmla="*/ 182 h 428"/>
                  <a:gd name="T56" fmla="*/ 379 w 393"/>
                  <a:gd name="T57" fmla="*/ 202 h 428"/>
                  <a:gd name="T58" fmla="*/ 371 w 393"/>
                  <a:gd name="T59" fmla="*/ 223 h 428"/>
                  <a:gd name="T60" fmla="*/ 361 w 393"/>
                  <a:gd name="T61" fmla="*/ 238 h 428"/>
                  <a:gd name="T62" fmla="*/ 349 w 393"/>
                  <a:gd name="T63" fmla="*/ 250 h 428"/>
                  <a:gd name="T64" fmla="*/ 327 w 393"/>
                  <a:gd name="T65" fmla="*/ 263 h 428"/>
                  <a:gd name="T66" fmla="*/ 301 w 393"/>
                  <a:gd name="T67" fmla="*/ 275 h 428"/>
                  <a:gd name="T68" fmla="*/ 276 w 393"/>
                  <a:gd name="T69" fmla="*/ 282 h 428"/>
                  <a:gd name="T70" fmla="*/ 257 w 393"/>
                  <a:gd name="T71" fmla="*/ 288 h 428"/>
                  <a:gd name="T72" fmla="*/ 241 w 393"/>
                  <a:gd name="T73" fmla="*/ 291 h 428"/>
                  <a:gd name="T74" fmla="*/ 227 w 393"/>
                  <a:gd name="T75" fmla="*/ 297 h 428"/>
                  <a:gd name="T76" fmla="*/ 214 w 393"/>
                  <a:gd name="T77" fmla="*/ 301 h 428"/>
                  <a:gd name="T78" fmla="*/ 204 w 393"/>
                  <a:gd name="T79" fmla="*/ 307 h 428"/>
                  <a:gd name="T80" fmla="*/ 198 w 393"/>
                  <a:gd name="T81" fmla="*/ 313 h 428"/>
                  <a:gd name="T82" fmla="*/ 193 w 393"/>
                  <a:gd name="T83" fmla="*/ 319 h 428"/>
                  <a:gd name="T84" fmla="*/ 186 w 393"/>
                  <a:gd name="T85" fmla="*/ 325 h 428"/>
                  <a:gd name="T86" fmla="*/ 178 w 393"/>
                  <a:gd name="T87" fmla="*/ 333 h 428"/>
                  <a:gd name="T88" fmla="*/ 168 w 393"/>
                  <a:gd name="T89" fmla="*/ 341 h 428"/>
                  <a:gd name="T90" fmla="*/ 156 w 393"/>
                  <a:gd name="T91" fmla="*/ 349 h 428"/>
                  <a:gd name="T92" fmla="*/ 143 w 393"/>
                  <a:gd name="T93" fmla="*/ 356 h 428"/>
                  <a:gd name="T94" fmla="*/ 132 w 393"/>
                  <a:gd name="T95" fmla="*/ 364 h 428"/>
                  <a:gd name="T96" fmla="*/ 118 w 393"/>
                  <a:gd name="T97" fmla="*/ 372 h 428"/>
                  <a:gd name="T98" fmla="*/ 105 w 393"/>
                  <a:gd name="T99" fmla="*/ 382 h 428"/>
                  <a:gd name="T100" fmla="*/ 93 w 393"/>
                  <a:gd name="T101" fmla="*/ 395 h 428"/>
                  <a:gd name="T102" fmla="*/ 86 w 393"/>
                  <a:gd name="T103" fmla="*/ 408 h 428"/>
                  <a:gd name="T104" fmla="*/ 78 w 393"/>
                  <a:gd name="T105" fmla="*/ 418 h 428"/>
                  <a:gd name="T106" fmla="*/ 69 w 393"/>
                  <a:gd name="T107" fmla="*/ 426 h 428"/>
                  <a:gd name="T108" fmla="*/ 56 w 393"/>
                  <a:gd name="T109" fmla="*/ 427 h 428"/>
                  <a:gd name="T110" fmla="*/ 42 w 393"/>
                  <a:gd name="T111" fmla="*/ 426 h 428"/>
                  <a:gd name="T112" fmla="*/ 29 w 393"/>
                  <a:gd name="T113" fmla="*/ 422 h 428"/>
                  <a:gd name="T114" fmla="*/ 19 w 393"/>
                  <a:gd name="T115" fmla="*/ 420 h 4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93"/>
                  <a:gd name="T175" fmla="*/ 0 h 428"/>
                  <a:gd name="T176" fmla="*/ 393 w 393"/>
                  <a:gd name="T177" fmla="*/ 428 h 4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93" h="428">
                    <a:moveTo>
                      <a:pt x="18" y="418"/>
                    </a:moveTo>
                    <a:lnTo>
                      <a:pt x="18" y="417"/>
                    </a:lnTo>
                    <a:lnTo>
                      <a:pt x="16" y="417"/>
                    </a:lnTo>
                    <a:lnTo>
                      <a:pt x="15" y="415"/>
                    </a:lnTo>
                    <a:lnTo>
                      <a:pt x="15" y="414"/>
                    </a:lnTo>
                    <a:lnTo>
                      <a:pt x="14" y="411"/>
                    </a:lnTo>
                    <a:lnTo>
                      <a:pt x="14" y="410"/>
                    </a:lnTo>
                    <a:lnTo>
                      <a:pt x="12" y="408"/>
                    </a:lnTo>
                    <a:lnTo>
                      <a:pt x="12" y="407"/>
                    </a:lnTo>
                    <a:lnTo>
                      <a:pt x="11" y="404"/>
                    </a:lnTo>
                    <a:lnTo>
                      <a:pt x="10" y="402"/>
                    </a:lnTo>
                    <a:lnTo>
                      <a:pt x="10" y="400"/>
                    </a:lnTo>
                    <a:lnTo>
                      <a:pt x="8" y="397"/>
                    </a:lnTo>
                    <a:lnTo>
                      <a:pt x="7" y="395"/>
                    </a:lnTo>
                    <a:lnTo>
                      <a:pt x="7" y="392"/>
                    </a:lnTo>
                    <a:lnTo>
                      <a:pt x="6" y="391"/>
                    </a:lnTo>
                    <a:lnTo>
                      <a:pt x="5" y="387"/>
                    </a:lnTo>
                    <a:lnTo>
                      <a:pt x="5" y="385"/>
                    </a:lnTo>
                    <a:lnTo>
                      <a:pt x="3" y="381"/>
                    </a:lnTo>
                    <a:lnTo>
                      <a:pt x="3" y="378"/>
                    </a:lnTo>
                    <a:lnTo>
                      <a:pt x="2" y="375"/>
                    </a:lnTo>
                    <a:lnTo>
                      <a:pt x="2" y="372"/>
                    </a:lnTo>
                    <a:lnTo>
                      <a:pt x="1" y="369"/>
                    </a:lnTo>
                    <a:lnTo>
                      <a:pt x="1" y="365"/>
                    </a:lnTo>
                    <a:lnTo>
                      <a:pt x="1" y="362"/>
                    </a:lnTo>
                    <a:lnTo>
                      <a:pt x="0" y="359"/>
                    </a:lnTo>
                    <a:lnTo>
                      <a:pt x="0" y="355"/>
                    </a:lnTo>
                    <a:lnTo>
                      <a:pt x="0" y="352"/>
                    </a:lnTo>
                    <a:lnTo>
                      <a:pt x="0" y="348"/>
                    </a:lnTo>
                    <a:lnTo>
                      <a:pt x="0" y="345"/>
                    </a:lnTo>
                    <a:lnTo>
                      <a:pt x="0" y="340"/>
                    </a:lnTo>
                    <a:lnTo>
                      <a:pt x="0" y="335"/>
                    </a:lnTo>
                    <a:lnTo>
                      <a:pt x="0" y="329"/>
                    </a:lnTo>
                    <a:lnTo>
                      <a:pt x="0" y="323"/>
                    </a:lnTo>
                    <a:lnTo>
                      <a:pt x="0" y="316"/>
                    </a:lnTo>
                    <a:lnTo>
                      <a:pt x="0" y="310"/>
                    </a:lnTo>
                    <a:lnTo>
                      <a:pt x="1" y="302"/>
                    </a:lnTo>
                    <a:lnTo>
                      <a:pt x="1" y="294"/>
                    </a:lnTo>
                    <a:lnTo>
                      <a:pt x="1" y="288"/>
                    </a:lnTo>
                    <a:lnTo>
                      <a:pt x="1" y="278"/>
                    </a:lnTo>
                    <a:lnTo>
                      <a:pt x="1" y="269"/>
                    </a:lnTo>
                    <a:lnTo>
                      <a:pt x="2" y="262"/>
                    </a:lnTo>
                    <a:lnTo>
                      <a:pt x="2" y="252"/>
                    </a:lnTo>
                    <a:lnTo>
                      <a:pt x="3" y="243"/>
                    </a:lnTo>
                    <a:lnTo>
                      <a:pt x="3" y="234"/>
                    </a:lnTo>
                    <a:lnTo>
                      <a:pt x="5" y="225"/>
                    </a:lnTo>
                    <a:lnTo>
                      <a:pt x="5" y="217"/>
                    </a:lnTo>
                    <a:lnTo>
                      <a:pt x="6" y="208"/>
                    </a:lnTo>
                    <a:lnTo>
                      <a:pt x="7" y="198"/>
                    </a:lnTo>
                    <a:lnTo>
                      <a:pt x="8" y="189"/>
                    </a:lnTo>
                    <a:lnTo>
                      <a:pt x="10" y="180"/>
                    </a:lnTo>
                    <a:lnTo>
                      <a:pt x="11" y="172"/>
                    </a:lnTo>
                    <a:lnTo>
                      <a:pt x="12" y="164"/>
                    </a:lnTo>
                    <a:lnTo>
                      <a:pt x="14" y="156"/>
                    </a:lnTo>
                    <a:lnTo>
                      <a:pt x="15" y="148"/>
                    </a:lnTo>
                    <a:lnTo>
                      <a:pt x="18" y="140"/>
                    </a:lnTo>
                    <a:lnTo>
                      <a:pt x="19" y="134"/>
                    </a:lnTo>
                    <a:lnTo>
                      <a:pt x="21" y="126"/>
                    </a:lnTo>
                    <a:lnTo>
                      <a:pt x="23" y="121"/>
                    </a:lnTo>
                    <a:lnTo>
                      <a:pt x="27" y="114"/>
                    </a:lnTo>
                    <a:lnTo>
                      <a:pt x="29" y="111"/>
                    </a:lnTo>
                    <a:lnTo>
                      <a:pt x="32" y="104"/>
                    </a:lnTo>
                    <a:lnTo>
                      <a:pt x="34" y="99"/>
                    </a:lnTo>
                    <a:lnTo>
                      <a:pt x="36" y="96"/>
                    </a:lnTo>
                    <a:lnTo>
                      <a:pt x="39" y="92"/>
                    </a:lnTo>
                    <a:lnTo>
                      <a:pt x="42" y="86"/>
                    </a:lnTo>
                    <a:lnTo>
                      <a:pt x="46" y="83"/>
                    </a:lnTo>
                    <a:lnTo>
                      <a:pt x="48" y="79"/>
                    </a:lnTo>
                    <a:lnTo>
                      <a:pt x="52" y="75"/>
                    </a:lnTo>
                    <a:lnTo>
                      <a:pt x="55" y="72"/>
                    </a:lnTo>
                    <a:lnTo>
                      <a:pt x="59" y="68"/>
                    </a:lnTo>
                    <a:lnTo>
                      <a:pt x="62" y="66"/>
                    </a:lnTo>
                    <a:lnTo>
                      <a:pt x="65" y="62"/>
                    </a:lnTo>
                    <a:lnTo>
                      <a:pt x="67" y="59"/>
                    </a:lnTo>
                    <a:lnTo>
                      <a:pt x="71" y="56"/>
                    </a:lnTo>
                    <a:lnTo>
                      <a:pt x="75" y="53"/>
                    </a:lnTo>
                    <a:lnTo>
                      <a:pt x="79" y="50"/>
                    </a:lnTo>
                    <a:lnTo>
                      <a:pt x="83" y="47"/>
                    </a:lnTo>
                    <a:lnTo>
                      <a:pt x="87" y="46"/>
                    </a:lnTo>
                    <a:lnTo>
                      <a:pt x="90" y="43"/>
                    </a:lnTo>
                    <a:lnTo>
                      <a:pt x="93" y="40"/>
                    </a:lnTo>
                    <a:lnTo>
                      <a:pt x="97" y="38"/>
                    </a:lnTo>
                    <a:lnTo>
                      <a:pt x="103" y="36"/>
                    </a:lnTo>
                    <a:lnTo>
                      <a:pt x="106" y="34"/>
                    </a:lnTo>
                    <a:lnTo>
                      <a:pt x="110" y="33"/>
                    </a:lnTo>
                    <a:lnTo>
                      <a:pt x="114" y="31"/>
                    </a:lnTo>
                    <a:lnTo>
                      <a:pt x="118" y="29"/>
                    </a:lnTo>
                    <a:lnTo>
                      <a:pt x="122" y="27"/>
                    </a:lnTo>
                    <a:lnTo>
                      <a:pt x="126" y="25"/>
                    </a:lnTo>
                    <a:lnTo>
                      <a:pt x="130" y="23"/>
                    </a:lnTo>
                    <a:lnTo>
                      <a:pt x="135" y="22"/>
                    </a:lnTo>
                    <a:lnTo>
                      <a:pt x="139" y="20"/>
                    </a:lnTo>
                    <a:lnTo>
                      <a:pt x="143" y="18"/>
                    </a:lnTo>
                    <a:lnTo>
                      <a:pt x="147" y="18"/>
                    </a:lnTo>
                    <a:lnTo>
                      <a:pt x="152" y="16"/>
                    </a:lnTo>
                    <a:lnTo>
                      <a:pt x="158" y="14"/>
                    </a:lnTo>
                    <a:lnTo>
                      <a:pt x="163" y="12"/>
                    </a:lnTo>
                    <a:lnTo>
                      <a:pt x="168" y="11"/>
                    </a:lnTo>
                    <a:lnTo>
                      <a:pt x="173" y="10"/>
                    </a:lnTo>
                    <a:lnTo>
                      <a:pt x="179" y="9"/>
                    </a:lnTo>
                    <a:lnTo>
                      <a:pt x="185" y="8"/>
                    </a:lnTo>
                    <a:lnTo>
                      <a:pt x="191" y="7"/>
                    </a:lnTo>
                    <a:lnTo>
                      <a:pt x="198" y="6"/>
                    </a:lnTo>
                    <a:lnTo>
                      <a:pt x="203" y="5"/>
                    </a:lnTo>
                    <a:lnTo>
                      <a:pt x="209" y="5"/>
                    </a:lnTo>
                    <a:lnTo>
                      <a:pt x="216" y="3"/>
                    </a:lnTo>
                    <a:lnTo>
                      <a:pt x="221" y="2"/>
                    </a:lnTo>
                    <a:lnTo>
                      <a:pt x="229" y="2"/>
                    </a:lnTo>
                    <a:lnTo>
                      <a:pt x="235" y="1"/>
                    </a:lnTo>
                    <a:lnTo>
                      <a:pt x="241" y="1"/>
                    </a:lnTo>
                    <a:lnTo>
                      <a:pt x="248" y="0"/>
                    </a:lnTo>
                    <a:lnTo>
                      <a:pt x="253" y="0"/>
                    </a:lnTo>
                    <a:lnTo>
                      <a:pt x="259" y="0"/>
                    </a:lnTo>
                    <a:lnTo>
                      <a:pt x="265" y="0"/>
                    </a:lnTo>
                    <a:lnTo>
                      <a:pt x="272" y="0"/>
                    </a:lnTo>
                    <a:lnTo>
                      <a:pt x="277" y="0"/>
                    </a:lnTo>
                    <a:lnTo>
                      <a:pt x="284" y="0"/>
                    </a:lnTo>
                    <a:lnTo>
                      <a:pt x="288" y="1"/>
                    </a:lnTo>
                    <a:lnTo>
                      <a:pt x="293" y="1"/>
                    </a:lnTo>
                    <a:lnTo>
                      <a:pt x="301" y="2"/>
                    </a:lnTo>
                    <a:lnTo>
                      <a:pt x="305" y="2"/>
                    </a:lnTo>
                    <a:lnTo>
                      <a:pt x="309" y="3"/>
                    </a:lnTo>
                    <a:lnTo>
                      <a:pt x="314" y="5"/>
                    </a:lnTo>
                    <a:lnTo>
                      <a:pt x="320" y="6"/>
                    </a:lnTo>
                    <a:lnTo>
                      <a:pt x="323" y="8"/>
                    </a:lnTo>
                    <a:lnTo>
                      <a:pt x="327" y="9"/>
                    </a:lnTo>
                    <a:lnTo>
                      <a:pt x="331" y="10"/>
                    </a:lnTo>
                    <a:lnTo>
                      <a:pt x="335" y="11"/>
                    </a:lnTo>
                    <a:lnTo>
                      <a:pt x="337" y="12"/>
                    </a:lnTo>
                    <a:lnTo>
                      <a:pt x="341" y="14"/>
                    </a:lnTo>
                    <a:lnTo>
                      <a:pt x="344" y="15"/>
                    </a:lnTo>
                    <a:lnTo>
                      <a:pt x="347" y="16"/>
                    </a:lnTo>
                    <a:lnTo>
                      <a:pt x="349" y="18"/>
                    </a:lnTo>
                    <a:lnTo>
                      <a:pt x="352" y="18"/>
                    </a:lnTo>
                    <a:lnTo>
                      <a:pt x="354" y="20"/>
                    </a:lnTo>
                    <a:lnTo>
                      <a:pt x="357" y="21"/>
                    </a:lnTo>
                    <a:lnTo>
                      <a:pt x="358" y="21"/>
                    </a:lnTo>
                    <a:lnTo>
                      <a:pt x="361" y="22"/>
                    </a:lnTo>
                    <a:lnTo>
                      <a:pt x="362" y="23"/>
                    </a:lnTo>
                    <a:lnTo>
                      <a:pt x="365" y="24"/>
                    </a:lnTo>
                    <a:lnTo>
                      <a:pt x="365" y="25"/>
                    </a:lnTo>
                    <a:lnTo>
                      <a:pt x="367" y="25"/>
                    </a:lnTo>
                    <a:lnTo>
                      <a:pt x="368" y="27"/>
                    </a:lnTo>
                    <a:lnTo>
                      <a:pt x="370" y="28"/>
                    </a:lnTo>
                    <a:lnTo>
                      <a:pt x="371" y="29"/>
                    </a:lnTo>
                    <a:lnTo>
                      <a:pt x="372" y="31"/>
                    </a:lnTo>
                    <a:lnTo>
                      <a:pt x="374" y="31"/>
                    </a:lnTo>
                    <a:lnTo>
                      <a:pt x="375" y="33"/>
                    </a:lnTo>
                    <a:lnTo>
                      <a:pt x="376" y="34"/>
                    </a:lnTo>
                    <a:lnTo>
                      <a:pt x="378" y="36"/>
                    </a:lnTo>
                    <a:lnTo>
                      <a:pt x="379" y="37"/>
                    </a:lnTo>
                    <a:lnTo>
                      <a:pt x="380" y="38"/>
                    </a:lnTo>
                    <a:lnTo>
                      <a:pt x="380" y="40"/>
                    </a:lnTo>
                    <a:lnTo>
                      <a:pt x="381" y="42"/>
                    </a:lnTo>
                    <a:lnTo>
                      <a:pt x="382" y="43"/>
                    </a:lnTo>
                    <a:lnTo>
                      <a:pt x="382" y="46"/>
                    </a:lnTo>
                    <a:lnTo>
                      <a:pt x="384" y="47"/>
                    </a:lnTo>
                    <a:lnTo>
                      <a:pt x="385" y="49"/>
                    </a:lnTo>
                    <a:lnTo>
                      <a:pt x="385" y="51"/>
                    </a:lnTo>
                    <a:lnTo>
                      <a:pt x="387" y="55"/>
                    </a:lnTo>
                    <a:lnTo>
                      <a:pt x="388" y="57"/>
                    </a:lnTo>
                    <a:lnTo>
                      <a:pt x="388" y="60"/>
                    </a:lnTo>
                    <a:lnTo>
                      <a:pt x="389" y="63"/>
                    </a:lnTo>
                    <a:lnTo>
                      <a:pt x="389" y="66"/>
                    </a:lnTo>
                    <a:lnTo>
                      <a:pt x="389" y="70"/>
                    </a:lnTo>
                    <a:lnTo>
                      <a:pt x="391" y="73"/>
                    </a:lnTo>
                    <a:lnTo>
                      <a:pt x="391" y="77"/>
                    </a:lnTo>
                    <a:lnTo>
                      <a:pt x="391" y="81"/>
                    </a:lnTo>
                    <a:lnTo>
                      <a:pt x="391" y="85"/>
                    </a:lnTo>
                    <a:lnTo>
                      <a:pt x="392" y="88"/>
                    </a:lnTo>
                    <a:lnTo>
                      <a:pt x="392" y="92"/>
                    </a:lnTo>
                    <a:lnTo>
                      <a:pt x="392" y="96"/>
                    </a:lnTo>
                    <a:lnTo>
                      <a:pt x="392" y="99"/>
                    </a:lnTo>
                    <a:lnTo>
                      <a:pt x="392" y="104"/>
                    </a:lnTo>
                    <a:lnTo>
                      <a:pt x="392" y="108"/>
                    </a:lnTo>
                    <a:lnTo>
                      <a:pt x="392" y="112"/>
                    </a:lnTo>
                    <a:lnTo>
                      <a:pt x="392" y="116"/>
                    </a:lnTo>
                    <a:lnTo>
                      <a:pt x="392" y="121"/>
                    </a:lnTo>
                    <a:lnTo>
                      <a:pt x="392" y="124"/>
                    </a:lnTo>
                    <a:lnTo>
                      <a:pt x="392" y="127"/>
                    </a:lnTo>
                    <a:lnTo>
                      <a:pt x="392" y="133"/>
                    </a:lnTo>
                    <a:lnTo>
                      <a:pt x="392" y="136"/>
                    </a:lnTo>
                    <a:lnTo>
                      <a:pt x="392" y="139"/>
                    </a:lnTo>
                    <a:lnTo>
                      <a:pt x="391" y="143"/>
                    </a:lnTo>
                    <a:lnTo>
                      <a:pt x="391" y="146"/>
                    </a:lnTo>
                    <a:lnTo>
                      <a:pt x="391" y="150"/>
                    </a:lnTo>
                    <a:lnTo>
                      <a:pt x="391" y="153"/>
                    </a:lnTo>
                    <a:lnTo>
                      <a:pt x="391" y="157"/>
                    </a:lnTo>
                    <a:lnTo>
                      <a:pt x="389" y="159"/>
                    </a:lnTo>
                    <a:lnTo>
                      <a:pt x="389" y="163"/>
                    </a:lnTo>
                    <a:lnTo>
                      <a:pt x="389" y="166"/>
                    </a:lnTo>
                    <a:lnTo>
                      <a:pt x="388" y="169"/>
                    </a:lnTo>
                    <a:lnTo>
                      <a:pt x="388" y="172"/>
                    </a:lnTo>
                    <a:lnTo>
                      <a:pt x="387" y="175"/>
                    </a:lnTo>
                    <a:lnTo>
                      <a:pt x="387" y="178"/>
                    </a:lnTo>
                    <a:lnTo>
                      <a:pt x="385" y="182"/>
                    </a:lnTo>
                    <a:lnTo>
                      <a:pt x="385" y="185"/>
                    </a:lnTo>
                    <a:lnTo>
                      <a:pt x="384" y="187"/>
                    </a:lnTo>
                    <a:lnTo>
                      <a:pt x="382" y="191"/>
                    </a:lnTo>
                    <a:lnTo>
                      <a:pt x="381" y="193"/>
                    </a:lnTo>
                    <a:lnTo>
                      <a:pt x="381" y="197"/>
                    </a:lnTo>
                    <a:lnTo>
                      <a:pt x="380" y="200"/>
                    </a:lnTo>
                    <a:lnTo>
                      <a:pt x="379" y="202"/>
                    </a:lnTo>
                    <a:lnTo>
                      <a:pt x="378" y="206"/>
                    </a:lnTo>
                    <a:lnTo>
                      <a:pt x="376" y="208"/>
                    </a:lnTo>
                    <a:lnTo>
                      <a:pt x="375" y="211"/>
                    </a:lnTo>
                    <a:lnTo>
                      <a:pt x="375" y="214"/>
                    </a:lnTo>
                    <a:lnTo>
                      <a:pt x="374" y="217"/>
                    </a:lnTo>
                    <a:lnTo>
                      <a:pt x="372" y="219"/>
                    </a:lnTo>
                    <a:lnTo>
                      <a:pt x="371" y="223"/>
                    </a:lnTo>
                    <a:lnTo>
                      <a:pt x="370" y="225"/>
                    </a:lnTo>
                    <a:lnTo>
                      <a:pt x="367" y="227"/>
                    </a:lnTo>
                    <a:lnTo>
                      <a:pt x="365" y="230"/>
                    </a:lnTo>
                    <a:lnTo>
                      <a:pt x="365" y="232"/>
                    </a:lnTo>
                    <a:lnTo>
                      <a:pt x="364" y="234"/>
                    </a:lnTo>
                    <a:lnTo>
                      <a:pt x="362" y="237"/>
                    </a:lnTo>
                    <a:lnTo>
                      <a:pt x="361" y="238"/>
                    </a:lnTo>
                    <a:lnTo>
                      <a:pt x="360" y="240"/>
                    </a:lnTo>
                    <a:lnTo>
                      <a:pt x="358" y="243"/>
                    </a:lnTo>
                    <a:lnTo>
                      <a:pt x="357" y="243"/>
                    </a:lnTo>
                    <a:lnTo>
                      <a:pt x="356" y="246"/>
                    </a:lnTo>
                    <a:lnTo>
                      <a:pt x="352" y="247"/>
                    </a:lnTo>
                    <a:lnTo>
                      <a:pt x="351" y="249"/>
                    </a:lnTo>
                    <a:lnTo>
                      <a:pt x="349" y="250"/>
                    </a:lnTo>
                    <a:lnTo>
                      <a:pt x="347" y="253"/>
                    </a:lnTo>
                    <a:lnTo>
                      <a:pt x="344" y="254"/>
                    </a:lnTo>
                    <a:lnTo>
                      <a:pt x="340" y="256"/>
                    </a:lnTo>
                    <a:lnTo>
                      <a:pt x="337" y="258"/>
                    </a:lnTo>
                    <a:lnTo>
                      <a:pt x="335" y="260"/>
                    </a:lnTo>
                    <a:lnTo>
                      <a:pt x="331" y="262"/>
                    </a:lnTo>
                    <a:lnTo>
                      <a:pt x="327" y="263"/>
                    </a:lnTo>
                    <a:lnTo>
                      <a:pt x="324" y="265"/>
                    </a:lnTo>
                    <a:lnTo>
                      <a:pt x="321" y="267"/>
                    </a:lnTo>
                    <a:lnTo>
                      <a:pt x="317" y="269"/>
                    </a:lnTo>
                    <a:lnTo>
                      <a:pt x="313" y="269"/>
                    </a:lnTo>
                    <a:lnTo>
                      <a:pt x="309" y="272"/>
                    </a:lnTo>
                    <a:lnTo>
                      <a:pt x="305" y="273"/>
                    </a:lnTo>
                    <a:lnTo>
                      <a:pt x="301" y="275"/>
                    </a:lnTo>
                    <a:lnTo>
                      <a:pt x="297" y="275"/>
                    </a:lnTo>
                    <a:lnTo>
                      <a:pt x="293" y="276"/>
                    </a:lnTo>
                    <a:lnTo>
                      <a:pt x="290" y="278"/>
                    </a:lnTo>
                    <a:lnTo>
                      <a:pt x="286" y="278"/>
                    </a:lnTo>
                    <a:lnTo>
                      <a:pt x="284" y="280"/>
                    </a:lnTo>
                    <a:lnTo>
                      <a:pt x="280" y="282"/>
                    </a:lnTo>
                    <a:lnTo>
                      <a:pt x="276" y="282"/>
                    </a:lnTo>
                    <a:lnTo>
                      <a:pt x="273" y="284"/>
                    </a:lnTo>
                    <a:lnTo>
                      <a:pt x="269" y="285"/>
                    </a:lnTo>
                    <a:lnTo>
                      <a:pt x="267" y="286"/>
                    </a:lnTo>
                    <a:lnTo>
                      <a:pt x="265" y="286"/>
                    </a:lnTo>
                    <a:lnTo>
                      <a:pt x="261" y="288"/>
                    </a:lnTo>
                    <a:lnTo>
                      <a:pt x="258" y="288"/>
                    </a:lnTo>
                    <a:lnTo>
                      <a:pt x="257" y="288"/>
                    </a:lnTo>
                    <a:lnTo>
                      <a:pt x="254" y="288"/>
                    </a:lnTo>
                    <a:lnTo>
                      <a:pt x="251" y="288"/>
                    </a:lnTo>
                    <a:lnTo>
                      <a:pt x="250" y="289"/>
                    </a:lnTo>
                    <a:lnTo>
                      <a:pt x="248" y="289"/>
                    </a:lnTo>
                    <a:lnTo>
                      <a:pt x="246" y="291"/>
                    </a:lnTo>
                    <a:lnTo>
                      <a:pt x="242" y="291"/>
                    </a:lnTo>
                    <a:lnTo>
                      <a:pt x="241" y="291"/>
                    </a:lnTo>
                    <a:lnTo>
                      <a:pt x="238" y="291"/>
                    </a:lnTo>
                    <a:lnTo>
                      <a:pt x="236" y="293"/>
                    </a:lnTo>
                    <a:lnTo>
                      <a:pt x="235" y="293"/>
                    </a:lnTo>
                    <a:lnTo>
                      <a:pt x="233" y="294"/>
                    </a:lnTo>
                    <a:lnTo>
                      <a:pt x="231" y="294"/>
                    </a:lnTo>
                    <a:lnTo>
                      <a:pt x="229" y="295"/>
                    </a:lnTo>
                    <a:lnTo>
                      <a:pt x="227" y="297"/>
                    </a:lnTo>
                    <a:lnTo>
                      <a:pt x="224" y="297"/>
                    </a:lnTo>
                    <a:lnTo>
                      <a:pt x="223" y="298"/>
                    </a:lnTo>
                    <a:lnTo>
                      <a:pt x="221" y="299"/>
                    </a:lnTo>
                    <a:lnTo>
                      <a:pt x="220" y="299"/>
                    </a:lnTo>
                    <a:lnTo>
                      <a:pt x="218" y="301"/>
                    </a:lnTo>
                    <a:lnTo>
                      <a:pt x="216" y="301"/>
                    </a:lnTo>
                    <a:lnTo>
                      <a:pt x="214" y="301"/>
                    </a:lnTo>
                    <a:lnTo>
                      <a:pt x="213" y="302"/>
                    </a:lnTo>
                    <a:lnTo>
                      <a:pt x="211" y="304"/>
                    </a:lnTo>
                    <a:lnTo>
                      <a:pt x="209" y="304"/>
                    </a:lnTo>
                    <a:lnTo>
                      <a:pt x="207" y="304"/>
                    </a:lnTo>
                    <a:lnTo>
                      <a:pt x="207" y="306"/>
                    </a:lnTo>
                    <a:lnTo>
                      <a:pt x="206" y="306"/>
                    </a:lnTo>
                    <a:lnTo>
                      <a:pt x="204" y="307"/>
                    </a:lnTo>
                    <a:lnTo>
                      <a:pt x="204" y="308"/>
                    </a:lnTo>
                    <a:lnTo>
                      <a:pt x="203" y="308"/>
                    </a:lnTo>
                    <a:lnTo>
                      <a:pt x="202" y="310"/>
                    </a:lnTo>
                    <a:lnTo>
                      <a:pt x="200" y="311"/>
                    </a:lnTo>
                    <a:lnTo>
                      <a:pt x="199" y="311"/>
                    </a:lnTo>
                    <a:lnTo>
                      <a:pt x="199" y="312"/>
                    </a:lnTo>
                    <a:lnTo>
                      <a:pt x="198" y="313"/>
                    </a:lnTo>
                    <a:lnTo>
                      <a:pt x="198" y="314"/>
                    </a:lnTo>
                    <a:lnTo>
                      <a:pt x="196" y="314"/>
                    </a:lnTo>
                    <a:lnTo>
                      <a:pt x="194" y="315"/>
                    </a:lnTo>
                    <a:lnTo>
                      <a:pt x="194" y="316"/>
                    </a:lnTo>
                    <a:lnTo>
                      <a:pt x="193" y="317"/>
                    </a:lnTo>
                    <a:lnTo>
                      <a:pt x="193" y="319"/>
                    </a:lnTo>
                    <a:lnTo>
                      <a:pt x="191" y="320"/>
                    </a:lnTo>
                    <a:lnTo>
                      <a:pt x="190" y="320"/>
                    </a:lnTo>
                    <a:lnTo>
                      <a:pt x="190" y="321"/>
                    </a:lnTo>
                    <a:lnTo>
                      <a:pt x="189" y="323"/>
                    </a:lnTo>
                    <a:lnTo>
                      <a:pt x="187" y="323"/>
                    </a:lnTo>
                    <a:lnTo>
                      <a:pt x="187" y="325"/>
                    </a:lnTo>
                    <a:lnTo>
                      <a:pt x="186" y="325"/>
                    </a:lnTo>
                    <a:lnTo>
                      <a:pt x="185" y="326"/>
                    </a:lnTo>
                    <a:lnTo>
                      <a:pt x="183" y="327"/>
                    </a:lnTo>
                    <a:lnTo>
                      <a:pt x="183" y="328"/>
                    </a:lnTo>
                    <a:lnTo>
                      <a:pt x="182" y="329"/>
                    </a:lnTo>
                    <a:lnTo>
                      <a:pt x="181" y="330"/>
                    </a:lnTo>
                    <a:lnTo>
                      <a:pt x="179" y="332"/>
                    </a:lnTo>
                    <a:lnTo>
                      <a:pt x="178" y="333"/>
                    </a:lnTo>
                    <a:lnTo>
                      <a:pt x="177" y="334"/>
                    </a:lnTo>
                    <a:lnTo>
                      <a:pt x="176" y="335"/>
                    </a:lnTo>
                    <a:lnTo>
                      <a:pt x="174" y="336"/>
                    </a:lnTo>
                    <a:lnTo>
                      <a:pt x="173" y="338"/>
                    </a:lnTo>
                    <a:lnTo>
                      <a:pt x="172" y="339"/>
                    </a:lnTo>
                    <a:lnTo>
                      <a:pt x="169" y="340"/>
                    </a:lnTo>
                    <a:lnTo>
                      <a:pt x="168" y="341"/>
                    </a:lnTo>
                    <a:lnTo>
                      <a:pt x="166" y="342"/>
                    </a:lnTo>
                    <a:lnTo>
                      <a:pt x="164" y="343"/>
                    </a:lnTo>
                    <a:lnTo>
                      <a:pt x="163" y="345"/>
                    </a:lnTo>
                    <a:lnTo>
                      <a:pt x="162" y="346"/>
                    </a:lnTo>
                    <a:lnTo>
                      <a:pt x="159" y="347"/>
                    </a:lnTo>
                    <a:lnTo>
                      <a:pt x="158" y="348"/>
                    </a:lnTo>
                    <a:lnTo>
                      <a:pt x="156" y="349"/>
                    </a:lnTo>
                    <a:lnTo>
                      <a:pt x="154" y="351"/>
                    </a:lnTo>
                    <a:lnTo>
                      <a:pt x="152" y="352"/>
                    </a:lnTo>
                    <a:lnTo>
                      <a:pt x="151" y="352"/>
                    </a:lnTo>
                    <a:lnTo>
                      <a:pt x="149" y="354"/>
                    </a:lnTo>
                    <a:lnTo>
                      <a:pt x="147" y="354"/>
                    </a:lnTo>
                    <a:lnTo>
                      <a:pt x="146" y="355"/>
                    </a:lnTo>
                    <a:lnTo>
                      <a:pt x="143" y="356"/>
                    </a:lnTo>
                    <a:lnTo>
                      <a:pt x="143" y="357"/>
                    </a:lnTo>
                    <a:lnTo>
                      <a:pt x="139" y="359"/>
                    </a:lnTo>
                    <a:lnTo>
                      <a:pt x="139" y="360"/>
                    </a:lnTo>
                    <a:lnTo>
                      <a:pt x="137" y="360"/>
                    </a:lnTo>
                    <a:lnTo>
                      <a:pt x="135" y="361"/>
                    </a:lnTo>
                    <a:lnTo>
                      <a:pt x="134" y="362"/>
                    </a:lnTo>
                    <a:lnTo>
                      <a:pt x="132" y="364"/>
                    </a:lnTo>
                    <a:lnTo>
                      <a:pt x="130" y="365"/>
                    </a:lnTo>
                    <a:lnTo>
                      <a:pt x="128" y="365"/>
                    </a:lnTo>
                    <a:lnTo>
                      <a:pt x="126" y="367"/>
                    </a:lnTo>
                    <a:lnTo>
                      <a:pt x="124" y="368"/>
                    </a:lnTo>
                    <a:lnTo>
                      <a:pt x="122" y="369"/>
                    </a:lnTo>
                    <a:lnTo>
                      <a:pt x="120" y="370"/>
                    </a:lnTo>
                    <a:lnTo>
                      <a:pt x="118" y="372"/>
                    </a:lnTo>
                    <a:lnTo>
                      <a:pt x="117" y="373"/>
                    </a:lnTo>
                    <a:lnTo>
                      <a:pt x="114" y="375"/>
                    </a:lnTo>
                    <a:lnTo>
                      <a:pt x="113" y="376"/>
                    </a:lnTo>
                    <a:lnTo>
                      <a:pt x="110" y="378"/>
                    </a:lnTo>
                    <a:lnTo>
                      <a:pt x="109" y="379"/>
                    </a:lnTo>
                    <a:lnTo>
                      <a:pt x="106" y="381"/>
                    </a:lnTo>
                    <a:lnTo>
                      <a:pt x="105" y="382"/>
                    </a:lnTo>
                    <a:lnTo>
                      <a:pt x="103" y="385"/>
                    </a:lnTo>
                    <a:lnTo>
                      <a:pt x="101" y="386"/>
                    </a:lnTo>
                    <a:lnTo>
                      <a:pt x="100" y="388"/>
                    </a:lnTo>
                    <a:lnTo>
                      <a:pt x="97" y="391"/>
                    </a:lnTo>
                    <a:lnTo>
                      <a:pt x="96" y="391"/>
                    </a:lnTo>
                    <a:lnTo>
                      <a:pt x="95" y="394"/>
                    </a:lnTo>
                    <a:lnTo>
                      <a:pt x="93" y="395"/>
                    </a:lnTo>
                    <a:lnTo>
                      <a:pt x="92" y="397"/>
                    </a:lnTo>
                    <a:lnTo>
                      <a:pt x="91" y="398"/>
                    </a:lnTo>
                    <a:lnTo>
                      <a:pt x="90" y="401"/>
                    </a:lnTo>
                    <a:lnTo>
                      <a:pt x="88" y="402"/>
                    </a:lnTo>
                    <a:lnTo>
                      <a:pt x="87" y="404"/>
                    </a:lnTo>
                    <a:lnTo>
                      <a:pt x="87" y="405"/>
                    </a:lnTo>
                    <a:lnTo>
                      <a:pt x="86" y="408"/>
                    </a:lnTo>
                    <a:lnTo>
                      <a:pt x="84" y="409"/>
                    </a:lnTo>
                    <a:lnTo>
                      <a:pt x="83" y="411"/>
                    </a:lnTo>
                    <a:lnTo>
                      <a:pt x="82" y="413"/>
                    </a:lnTo>
                    <a:lnTo>
                      <a:pt x="80" y="414"/>
                    </a:lnTo>
                    <a:lnTo>
                      <a:pt x="80" y="417"/>
                    </a:lnTo>
                    <a:lnTo>
                      <a:pt x="79" y="417"/>
                    </a:lnTo>
                    <a:lnTo>
                      <a:pt x="78" y="418"/>
                    </a:lnTo>
                    <a:lnTo>
                      <a:pt x="77" y="420"/>
                    </a:lnTo>
                    <a:lnTo>
                      <a:pt x="75" y="420"/>
                    </a:lnTo>
                    <a:lnTo>
                      <a:pt x="75" y="422"/>
                    </a:lnTo>
                    <a:lnTo>
                      <a:pt x="73" y="423"/>
                    </a:lnTo>
                    <a:lnTo>
                      <a:pt x="71" y="423"/>
                    </a:lnTo>
                    <a:lnTo>
                      <a:pt x="71" y="424"/>
                    </a:lnTo>
                    <a:lnTo>
                      <a:pt x="69" y="426"/>
                    </a:lnTo>
                    <a:lnTo>
                      <a:pt x="67" y="426"/>
                    </a:lnTo>
                    <a:lnTo>
                      <a:pt x="66" y="426"/>
                    </a:lnTo>
                    <a:lnTo>
                      <a:pt x="65" y="427"/>
                    </a:lnTo>
                    <a:lnTo>
                      <a:pt x="63" y="427"/>
                    </a:lnTo>
                    <a:lnTo>
                      <a:pt x="60" y="427"/>
                    </a:lnTo>
                    <a:lnTo>
                      <a:pt x="59" y="427"/>
                    </a:lnTo>
                    <a:lnTo>
                      <a:pt x="56" y="427"/>
                    </a:lnTo>
                    <a:lnTo>
                      <a:pt x="55" y="427"/>
                    </a:lnTo>
                    <a:lnTo>
                      <a:pt x="52" y="427"/>
                    </a:lnTo>
                    <a:lnTo>
                      <a:pt x="51" y="427"/>
                    </a:lnTo>
                    <a:lnTo>
                      <a:pt x="48" y="426"/>
                    </a:lnTo>
                    <a:lnTo>
                      <a:pt x="47" y="426"/>
                    </a:lnTo>
                    <a:lnTo>
                      <a:pt x="45" y="426"/>
                    </a:lnTo>
                    <a:lnTo>
                      <a:pt x="42" y="426"/>
                    </a:lnTo>
                    <a:lnTo>
                      <a:pt x="41" y="424"/>
                    </a:lnTo>
                    <a:lnTo>
                      <a:pt x="38" y="424"/>
                    </a:lnTo>
                    <a:lnTo>
                      <a:pt x="36" y="424"/>
                    </a:lnTo>
                    <a:lnTo>
                      <a:pt x="34" y="423"/>
                    </a:lnTo>
                    <a:lnTo>
                      <a:pt x="33" y="423"/>
                    </a:lnTo>
                    <a:lnTo>
                      <a:pt x="31" y="423"/>
                    </a:lnTo>
                    <a:lnTo>
                      <a:pt x="29" y="422"/>
                    </a:lnTo>
                    <a:lnTo>
                      <a:pt x="28" y="422"/>
                    </a:lnTo>
                    <a:lnTo>
                      <a:pt x="27" y="420"/>
                    </a:lnTo>
                    <a:lnTo>
                      <a:pt x="23" y="420"/>
                    </a:lnTo>
                    <a:lnTo>
                      <a:pt x="21" y="420"/>
                    </a:lnTo>
                    <a:lnTo>
                      <a:pt x="19" y="420"/>
                    </a:lnTo>
                    <a:lnTo>
                      <a:pt x="18" y="420"/>
                    </a:lnTo>
                    <a:lnTo>
                      <a:pt x="18" y="418"/>
                    </a:lnTo>
                  </a:path>
                </a:pathLst>
              </a:custGeom>
              <a:solidFill>
                <a:srgbClr val="C175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1" name="Freeform 30"/>
              <p:cNvSpPr>
                <a:spLocks/>
              </p:cNvSpPr>
              <p:nvPr/>
            </p:nvSpPr>
            <p:spPr bwMode="auto">
              <a:xfrm>
                <a:off x="833" y="1580"/>
                <a:ext cx="364" cy="393"/>
              </a:xfrm>
              <a:custGeom>
                <a:avLst/>
                <a:gdLst>
                  <a:gd name="T0" fmla="*/ 12 w 364"/>
                  <a:gd name="T1" fmla="*/ 376 h 393"/>
                  <a:gd name="T2" fmla="*/ 7 w 364"/>
                  <a:gd name="T3" fmla="*/ 364 h 393"/>
                  <a:gd name="T4" fmla="*/ 2 w 364"/>
                  <a:gd name="T5" fmla="*/ 346 h 393"/>
                  <a:gd name="T6" fmla="*/ 0 w 364"/>
                  <a:gd name="T7" fmla="*/ 324 h 393"/>
                  <a:gd name="T8" fmla="*/ 0 w 364"/>
                  <a:gd name="T9" fmla="*/ 295 h 393"/>
                  <a:gd name="T10" fmla="*/ 2 w 364"/>
                  <a:gd name="T11" fmla="*/ 246 h 393"/>
                  <a:gd name="T12" fmla="*/ 7 w 364"/>
                  <a:gd name="T13" fmla="*/ 188 h 393"/>
                  <a:gd name="T14" fmla="*/ 16 w 364"/>
                  <a:gd name="T15" fmla="*/ 134 h 393"/>
                  <a:gd name="T16" fmla="*/ 31 w 364"/>
                  <a:gd name="T17" fmla="*/ 95 h 393"/>
                  <a:gd name="T18" fmla="*/ 50 w 364"/>
                  <a:gd name="T19" fmla="*/ 68 h 393"/>
                  <a:gd name="T20" fmla="*/ 71 w 364"/>
                  <a:gd name="T21" fmla="*/ 48 h 393"/>
                  <a:gd name="T22" fmla="*/ 96 w 364"/>
                  <a:gd name="T23" fmla="*/ 33 h 393"/>
                  <a:gd name="T24" fmla="*/ 123 w 364"/>
                  <a:gd name="T25" fmla="*/ 22 h 393"/>
                  <a:gd name="T26" fmla="*/ 152 w 364"/>
                  <a:gd name="T27" fmla="*/ 11 h 393"/>
                  <a:gd name="T28" fmla="*/ 189 w 364"/>
                  <a:gd name="T29" fmla="*/ 5 h 393"/>
                  <a:gd name="T30" fmla="*/ 230 w 364"/>
                  <a:gd name="T31" fmla="*/ 0 h 393"/>
                  <a:gd name="T32" fmla="*/ 268 w 364"/>
                  <a:gd name="T33" fmla="*/ 1 h 393"/>
                  <a:gd name="T34" fmla="*/ 299 w 364"/>
                  <a:gd name="T35" fmla="*/ 7 h 393"/>
                  <a:gd name="T36" fmla="*/ 322 w 364"/>
                  <a:gd name="T37" fmla="*/ 15 h 393"/>
                  <a:gd name="T38" fmla="*/ 336 w 364"/>
                  <a:gd name="T39" fmla="*/ 21 h 393"/>
                  <a:gd name="T40" fmla="*/ 345 w 364"/>
                  <a:gd name="T41" fmla="*/ 27 h 393"/>
                  <a:gd name="T42" fmla="*/ 351 w 364"/>
                  <a:gd name="T43" fmla="*/ 35 h 393"/>
                  <a:gd name="T44" fmla="*/ 358 w 364"/>
                  <a:gd name="T45" fmla="*/ 48 h 393"/>
                  <a:gd name="T46" fmla="*/ 362 w 364"/>
                  <a:gd name="T47" fmla="*/ 66 h 393"/>
                  <a:gd name="T48" fmla="*/ 363 w 364"/>
                  <a:gd name="T49" fmla="*/ 91 h 393"/>
                  <a:gd name="T50" fmla="*/ 363 w 364"/>
                  <a:gd name="T51" fmla="*/ 117 h 393"/>
                  <a:gd name="T52" fmla="*/ 360 w 364"/>
                  <a:gd name="T53" fmla="*/ 140 h 393"/>
                  <a:gd name="T54" fmla="*/ 358 w 364"/>
                  <a:gd name="T55" fmla="*/ 160 h 393"/>
                  <a:gd name="T56" fmla="*/ 353 w 364"/>
                  <a:gd name="T57" fmla="*/ 180 h 393"/>
                  <a:gd name="T58" fmla="*/ 345 w 364"/>
                  <a:gd name="T59" fmla="*/ 199 h 393"/>
                  <a:gd name="T60" fmla="*/ 337 w 364"/>
                  <a:gd name="T61" fmla="*/ 214 h 393"/>
                  <a:gd name="T62" fmla="*/ 327 w 364"/>
                  <a:gd name="T63" fmla="*/ 227 h 393"/>
                  <a:gd name="T64" fmla="*/ 310 w 364"/>
                  <a:gd name="T65" fmla="*/ 237 h 393"/>
                  <a:gd name="T66" fmla="*/ 287 w 364"/>
                  <a:gd name="T67" fmla="*/ 248 h 393"/>
                  <a:gd name="T68" fmla="*/ 263 w 364"/>
                  <a:gd name="T69" fmla="*/ 256 h 393"/>
                  <a:gd name="T70" fmla="*/ 243 w 364"/>
                  <a:gd name="T71" fmla="*/ 262 h 393"/>
                  <a:gd name="T72" fmla="*/ 227 w 364"/>
                  <a:gd name="T73" fmla="*/ 265 h 393"/>
                  <a:gd name="T74" fmla="*/ 215 w 364"/>
                  <a:gd name="T75" fmla="*/ 269 h 393"/>
                  <a:gd name="T76" fmla="*/ 203 w 364"/>
                  <a:gd name="T77" fmla="*/ 273 h 393"/>
                  <a:gd name="T78" fmla="*/ 193 w 364"/>
                  <a:gd name="T79" fmla="*/ 279 h 393"/>
                  <a:gd name="T80" fmla="*/ 185 w 364"/>
                  <a:gd name="T81" fmla="*/ 286 h 393"/>
                  <a:gd name="T82" fmla="*/ 179 w 364"/>
                  <a:gd name="T83" fmla="*/ 292 h 393"/>
                  <a:gd name="T84" fmla="*/ 171 w 364"/>
                  <a:gd name="T85" fmla="*/ 299 h 393"/>
                  <a:gd name="T86" fmla="*/ 163 w 364"/>
                  <a:gd name="T87" fmla="*/ 306 h 393"/>
                  <a:gd name="T88" fmla="*/ 154 w 364"/>
                  <a:gd name="T89" fmla="*/ 314 h 393"/>
                  <a:gd name="T90" fmla="*/ 143 w 364"/>
                  <a:gd name="T91" fmla="*/ 321 h 393"/>
                  <a:gd name="T92" fmla="*/ 131 w 364"/>
                  <a:gd name="T93" fmla="*/ 327 h 393"/>
                  <a:gd name="T94" fmla="*/ 119 w 364"/>
                  <a:gd name="T95" fmla="*/ 334 h 393"/>
                  <a:gd name="T96" fmla="*/ 108 w 364"/>
                  <a:gd name="T97" fmla="*/ 342 h 393"/>
                  <a:gd name="T98" fmla="*/ 95 w 364"/>
                  <a:gd name="T99" fmla="*/ 353 h 393"/>
                  <a:gd name="T100" fmla="*/ 86 w 364"/>
                  <a:gd name="T101" fmla="*/ 365 h 393"/>
                  <a:gd name="T102" fmla="*/ 79 w 364"/>
                  <a:gd name="T103" fmla="*/ 376 h 393"/>
                  <a:gd name="T104" fmla="*/ 73 w 364"/>
                  <a:gd name="T105" fmla="*/ 385 h 393"/>
                  <a:gd name="T106" fmla="*/ 66 w 364"/>
                  <a:gd name="T107" fmla="*/ 391 h 393"/>
                  <a:gd name="T108" fmla="*/ 54 w 364"/>
                  <a:gd name="T109" fmla="*/ 392 h 393"/>
                  <a:gd name="T110" fmla="*/ 40 w 364"/>
                  <a:gd name="T111" fmla="*/ 389 h 393"/>
                  <a:gd name="T112" fmla="*/ 27 w 364"/>
                  <a:gd name="T113" fmla="*/ 385 h 393"/>
                  <a:gd name="T114" fmla="*/ 16 w 364"/>
                  <a:gd name="T115" fmla="*/ 383 h 3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393"/>
                  <a:gd name="T176" fmla="*/ 364 w 364"/>
                  <a:gd name="T177" fmla="*/ 393 h 3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393">
                    <a:moveTo>
                      <a:pt x="16" y="383"/>
                    </a:moveTo>
                    <a:lnTo>
                      <a:pt x="16" y="382"/>
                    </a:lnTo>
                    <a:lnTo>
                      <a:pt x="15" y="382"/>
                    </a:lnTo>
                    <a:lnTo>
                      <a:pt x="15" y="381"/>
                    </a:lnTo>
                    <a:lnTo>
                      <a:pt x="14" y="379"/>
                    </a:lnTo>
                    <a:lnTo>
                      <a:pt x="14" y="378"/>
                    </a:lnTo>
                    <a:lnTo>
                      <a:pt x="12" y="376"/>
                    </a:lnTo>
                    <a:lnTo>
                      <a:pt x="12" y="375"/>
                    </a:lnTo>
                    <a:lnTo>
                      <a:pt x="11" y="373"/>
                    </a:lnTo>
                    <a:lnTo>
                      <a:pt x="11" y="372"/>
                    </a:lnTo>
                    <a:lnTo>
                      <a:pt x="10" y="369"/>
                    </a:lnTo>
                    <a:lnTo>
                      <a:pt x="10" y="368"/>
                    </a:lnTo>
                    <a:lnTo>
                      <a:pt x="8" y="366"/>
                    </a:lnTo>
                    <a:lnTo>
                      <a:pt x="7" y="364"/>
                    </a:lnTo>
                    <a:lnTo>
                      <a:pt x="7" y="361"/>
                    </a:lnTo>
                    <a:lnTo>
                      <a:pt x="6" y="359"/>
                    </a:lnTo>
                    <a:lnTo>
                      <a:pt x="6" y="356"/>
                    </a:lnTo>
                    <a:lnTo>
                      <a:pt x="5" y="354"/>
                    </a:lnTo>
                    <a:lnTo>
                      <a:pt x="3" y="351"/>
                    </a:lnTo>
                    <a:lnTo>
                      <a:pt x="3" y="348"/>
                    </a:lnTo>
                    <a:lnTo>
                      <a:pt x="2" y="346"/>
                    </a:lnTo>
                    <a:lnTo>
                      <a:pt x="2" y="342"/>
                    </a:lnTo>
                    <a:lnTo>
                      <a:pt x="2" y="340"/>
                    </a:lnTo>
                    <a:lnTo>
                      <a:pt x="1" y="337"/>
                    </a:lnTo>
                    <a:lnTo>
                      <a:pt x="1" y="334"/>
                    </a:lnTo>
                    <a:lnTo>
                      <a:pt x="1" y="330"/>
                    </a:lnTo>
                    <a:lnTo>
                      <a:pt x="0" y="327"/>
                    </a:lnTo>
                    <a:lnTo>
                      <a:pt x="0" y="324"/>
                    </a:lnTo>
                    <a:lnTo>
                      <a:pt x="0" y="321"/>
                    </a:lnTo>
                    <a:lnTo>
                      <a:pt x="0" y="317"/>
                    </a:lnTo>
                    <a:lnTo>
                      <a:pt x="0" y="314"/>
                    </a:lnTo>
                    <a:lnTo>
                      <a:pt x="0" y="310"/>
                    </a:lnTo>
                    <a:lnTo>
                      <a:pt x="0" y="306"/>
                    </a:lnTo>
                    <a:lnTo>
                      <a:pt x="0" y="301"/>
                    </a:lnTo>
                    <a:lnTo>
                      <a:pt x="0" y="295"/>
                    </a:lnTo>
                    <a:lnTo>
                      <a:pt x="0" y="289"/>
                    </a:lnTo>
                    <a:lnTo>
                      <a:pt x="1" y="283"/>
                    </a:lnTo>
                    <a:lnTo>
                      <a:pt x="1" y="276"/>
                    </a:lnTo>
                    <a:lnTo>
                      <a:pt x="1" y="269"/>
                    </a:lnTo>
                    <a:lnTo>
                      <a:pt x="1" y="262"/>
                    </a:lnTo>
                    <a:lnTo>
                      <a:pt x="1" y="253"/>
                    </a:lnTo>
                    <a:lnTo>
                      <a:pt x="2" y="246"/>
                    </a:lnTo>
                    <a:lnTo>
                      <a:pt x="2" y="239"/>
                    </a:lnTo>
                    <a:lnTo>
                      <a:pt x="3" y="230"/>
                    </a:lnTo>
                    <a:lnTo>
                      <a:pt x="3" y="222"/>
                    </a:lnTo>
                    <a:lnTo>
                      <a:pt x="5" y="214"/>
                    </a:lnTo>
                    <a:lnTo>
                      <a:pt x="5" y="205"/>
                    </a:lnTo>
                    <a:lnTo>
                      <a:pt x="6" y="196"/>
                    </a:lnTo>
                    <a:lnTo>
                      <a:pt x="7" y="188"/>
                    </a:lnTo>
                    <a:lnTo>
                      <a:pt x="8" y="180"/>
                    </a:lnTo>
                    <a:lnTo>
                      <a:pt x="8" y="172"/>
                    </a:lnTo>
                    <a:lnTo>
                      <a:pt x="10" y="163"/>
                    </a:lnTo>
                    <a:lnTo>
                      <a:pt x="11" y="156"/>
                    </a:lnTo>
                    <a:lnTo>
                      <a:pt x="12" y="149"/>
                    </a:lnTo>
                    <a:lnTo>
                      <a:pt x="15" y="141"/>
                    </a:lnTo>
                    <a:lnTo>
                      <a:pt x="16" y="134"/>
                    </a:lnTo>
                    <a:lnTo>
                      <a:pt x="18" y="127"/>
                    </a:lnTo>
                    <a:lnTo>
                      <a:pt x="20" y="121"/>
                    </a:lnTo>
                    <a:lnTo>
                      <a:pt x="22" y="114"/>
                    </a:lnTo>
                    <a:lnTo>
                      <a:pt x="24" y="108"/>
                    </a:lnTo>
                    <a:lnTo>
                      <a:pt x="25" y="104"/>
                    </a:lnTo>
                    <a:lnTo>
                      <a:pt x="28" y="99"/>
                    </a:lnTo>
                    <a:lnTo>
                      <a:pt x="31" y="95"/>
                    </a:lnTo>
                    <a:lnTo>
                      <a:pt x="33" y="90"/>
                    </a:lnTo>
                    <a:lnTo>
                      <a:pt x="36" y="87"/>
                    </a:lnTo>
                    <a:lnTo>
                      <a:pt x="38" y="82"/>
                    </a:lnTo>
                    <a:lnTo>
                      <a:pt x="41" y="78"/>
                    </a:lnTo>
                    <a:lnTo>
                      <a:pt x="44" y="74"/>
                    </a:lnTo>
                    <a:lnTo>
                      <a:pt x="48" y="71"/>
                    </a:lnTo>
                    <a:lnTo>
                      <a:pt x="50" y="68"/>
                    </a:lnTo>
                    <a:lnTo>
                      <a:pt x="52" y="64"/>
                    </a:lnTo>
                    <a:lnTo>
                      <a:pt x="55" y="62"/>
                    </a:lnTo>
                    <a:lnTo>
                      <a:pt x="59" y="59"/>
                    </a:lnTo>
                    <a:lnTo>
                      <a:pt x="62" y="56"/>
                    </a:lnTo>
                    <a:lnTo>
                      <a:pt x="66" y="53"/>
                    </a:lnTo>
                    <a:lnTo>
                      <a:pt x="67" y="50"/>
                    </a:lnTo>
                    <a:lnTo>
                      <a:pt x="71" y="48"/>
                    </a:lnTo>
                    <a:lnTo>
                      <a:pt x="75" y="46"/>
                    </a:lnTo>
                    <a:lnTo>
                      <a:pt x="79" y="43"/>
                    </a:lnTo>
                    <a:lnTo>
                      <a:pt x="82" y="40"/>
                    </a:lnTo>
                    <a:lnTo>
                      <a:pt x="86" y="38"/>
                    </a:lnTo>
                    <a:lnTo>
                      <a:pt x="88" y="37"/>
                    </a:lnTo>
                    <a:lnTo>
                      <a:pt x="92" y="35"/>
                    </a:lnTo>
                    <a:lnTo>
                      <a:pt x="96" y="33"/>
                    </a:lnTo>
                    <a:lnTo>
                      <a:pt x="100" y="31"/>
                    </a:lnTo>
                    <a:lnTo>
                      <a:pt x="104" y="29"/>
                    </a:lnTo>
                    <a:lnTo>
                      <a:pt x="108" y="27"/>
                    </a:lnTo>
                    <a:lnTo>
                      <a:pt x="111" y="25"/>
                    </a:lnTo>
                    <a:lnTo>
                      <a:pt x="114" y="24"/>
                    </a:lnTo>
                    <a:lnTo>
                      <a:pt x="119" y="24"/>
                    </a:lnTo>
                    <a:lnTo>
                      <a:pt x="123" y="22"/>
                    </a:lnTo>
                    <a:lnTo>
                      <a:pt x="127" y="20"/>
                    </a:lnTo>
                    <a:lnTo>
                      <a:pt x="131" y="18"/>
                    </a:lnTo>
                    <a:lnTo>
                      <a:pt x="135" y="18"/>
                    </a:lnTo>
                    <a:lnTo>
                      <a:pt x="139" y="16"/>
                    </a:lnTo>
                    <a:lnTo>
                      <a:pt x="143" y="15"/>
                    </a:lnTo>
                    <a:lnTo>
                      <a:pt x="148" y="14"/>
                    </a:lnTo>
                    <a:lnTo>
                      <a:pt x="152" y="11"/>
                    </a:lnTo>
                    <a:lnTo>
                      <a:pt x="156" y="11"/>
                    </a:lnTo>
                    <a:lnTo>
                      <a:pt x="162" y="9"/>
                    </a:lnTo>
                    <a:lnTo>
                      <a:pt x="167" y="8"/>
                    </a:lnTo>
                    <a:lnTo>
                      <a:pt x="172" y="8"/>
                    </a:lnTo>
                    <a:lnTo>
                      <a:pt x="179" y="7"/>
                    </a:lnTo>
                    <a:lnTo>
                      <a:pt x="183" y="6"/>
                    </a:lnTo>
                    <a:lnTo>
                      <a:pt x="189" y="5"/>
                    </a:lnTo>
                    <a:lnTo>
                      <a:pt x="195" y="3"/>
                    </a:lnTo>
                    <a:lnTo>
                      <a:pt x="200" y="3"/>
                    </a:lnTo>
                    <a:lnTo>
                      <a:pt x="208" y="2"/>
                    </a:lnTo>
                    <a:lnTo>
                      <a:pt x="212" y="2"/>
                    </a:lnTo>
                    <a:lnTo>
                      <a:pt x="219" y="1"/>
                    </a:lnTo>
                    <a:lnTo>
                      <a:pt x="224" y="1"/>
                    </a:lnTo>
                    <a:lnTo>
                      <a:pt x="230" y="0"/>
                    </a:lnTo>
                    <a:lnTo>
                      <a:pt x="235" y="0"/>
                    </a:lnTo>
                    <a:lnTo>
                      <a:pt x="242" y="0"/>
                    </a:lnTo>
                    <a:lnTo>
                      <a:pt x="247" y="0"/>
                    </a:lnTo>
                    <a:lnTo>
                      <a:pt x="252" y="0"/>
                    </a:lnTo>
                    <a:lnTo>
                      <a:pt x="257" y="0"/>
                    </a:lnTo>
                    <a:lnTo>
                      <a:pt x="263" y="0"/>
                    </a:lnTo>
                    <a:lnTo>
                      <a:pt x="268" y="1"/>
                    </a:lnTo>
                    <a:lnTo>
                      <a:pt x="274" y="1"/>
                    </a:lnTo>
                    <a:lnTo>
                      <a:pt x="278" y="2"/>
                    </a:lnTo>
                    <a:lnTo>
                      <a:pt x="283" y="2"/>
                    </a:lnTo>
                    <a:lnTo>
                      <a:pt x="287" y="3"/>
                    </a:lnTo>
                    <a:lnTo>
                      <a:pt x="292" y="5"/>
                    </a:lnTo>
                    <a:lnTo>
                      <a:pt x="296" y="6"/>
                    </a:lnTo>
                    <a:lnTo>
                      <a:pt x="299" y="7"/>
                    </a:lnTo>
                    <a:lnTo>
                      <a:pt x="303" y="8"/>
                    </a:lnTo>
                    <a:lnTo>
                      <a:pt x="307" y="9"/>
                    </a:lnTo>
                    <a:lnTo>
                      <a:pt x="310" y="11"/>
                    </a:lnTo>
                    <a:lnTo>
                      <a:pt x="314" y="11"/>
                    </a:lnTo>
                    <a:lnTo>
                      <a:pt x="316" y="12"/>
                    </a:lnTo>
                    <a:lnTo>
                      <a:pt x="319" y="14"/>
                    </a:lnTo>
                    <a:lnTo>
                      <a:pt x="322" y="15"/>
                    </a:lnTo>
                    <a:lnTo>
                      <a:pt x="324" y="16"/>
                    </a:lnTo>
                    <a:lnTo>
                      <a:pt x="327" y="18"/>
                    </a:lnTo>
                    <a:lnTo>
                      <a:pt x="328" y="18"/>
                    </a:lnTo>
                    <a:lnTo>
                      <a:pt x="331" y="18"/>
                    </a:lnTo>
                    <a:lnTo>
                      <a:pt x="332" y="20"/>
                    </a:lnTo>
                    <a:lnTo>
                      <a:pt x="335" y="21"/>
                    </a:lnTo>
                    <a:lnTo>
                      <a:pt x="336" y="21"/>
                    </a:lnTo>
                    <a:lnTo>
                      <a:pt x="337" y="22"/>
                    </a:lnTo>
                    <a:lnTo>
                      <a:pt x="339" y="24"/>
                    </a:lnTo>
                    <a:lnTo>
                      <a:pt x="340" y="24"/>
                    </a:lnTo>
                    <a:lnTo>
                      <a:pt x="342" y="25"/>
                    </a:lnTo>
                    <a:lnTo>
                      <a:pt x="343" y="27"/>
                    </a:lnTo>
                    <a:lnTo>
                      <a:pt x="345" y="27"/>
                    </a:lnTo>
                    <a:lnTo>
                      <a:pt x="346" y="27"/>
                    </a:lnTo>
                    <a:lnTo>
                      <a:pt x="347" y="29"/>
                    </a:lnTo>
                    <a:lnTo>
                      <a:pt x="347" y="31"/>
                    </a:lnTo>
                    <a:lnTo>
                      <a:pt x="349" y="31"/>
                    </a:lnTo>
                    <a:lnTo>
                      <a:pt x="350" y="33"/>
                    </a:lnTo>
                    <a:lnTo>
                      <a:pt x="351" y="34"/>
                    </a:lnTo>
                    <a:lnTo>
                      <a:pt x="351" y="35"/>
                    </a:lnTo>
                    <a:lnTo>
                      <a:pt x="353" y="37"/>
                    </a:lnTo>
                    <a:lnTo>
                      <a:pt x="354" y="38"/>
                    </a:lnTo>
                    <a:lnTo>
                      <a:pt x="354" y="40"/>
                    </a:lnTo>
                    <a:lnTo>
                      <a:pt x="355" y="42"/>
                    </a:lnTo>
                    <a:lnTo>
                      <a:pt x="356" y="43"/>
                    </a:lnTo>
                    <a:lnTo>
                      <a:pt x="356" y="46"/>
                    </a:lnTo>
                    <a:lnTo>
                      <a:pt x="358" y="48"/>
                    </a:lnTo>
                    <a:lnTo>
                      <a:pt x="358" y="50"/>
                    </a:lnTo>
                    <a:lnTo>
                      <a:pt x="359" y="53"/>
                    </a:lnTo>
                    <a:lnTo>
                      <a:pt x="359" y="55"/>
                    </a:lnTo>
                    <a:lnTo>
                      <a:pt x="360" y="59"/>
                    </a:lnTo>
                    <a:lnTo>
                      <a:pt x="360" y="61"/>
                    </a:lnTo>
                    <a:lnTo>
                      <a:pt x="360" y="64"/>
                    </a:lnTo>
                    <a:lnTo>
                      <a:pt x="362" y="66"/>
                    </a:lnTo>
                    <a:lnTo>
                      <a:pt x="362" y="70"/>
                    </a:lnTo>
                    <a:lnTo>
                      <a:pt x="362" y="74"/>
                    </a:lnTo>
                    <a:lnTo>
                      <a:pt x="362" y="77"/>
                    </a:lnTo>
                    <a:lnTo>
                      <a:pt x="362" y="81"/>
                    </a:lnTo>
                    <a:lnTo>
                      <a:pt x="363" y="84"/>
                    </a:lnTo>
                    <a:lnTo>
                      <a:pt x="363" y="87"/>
                    </a:lnTo>
                    <a:lnTo>
                      <a:pt x="363" y="91"/>
                    </a:lnTo>
                    <a:lnTo>
                      <a:pt x="363" y="95"/>
                    </a:lnTo>
                    <a:lnTo>
                      <a:pt x="363" y="99"/>
                    </a:lnTo>
                    <a:lnTo>
                      <a:pt x="363" y="102"/>
                    </a:lnTo>
                    <a:lnTo>
                      <a:pt x="363" y="106"/>
                    </a:lnTo>
                    <a:lnTo>
                      <a:pt x="363" y="110"/>
                    </a:lnTo>
                    <a:lnTo>
                      <a:pt x="363" y="113"/>
                    </a:lnTo>
                    <a:lnTo>
                      <a:pt x="363" y="117"/>
                    </a:lnTo>
                    <a:lnTo>
                      <a:pt x="362" y="121"/>
                    </a:lnTo>
                    <a:lnTo>
                      <a:pt x="362" y="124"/>
                    </a:lnTo>
                    <a:lnTo>
                      <a:pt x="362" y="127"/>
                    </a:lnTo>
                    <a:lnTo>
                      <a:pt x="362" y="130"/>
                    </a:lnTo>
                    <a:lnTo>
                      <a:pt x="362" y="134"/>
                    </a:lnTo>
                    <a:lnTo>
                      <a:pt x="362" y="138"/>
                    </a:lnTo>
                    <a:lnTo>
                      <a:pt x="360" y="140"/>
                    </a:lnTo>
                    <a:lnTo>
                      <a:pt x="360" y="143"/>
                    </a:lnTo>
                    <a:lnTo>
                      <a:pt x="360" y="146"/>
                    </a:lnTo>
                    <a:lnTo>
                      <a:pt x="360" y="149"/>
                    </a:lnTo>
                    <a:lnTo>
                      <a:pt x="359" y="152"/>
                    </a:lnTo>
                    <a:lnTo>
                      <a:pt x="359" y="154"/>
                    </a:lnTo>
                    <a:lnTo>
                      <a:pt x="359" y="158"/>
                    </a:lnTo>
                    <a:lnTo>
                      <a:pt x="358" y="160"/>
                    </a:lnTo>
                    <a:lnTo>
                      <a:pt x="358" y="163"/>
                    </a:lnTo>
                    <a:lnTo>
                      <a:pt x="356" y="166"/>
                    </a:lnTo>
                    <a:lnTo>
                      <a:pt x="356" y="169"/>
                    </a:lnTo>
                    <a:lnTo>
                      <a:pt x="355" y="172"/>
                    </a:lnTo>
                    <a:lnTo>
                      <a:pt x="354" y="174"/>
                    </a:lnTo>
                    <a:lnTo>
                      <a:pt x="354" y="177"/>
                    </a:lnTo>
                    <a:lnTo>
                      <a:pt x="353" y="180"/>
                    </a:lnTo>
                    <a:lnTo>
                      <a:pt x="351" y="182"/>
                    </a:lnTo>
                    <a:lnTo>
                      <a:pt x="350" y="186"/>
                    </a:lnTo>
                    <a:lnTo>
                      <a:pt x="350" y="188"/>
                    </a:lnTo>
                    <a:lnTo>
                      <a:pt x="349" y="190"/>
                    </a:lnTo>
                    <a:lnTo>
                      <a:pt x="347" y="192"/>
                    </a:lnTo>
                    <a:lnTo>
                      <a:pt x="346" y="196"/>
                    </a:lnTo>
                    <a:lnTo>
                      <a:pt x="345" y="199"/>
                    </a:lnTo>
                    <a:lnTo>
                      <a:pt x="343" y="201"/>
                    </a:lnTo>
                    <a:lnTo>
                      <a:pt x="343" y="203"/>
                    </a:lnTo>
                    <a:lnTo>
                      <a:pt x="342" y="205"/>
                    </a:lnTo>
                    <a:lnTo>
                      <a:pt x="340" y="208"/>
                    </a:lnTo>
                    <a:lnTo>
                      <a:pt x="340" y="211"/>
                    </a:lnTo>
                    <a:lnTo>
                      <a:pt x="339" y="211"/>
                    </a:lnTo>
                    <a:lnTo>
                      <a:pt x="337" y="214"/>
                    </a:lnTo>
                    <a:lnTo>
                      <a:pt x="336" y="216"/>
                    </a:lnTo>
                    <a:lnTo>
                      <a:pt x="335" y="218"/>
                    </a:lnTo>
                    <a:lnTo>
                      <a:pt x="333" y="220"/>
                    </a:lnTo>
                    <a:lnTo>
                      <a:pt x="332" y="222"/>
                    </a:lnTo>
                    <a:lnTo>
                      <a:pt x="331" y="224"/>
                    </a:lnTo>
                    <a:lnTo>
                      <a:pt x="329" y="224"/>
                    </a:lnTo>
                    <a:lnTo>
                      <a:pt x="327" y="227"/>
                    </a:lnTo>
                    <a:lnTo>
                      <a:pt x="326" y="227"/>
                    </a:lnTo>
                    <a:lnTo>
                      <a:pt x="323" y="230"/>
                    </a:lnTo>
                    <a:lnTo>
                      <a:pt x="320" y="231"/>
                    </a:lnTo>
                    <a:lnTo>
                      <a:pt x="318" y="233"/>
                    </a:lnTo>
                    <a:lnTo>
                      <a:pt x="315" y="235"/>
                    </a:lnTo>
                    <a:lnTo>
                      <a:pt x="312" y="237"/>
                    </a:lnTo>
                    <a:lnTo>
                      <a:pt x="310" y="237"/>
                    </a:lnTo>
                    <a:lnTo>
                      <a:pt x="307" y="240"/>
                    </a:lnTo>
                    <a:lnTo>
                      <a:pt x="303" y="240"/>
                    </a:lnTo>
                    <a:lnTo>
                      <a:pt x="301" y="242"/>
                    </a:lnTo>
                    <a:lnTo>
                      <a:pt x="297" y="243"/>
                    </a:lnTo>
                    <a:lnTo>
                      <a:pt x="293" y="246"/>
                    </a:lnTo>
                    <a:lnTo>
                      <a:pt x="291" y="246"/>
                    </a:lnTo>
                    <a:lnTo>
                      <a:pt x="287" y="248"/>
                    </a:lnTo>
                    <a:lnTo>
                      <a:pt x="283" y="249"/>
                    </a:lnTo>
                    <a:lnTo>
                      <a:pt x="280" y="250"/>
                    </a:lnTo>
                    <a:lnTo>
                      <a:pt x="276" y="252"/>
                    </a:lnTo>
                    <a:lnTo>
                      <a:pt x="272" y="252"/>
                    </a:lnTo>
                    <a:lnTo>
                      <a:pt x="270" y="253"/>
                    </a:lnTo>
                    <a:lnTo>
                      <a:pt x="267" y="255"/>
                    </a:lnTo>
                    <a:lnTo>
                      <a:pt x="263" y="256"/>
                    </a:lnTo>
                    <a:lnTo>
                      <a:pt x="259" y="257"/>
                    </a:lnTo>
                    <a:lnTo>
                      <a:pt x="257" y="258"/>
                    </a:lnTo>
                    <a:lnTo>
                      <a:pt x="254" y="259"/>
                    </a:lnTo>
                    <a:lnTo>
                      <a:pt x="251" y="259"/>
                    </a:lnTo>
                    <a:lnTo>
                      <a:pt x="248" y="261"/>
                    </a:lnTo>
                    <a:lnTo>
                      <a:pt x="246" y="262"/>
                    </a:lnTo>
                    <a:lnTo>
                      <a:pt x="243" y="262"/>
                    </a:lnTo>
                    <a:lnTo>
                      <a:pt x="240" y="262"/>
                    </a:lnTo>
                    <a:lnTo>
                      <a:pt x="238" y="263"/>
                    </a:lnTo>
                    <a:lnTo>
                      <a:pt x="237" y="263"/>
                    </a:lnTo>
                    <a:lnTo>
                      <a:pt x="234" y="264"/>
                    </a:lnTo>
                    <a:lnTo>
                      <a:pt x="231" y="264"/>
                    </a:lnTo>
                    <a:lnTo>
                      <a:pt x="230" y="264"/>
                    </a:lnTo>
                    <a:lnTo>
                      <a:pt x="227" y="265"/>
                    </a:lnTo>
                    <a:lnTo>
                      <a:pt x="226" y="265"/>
                    </a:lnTo>
                    <a:lnTo>
                      <a:pt x="224" y="266"/>
                    </a:lnTo>
                    <a:lnTo>
                      <a:pt x="223" y="266"/>
                    </a:lnTo>
                    <a:lnTo>
                      <a:pt x="220" y="267"/>
                    </a:lnTo>
                    <a:lnTo>
                      <a:pt x="219" y="267"/>
                    </a:lnTo>
                    <a:lnTo>
                      <a:pt x="216" y="269"/>
                    </a:lnTo>
                    <a:lnTo>
                      <a:pt x="215" y="269"/>
                    </a:lnTo>
                    <a:lnTo>
                      <a:pt x="212" y="270"/>
                    </a:lnTo>
                    <a:lnTo>
                      <a:pt x="211" y="270"/>
                    </a:lnTo>
                    <a:lnTo>
                      <a:pt x="210" y="271"/>
                    </a:lnTo>
                    <a:lnTo>
                      <a:pt x="208" y="272"/>
                    </a:lnTo>
                    <a:lnTo>
                      <a:pt x="206" y="272"/>
                    </a:lnTo>
                    <a:lnTo>
                      <a:pt x="204" y="273"/>
                    </a:lnTo>
                    <a:lnTo>
                      <a:pt x="203" y="273"/>
                    </a:lnTo>
                    <a:lnTo>
                      <a:pt x="200" y="275"/>
                    </a:lnTo>
                    <a:lnTo>
                      <a:pt x="199" y="276"/>
                    </a:lnTo>
                    <a:lnTo>
                      <a:pt x="198" y="276"/>
                    </a:lnTo>
                    <a:lnTo>
                      <a:pt x="196" y="277"/>
                    </a:lnTo>
                    <a:lnTo>
                      <a:pt x="195" y="278"/>
                    </a:lnTo>
                    <a:lnTo>
                      <a:pt x="193" y="279"/>
                    </a:lnTo>
                    <a:lnTo>
                      <a:pt x="191" y="279"/>
                    </a:lnTo>
                    <a:lnTo>
                      <a:pt x="191" y="280"/>
                    </a:lnTo>
                    <a:lnTo>
                      <a:pt x="189" y="282"/>
                    </a:lnTo>
                    <a:lnTo>
                      <a:pt x="187" y="283"/>
                    </a:lnTo>
                    <a:lnTo>
                      <a:pt x="186" y="284"/>
                    </a:lnTo>
                    <a:lnTo>
                      <a:pt x="185" y="285"/>
                    </a:lnTo>
                    <a:lnTo>
                      <a:pt x="185" y="286"/>
                    </a:lnTo>
                    <a:lnTo>
                      <a:pt x="183" y="286"/>
                    </a:lnTo>
                    <a:lnTo>
                      <a:pt x="182" y="288"/>
                    </a:lnTo>
                    <a:lnTo>
                      <a:pt x="182" y="289"/>
                    </a:lnTo>
                    <a:lnTo>
                      <a:pt x="182" y="290"/>
                    </a:lnTo>
                    <a:lnTo>
                      <a:pt x="180" y="291"/>
                    </a:lnTo>
                    <a:lnTo>
                      <a:pt x="179" y="291"/>
                    </a:lnTo>
                    <a:lnTo>
                      <a:pt x="179" y="292"/>
                    </a:lnTo>
                    <a:lnTo>
                      <a:pt x="178" y="293"/>
                    </a:lnTo>
                    <a:lnTo>
                      <a:pt x="176" y="295"/>
                    </a:lnTo>
                    <a:lnTo>
                      <a:pt x="175" y="295"/>
                    </a:lnTo>
                    <a:lnTo>
                      <a:pt x="175" y="297"/>
                    </a:lnTo>
                    <a:lnTo>
                      <a:pt x="173" y="297"/>
                    </a:lnTo>
                    <a:lnTo>
                      <a:pt x="172" y="298"/>
                    </a:lnTo>
                    <a:lnTo>
                      <a:pt x="171" y="299"/>
                    </a:lnTo>
                    <a:lnTo>
                      <a:pt x="171" y="301"/>
                    </a:lnTo>
                    <a:lnTo>
                      <a:pt x="169" y="301"/>
                    </a:lnTo>
                    <a:lnTo>
                      <a:pt x="168" y="301"/>
                    </a:lnTo>
                    <a:lnTo>
                      <a:pt x="167" y="303"/>
                    </a:lnTo>
                    <a:lnTo>
                      <a:pt x="166" y="304"/>
                    </a:lnTo>
                    <a:lnTo>
                      <a:pt x="165" y="304"/>
                    </a:lnTo>
                    <a:lnTo>
                      <a:pt x="163" y="306"/>
                    </a:lnTo>
                    <a:lnTo>
                      <a:pt x="162" y="308"/>
                    </a:lnTo>
                    <a:lnTo>
                      <a:pt x="161" y="308"/>
                    </a:lnTo>
                    <a:lnTo>
                      <a:pt x="159" y="310"/>
                    </a:lnTo>
                    <a:lnTo>
                      <a:pt x="158" y="311"/>
                    </a:lnTo>
                    <a:lnTo>
                      <a:pt x="156" y="312"/>
                    </a:lnTo>
                    <a:lnTo>
                      <a:pt x="156" y="314"/>
                    </a:lnTo>
                    <a:lnTo>
                      <a:pt x="154" y="314"/>
                    </a:lnTo>
                    <a:lnTo>
                      <a:pt x="152" y="316"/>
                    </a:lnTo>
                    <a:lnTo>
                      <a:pt x="151" y="317"/>
                    </a:lnTo>
                    <a:lnTo>
                      <a:pt x="149" y="317"/>
                    </a:lnTo>
                    <a:lnTo>
                      <a:pt x="148" y="317"/>
                    </a:lnTo>
                    <a:lnTo>
                      <a:pt x="145" y="319"/>
                    </a:lnTo>
                    <a:lnTo>
                      <a:pt x="143" y="321"/>
                    </a:lnTo>
                    <a:lnTo>
                      <a:pt x="141" y="323"/>
                    </a:lnTo>
                    <a:lnTo>
                      <a:pt x="139" y="323"/>
                    </a:lnTo>
                    <a:lnTo>
                      <a:pt x="138" y="324"/>
                    </a:lnTo>
                    <a:lnTo>
                      <a:pt x="136" y="325"/>
                    </a:lnTo>
                    <a:lnTo>
                      <a:pt x="135" y="327"/>
                    </a:lnTo>
                    <a:lnTo>
                      <a:pt x="134" y="327"/>
                    </a:lnTo>
                    <a:lnTo>
                      <a:pt x="131" y="327"/>
                    </a:lnTo>
                    <a:lnTo>
                      <a:pt x="130" y="328"/>
                    </a:lnTo>
                    <a:lnTo>
                      <a:pt x="128" y="330"/>
                    </a:lnTo>
                    <a:lnTo>
                      <a:pt x="127" y="330"/>
                    </a:lnTo>
                    <a:lnTo>
                      <a:pt x="124" y="330"/>
                    </a:lnTo>
                    <a:lnTo>
                      <a:pt x="123" y="332"/>
                    </a:lnTo>
                    <a:lnTo>
                      <a:pt x="122" y="333"/>
                    </a:lnTo>
                    <a:lnTo>
                      <a:pt x="119" y="334"/>
                    </a:lnTo>
                    <a:lnTo>
                      <a:pt x="118" y="336"/>
                    </a:lnTo>
                    <a:lnTo>
                      <a:pt x="117" y="337"/>
                    </a:lnTo>
                    <a:lnTo>
                      <a:pt x="114" y="337"/>
                    </a:lnTo>
                    <a:lnTo>
                      <a:pt x="113" y="338"/>
                    </a:lnTo>
                    <a:lnTo>
                      <a:pt x="111" y="339"/>
                    </a:lnTo>
                    <a:lnTo>
                      <a:pt x="109" y="341"/>
                    </a:lnTo>
                    <a:lnTo>
                      <a:pt x="108" y="342"/>
                    </a:lnTo>
                    <a:lnTo>
                      <a:pt x="105" y="343"/>
                    </a:lnTo>
                    <a:lnTo>
                      <a:pt x="104" y="345"/>
                    </a:lnTo>
                    <a:lnTo>
                      <a:pt x="103" y="346"/>
                    </a:lnTo>
                    <a:lnTo>
                      <a:pt x="100" y="348"/>
                    </a:lnTo>
                    <a:lnTo>
                      <a:pt x="99" y="350"/>
                    </a:lnTo>
                    <a:lnTo>
                      <a:pt x="97" y="351"/>
                    </a:lnTo>
                    <a:lnTo>
                      <a:pt x="95" y="353"/>
                    </a:lnTo>
                    <a:lnTo>
                      <a:pt x="94" y="354"/>
                    </a:lnTo>
                    <a:lnTo>
                      <a:pt x="92" y="356"/>
                    </a:lnTo>
                    <a:lnTo>
                      <a:pt x="92" y="358"/>
                    </a:lnTo>
                    <a:lnTo>
                      <a:pt x="90" y="360"/>
                    </a:lnTo>
                    <a:lnTo>
                      <a:pt x="88" y="361"/>
                    </a:lnTo>
                    <a:lnTo>
                      <a:pt x="88" y="364"/>
                    </a:lnTo>
                    <a:lnTo>
                      <a:pt x="86" y="365"/>
                    </a:lnTo>
                    <a:lnTo>
                      <a:pt x="86" y="367"/>
                    </a:lnTo>
                    <a:lnTo>
                      <a:pt x="84" y="368"/>
                    </a:lnTo>
                    <a:lnTo>
                      <a:pt x="84" y="370"/>
                    </a:lnTo>
                    <a:lnTo>
                      <a:pt x="82" y="372"/>
                    </a:lnTo>
                    <a:lnTo>
                      <a:pt x="82" y="373"/>
                    </a:lnTo>
                    <a:lnTo>
                      <a:pt x="80" y="375"/>
                    </a:lnTo>
                    <a:lnTo>
                      <a:pt x="79" y="376"/>
                    </a:lnTo>
                    <a:lnTo>
                      <a:pt x="79" y="378"/>
                    </a:lnTo>
                    <a:lnTo>
                      <a:pt x="79" y="379"/>
                    </a:lnTo>
                    <a:lnTo>
                      <a:pt x="77" y="381"/>
                    </a:lnTo>
                    <a:lnTo>
                      <a:pt x="75" y="382"/>
                    </a:lnTo>
                    <a:lnTo>
                      <a:pt x="75" y="383"/>
                    </a:lnTo>
                    <a:lnTo>
                      <a:pt x="75" y="385"/>
                    </a:lnTo>
                    <a:lnTo>
                      <a:pt x="73" y="385"/>
                    </a:lnTo>
                    <a:lnTo>
                      <a:pt x="71" y="387"/>
                    </a:lnTo>
                    <a:lnTo>
                      <a:pt x="71" y="388"/>
                    </a:lnTo>
                    <a:lnTo>
                      <a:pt x="69" y="389"/>
                    </a:lnTo>
                    <a:lnTo>
                      <a:pt x="67" y="391"/>
                    </a:lnTo>
                    <a:lnTo>
                      <a:pt x="66" y="391"/>
                    </a:lnTo>
                    <a:lnTo>
                      <a:pt x="64" y="392"/>
                    </a:lnTo>
                    <a:lnTo>
                      <a:pt x="63" y="392"/>
                    </a:lnTo>
                    <a:lnTo>
                      <a:pt x="62" y="392"/>
                    </a:lnTo>
                    <a:lnTo>
                      <a:pt x="59" y="392"/>
                    </a:lnTo>
                    <a:lnTo>
                      <a:pt x="58" y="392"/>
                    </a:lnTo>
                    <a:lnTo>
                      <a:pt x="56" y="392"/>
                    </a:lnTo>
                    <a:lnTo>
                      <a:pt x="54" y="392"/>
                    </a:lnTo>
                    <a:lnTo>
                      <a:pt x="52" y="392"/>
                    </a:lnTo>
                    <a:lnTo>
                      <a:pt x="50" y="391"/>
                    </a:lnTo>
                    <a:lnTo>
                      <a:pt x="48" y="391"/>
                    </a:lnTo>
                    <a:lnTo>
                      <a:pt x="46" y="391"/>
                    </a:lnTo>
                    <a:lnTo>
                      <a:pt x="44" y="391"/>
                    </a:lnTo>
                    <a:lnTo>
                      <a:pt x="42" y="389"/>
                    </a:lnTo>
                    <a:lnTo>
                      <a:pt x="40" y="389"/>
                    </a:lnTo>
                    <a:lnTo>
                      <a:pt x="36" y="389"/>
                    </a:lnTo>
                    <a:lnTo>
                      <a:pt x="36" y="388"/>
                    </a:lnTo>
                    <a:lnTo>
                      <a:pt x="33" y="388"/>
                    </a:lnTo>
                    <a:lnTo>
                      <a:pt x="32" y="387"/>
                    </a:lnTo>
                    <a:lnTo>
                      <a:pt x="29" y="387"/>
                    </a:lnTo>
                    <a:lnTo>
                      <a:pt x="28" y="387"/>
                    </a:lnTo>
                    <a:lnTo>
                      <a:pt x="27" y="385"/>
                    </a:lnTo>
                    <a:lnTo>
                      <a:pt x="24" y="385"/>
                    </a:lnTo>
                    <a:lnTo>
                      <a:pt x="23" y="385"/>
                    </a:lnTo>
                    <a:lnTo>
                      <a:pt x="22" y="385"/>
                    </a:lnTo>
                    <a:lnTo>
                      <a:pt x="20" y="385"/>
                    </a:lnTo>
                    <a:lnTo>
                      <a:pt x="19" y="385"/>
                    </a:lnTo>
                    <a:lnTo>
                      <a:pt x="18" y="383"/>
                    </a:lnTo>
                    <a:lnTo>
                      <a:pt x="16" y="383"/>
                    </a:lnTo>
                  </a:path>
                </a:pathLst>
              </a:custGeom>
              <a:solidFill>
                <a:srgbClr val="C97A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grpSp>
            <p:nvGrpSpPr>
              <p:cNvPr id="32" name="Group 31"/>
              <p:cNvGrpSpPr>
                <a:grpSpLocks/>
              </p:cNvGrpSpPr>
              <p:nvPr/>
            </p:nvGrpSpPr>
            <p:grpSpPr bwMode="auto">
              <a:xfrm>
                <a:off x="1356" y="1502"/>
                <a:ext cx="477" cy="370"/>
                <a:chOff x="1356" y="1502"/>
                <a:chExt cx="477" cy="370"/>
              </a:xfrm>
            </p:grpSpPr>
            <p:sp>
              <p:nvSpPr>
                <p:cNvPr id="47" name="Freeform 46"/>
                <p:cNvSpPr>
                  <a:spLocks/>
                </p:cNvSpPr>
                <p:nvPr/>
              </p:nvSpPr>
              <p:spPr bwMode="auto">
                <a:xfrm>
                  <a:off x="1356" y="1502"/>
                  <a:ext cx="477" cy="370"/>
                </a:xfrm>
                <a:custGeom>
                  <a:avLst/>
                  <a:gdLst>
                    <a:gd name="T0" fmla="*/ 29 w 477"/>
                    <a:gd name="T1" fmla="*/ 20 h 370"/>
                    <a:gd name="T2" fmla="*/ 35 w 477"/>
                    <a:gd name="T3" fmla="*/ 16 h 370"/>
                    <a:gd name="T4" fmla="*/ 42 w 477"/>
                    <a:gd name="T5" fmla="*/ 11 h 370"/>
                    <a:gd name="T6" fmla="*/ 54 w 477"/>
                    <a:gd name="T7" fmla="*/ 7 h 370"/>
                    <a:gd name="T8" fmla="*/ 74 w 477"/>
                    <a:gd name="T9" fmla="*/ 3 h 370"/>
                    <a:gd name="T10" fmla="*/ 100 w 477"/>
                    <a:gd name="T11" fmla="*/ 1 h 370"/>
                    <a:gd name="T12" fmla="*/ 133 w 477"/>
                    <a:gd name="T13" fmla="*/ 0 h 370"/>
                    <a:gd name="T14" fmla="*/ 171 w 477"/>
                    <a:gd name="T15" fmla="*/ 0 h 370"/>
                    <a:gd name="T16" fmla="*/ 210 w 477"/>
                    <a:gd name="T17" fmla="*/ 2 h 370"/>
                    <a:gd name="T18" fmla="*/ 249 w 477"/>
                    <a:gd name="T19" fmla="*/ 7 h 370"/>
                    <a:gd name="T20" fmla="*/ 281 w 477"/>
                    <a:gd name="T21" fmla="*/ 12 h 370"/>
                    <a:gd name="T22" fmla="*/ 309 w 477"/>
                    <a:gd name="T23" fmla="*/ 21 h 370"/>
                    <a:gd name="T24" fmla="*/ 335 w 477"/>
                    <a:gd name="T25" fmla="*/ 31 h 370"/>
                    <a:gd name="T26" fmla="*/ 360 w 477"/>
                    <a:gd name="T27" fmla="*/ 42 h 370"/>
                    <a:gd name="T28" fmla="*/ 387 w 477"/>
                    <a:gd name="T29" fmla="*/ 53 h 370"/>
                    <a:gd name="T30" fmla="*/ 413 w 477"/>
                    <a:gd name="T31" fmla="*/ 64 h 370"/>
                    <a:gd name="T32" fmla="*/ 433 w 477"/>
                    <a:gd name="T33" fmla="*/ 72 h 370"/>
                    <a:gd name="T34" fmla="*/ 449 w 477"/>
                    <a:gd name="T35" fmla="*/ 79 h 370"/>
                    <a:gd name="T36" fmla="*/ 456 w 477"/>
                    <a:gd name="T37" fmla="*/ 81 h 370"/>
                    <a:gd name="T38" fmla="*/ 464 w 477"/>
                    <a:gd name="T39" fmla="*/ 82 h 370"/>
                    <a:gd name="T40" fmla="*/ 471 w 477"/>
                    <a:gd name="T41" fmla="*/ 83 h 370"/>
                    <a:gd name="T42" fmla="*/ 471 w 477"/>
                    <a:gd name="T43" fmla="*/ 123 h 370"/>
                    <a:gd name="T44" fmla="*/ 462 w 477"/>
                    <a:gd name="T45" fmla="*/ 127 h 370"/>
                    <a:gd name="T46" fmla="*/ 445 w 477"/>
                    <a:gd name="T47" fmla="*/ 138 h 370"/>
                    <a:gd name="T48" fmla="*/ 422 w 477"/>
                    <a:gd name="T49" fmla="*/ 152 h 370"/>
                    <a:gd name="T50" fmla="*/ 397 w 477"/>
                    <a:gd name="T51" fmla="*/ 170 h 370"/>
                    <a:gd name="T52" fmla="*/ 373 w 477"/>
                    <a:gd name="T53" fmla="*/ 188 h 370"/>
                    <a:gd name="T54" fmla="*/ 355 w 477"/>
                    <a:gd name="T55" fmla="*/ 204 h 370"/>
                    <a:gd name="T56" fmla="*/ 342 w 477"/>
                    <a:gd name="T57" fmla="*/ 217 h 370"/>
                    <a:gd name="T58" fmla="*/ 332 w 477"/>
                    <a:gd name="T59" fmla="*/ 230 h 370"/>
                    <a:gd name="T60" fmla="*/ 322 w 477"/>
                    <a:gd name="T61" fmla="*/ 240 h 370"/>
                    <a:gd name="T62" fmla="*/ 312 w 477"/>
                    <a:gd name="T63" fmla="*/ 247 h 370"/>
                    <a:gd name="T64" fmla="*/ 301 w 477"/>
                    <a:gd name="T65" fmla="*/ 256 h 370"/>
                    <a:gd name="T66" fmla="*/ 289 w 477"/>
                    <a:gd name="T67" fmla="*/ 265 h 370"/>
                    <a:gd name="T68" fmla="*/ 272 w 477"/>
                    <a:gd name="T69" fmla="*/ 275 h 370"/>
                    <a:gd name="T70" fmla="*/ 249 w 477"/>
                    <a:gd name="T71" fmla="*/ 287 h 370"/>
                    <a:gd name="T72" fmla="*/ 221 w 477"/>
                    <a:gd name="T73" fmla="*/ 301 h 370"/>
                    <a:gd name="T74" fmla="*/ 190 w 477"/>
                    <a:gd name="T75" fmla="*/ 315 h 370"/>
                    <a:gd name="T76" fmla="*/ 159 w 477"/>
                    <a:gd name="T77" fmla="*/ 328 h 370"/>
                    <a:gd name="T78" fmla="*/ 131 w 477"/>
                    <a:gd name="T79" fmla="*/ 339 h 370"/>
                    <a:gd name="T80" fmla="*/ 109 w 477"/>
                    <a:gd name="T81" fmla="*/ 347 h 370"/>
                    <a:gd name="T82" fmla="*/ 91 w 477"/>
                    <a:gd name="T83" fmla="*/ 353 h 370"/>
                    <a:gd name="T84" fmla="*/ 75 w 477"/>
                    <a:gd name="T85" fmla="*/ 359 h 370"/>
                    <a:gd name="T86" fmla="*/ 62 w 477"/>
                    <a:gd name="T87" fmla="*/ 365 h 370"/>
                    <a:gd name="T88" fmla="*/ 49 w 477"/>
                    <a:gd name="T89" fmla="*/ 368 h 370"/>
                    <a:gd name="T90" fmla="*/ 37 w 477"/>
                    <a:gd name="T91" fmla="*/ 369 h 370"/>
                    <a:gd name="T92" fmla="*/ 25 w 477"/>
                    <a:gd name="T93" fmla="*/ 365 h 370"/>
                    <a:gd name="T94" fmla="*/ 14 w 477"/>
                    <a:gd name="T95" fmla="*/ 356 h 370"/>
                    <a:gd name="T96" fmla="*/ 7 w 477"/>
                    <a:gd name="T97" fmla="*/ 342 h 370"/>
                    <a:gd name="T98" fmla="*/ 2 w 477"/>
                    <a:gd name="T99" fmla="*/ 322 h 370"/>
                    <a:gd name="T100" fmla="*/ 1 w 477"/>
                    <a:gd name="T101" fmla="*/ 298 h 370"/>
                    <a:gd name="T102" fmla="*/ 0 w 477"/>
                    <a:gd name="T103" fmla="*/ 272 h 370"/>
                    <a:gd name="T104" fmla="*/ 1 w 477"/>
                    <a:gd name="T105" fmla="*/ 245 h 370"/>
                    <a:gd name="T106" fmla="*/ 2 w 477"/>
                    <a:gd name="T107" fmla="*/ 217 h 370"/>
                    <a:gd name="T108" fmla="*/ 5 w 477"/>
                    <a:gd name="T109" fmla="*/ 182 h 370"/>
                    <a:gd name="T110" fmla="*/ 10 w 477"/>
                    <a:gd name="T111" fmla="*/ 143 h 370"/>
                    <a:gd name="T112" fmla="*/ 15 w 477"/>
                    <a:gd name="T113" fmla="*/ 101 h 370"/>
                    <a:gd name="T114" fmla="*/ 22 w 477"/>
                    <a:gd name="T115" fmla="*/ 64 h 370"/>
                    <a:gd name="T116" fmla="*/ 25 w 477"/>
                    <a:gd name="T117" fmla="*/ 36 h 370"/>
                    <a:gd name="T118" fmla="*/ 28 w 477"/>
                    <a:gd name="T119" fmla="*/ 24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7"/>
                    <a:gd name="T181" fmla="*/ 0 h 370"/>
                    <a:gd name="T182" fmla="*/ 477 w 477"/>
                    <a:gd name="T183" fmla="*/ 370 h 3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7" h="370">
                      <a:moveTo>
                        <a:pt x="28" y="24"/>
                      </a:moveTo>
                      <a:lnTo>
                        <a:pt x="28" y="22"/>
                      </a:lnTo>
                      <a:lnTo>
                        <a:pt x="28" y="21"/>
                      </a:lnTo>
                      <a:lnTo>
                        <a:pt x="29" y="21"/>
                      </a:lnTo>
                      <a:lnTo>
                        <a:pt x="29" y="20"/>
                      </a:lnTo>
                      <a:lnTo>
                        <a:pt x="31" y="20"/>
                      </a:lnTo>
                      <a:lnTo>
                        <a:pt x="31" y="18"/>
                      </a:lnTo>
                      <a:lnTo>
                        <a:pt x="32" y="18"/>
                      </a:lnTo>
                      <a:lnTo>
                        <a:pt x="33" y="18"/>
                      </a:lnTo>
                      <a:lnTo>
                        <a:pt x="35" y="16"/>
                      </a:lnTo>
                      <a:lnTo>
                        <a:pt x="36" y="15"/>
                      </a:lnTo>
                      <a:lnTo>
                        <a:pt x="37" y="14"/>
                      </a:lnTo>
                      <a:lnTo>
                        <a:pt x="38" y="14"/>
                      </a:lnTo>
                      <a:lnTo>
                        <a:pt x="39" y="12"/>
                      </a:lnTo>
                      <a:lnTo>
                        <a:pt x="42" y="11"/>
                      </a:lnTo>
                      <a:lnTo>
                        <a:pt x="45" y="11"/>
                      </a:lnTo>
                      <a:lnTo>
                        <a:pt x="46" y="11"/>
                      </a:lnTo>
                      <a:lnTo>
                        <a:pt x="49" y="9"/>
                      </a:lnTo>
                      <a:lnTo>
                        <a:pt x="52" y="8"/>
                      </a:lnTo>
                      <a:lnTo>
                        <a:pt x="54" y="7"/>
                      </a:lnTo>
                      <a:lnTo>
                        <a:pt x="58" y="7"/>
                      </a:lnTo>
                      <a:lnTo>
                        <a:pt x="62" y="6"/>
                      </a:lnTo>
                      <a:lnTo>
                        <a:pt x="65" y="5"/>
                      </a:lnTo>
                      <a:lnTo>
                        <a:pt x="69" y="5"/>
                      </a:lnTo>
                      <a:lnTo>
                        <a:pt x="74" y="3"/>
                      </a:lnTo>
                      <a:lnTo>
                        <a:pt x="78" y="2"/>
                      </a:lnTo>
                      <a:lnTo>
                        <a:pt x="83" y="2"/>
                      </a:lnTo>
                      <a:lnTo>
                        <a:pt x="88" y="1"/>
                      </a:lnTo>
                      <a:lnTo>
                        <a:pt x="94" y="1"/>
                      </a:lnTo>
                      <a:lnTo>
                        <a:pt x="100" y="1"/>
                      </a:lnTo>
                      <a:lnTo>
                        <a:pt x="106" y="0"/>
                      </a:lnTo>
                      <a:lnTo>
                        <a:pt x="113" y="0"/>
                      </a:lnTo>
                      <a:lnTo>
                        <a:pt x="121" y="0"/>
                      </a:lnTo>
                      <a:lnTo>
                        <a:pt x="127" y="0"/>
                      </a:lnTo>
                      <a:lnTo>
                        <a:pt x="133" y="0"/>
                      </a:lnTo>
                      <a:lnTo>
                        <a:pt x="140" y="0"/>
                      </a:lnTo>
                      <a:lnTo>
                        <a:pt x="148" y="0"/>
                      </a:lnTo>
                      <a:lnTo>
                        <a:pt x="156" y="0"/>
                      </a:lnTo>
                      <a:lnTo>
                        <a:pt x="164" y="0"/>
                      </a:lnTo>
                      <a:lnTo>
                        <a:pt x="171" y="0"/>
                      </a:lnTo>
                      <a:lnTo>
                        <a:pt x="179" y="1"/>
                      </a:lnTo>
                      <a:lnTo>
                        <a:pt x="187" y="1"/>
                      </a:lnTo>
                      <a:lnTo>
                        <a:pt x="195" y="1"/>
                      </a:lnTo>
                      <a:lnTo>
                        <a:pt x="203" y="2"/>
                      </a:lnTo>
                      <a:lnTo>
                        <a:pt x="210" y="2"/>
                      </a:lnTo>
                      <a:lnTo>
                        <a:pt x="218" y="3"/>
                      </a:lnTo>
                      <a:lnTo>
                        <a:pt x="226" y="5"/>
                      </a:lnTo>
                      <a:lnTo>
                        <a:pt x="234" y="6"/>
                      </a:lnTo>
                      <a:lnTo>
                        <a:pt x="241" y="6"/>
                      </a:lnTo>
                      <a:lnTo>
                        <a:pt x="249" y="7"/>
                      </a:lnTo>
                      <a:lnTo>
                        <a:pt x="256" y="8"/>
                      </a:lnTo>
                      <a:lnTo>
                        <a:pt x="263" y="9"/>
                      </a:lnTo>
                      <a:lnTo>
                        <a:pt x="269" y="11"/>
                      </a:lnTo>
                      <a:lnTo>
                        <a:pt x="276" y="11"/>
                      </a:lnTo>
                      <a:lnTo>
                        <a:pt x="281" y="12"/>
                      </a:lnTo>
                      <a:lnTo>
                        <a:pt x="289" y="15"/>
                      </a:lnTo>
                      <a:lnTo>
                        <a:pt x="295" y="16"/>
                      </a:lnTo>
                      <a:lnTo>
                        <a:pt x="300" y="18"/>
                      </a:lnTo>
                      <a:lnTo>
                        <a:pt x="305" y="20"/>
                      </a:lnTo>
                      <a:lnTo>
                        <a:pt x="309" y="21"/>
                      </a:lnTo>
                      <a:lnTo>
                        <a:pt x="314" y="24"/>
                      </a:lnTo>
                      <a:lnTo>
                        <a:pt x="320" y="24"/>
                      </a:lnTo>
                      <a:lnTo>
                        <a:pt x="324" y="27"/>
                      </a:lnTo>
                      <a:lnTo>
                        <a:pt x="329" y="29"/>
                      </a:lnTo>
                      <a:lnTo>
                        <a:pt x="335" y="31"/>
                      </a:lnTo>
                      <a:lnTo>
                        <a:pt x="339" y="33"/>
                      </a:lnTo>
                      <a:lnTo>
                        <a:pt x="345" y="35"/>
                      </a:lnTo>
                      <a:lnTo>
                        <a:pt x="350" y="37"/>
                      </a:lnTo>
                      <a:lnTo>
                        <a:pt x="355" y="40"/>
                      </a:lnTo>
                      <a:lnTo>
                        <a:pt x="360" y="42"/>
                      </a:lnTo>
                      <a:lnTo>
                        <a:pt x="367" y="44"/>
                      </a:lnTo>
                      <a:lnTo>
                        <a:pt x="372" y="47"/>
                      </a:lnTo>
                      <a:lnTo>
                        <a:pt x="377" y="49"/>
                      </a:lnTo>
                      <a:lnTo>
                        <a:pt x="382" y="51"/>
                      </a:lnTo>
                      <a:lnTo>
                        <a:pt x="387" y="53"/>
                      </a:lnTo>
                      <a:lnTo>
                        <a:pt x="393" y="56"/>
                      </a:lnTo>
                      <a:lnTo>
                        <a:pt x="397" y="59"/>
                      </a:lnTo>
                      <a:lnTo>
                        <a:pt x="402" y="60"/>
                      </a:lnTo>
                      <a:lnTo>
                        <a:pt x="408" y="62"/>
                      </a:lnTo>
                      <a:lnTo>
                        <a:pt x="413" y="64"/>
                      </a:lnTo>
                      <a:lnTo>
                        <a:pt x="417" y="66"/>
                      </a:lnTo>
                      <a:lnTo>
                        <a:pt x="422" y="68"/>
                      </a:lnTo>
                      <a:lnTo>
                        <a:pt x="425" y="70"/>
                      </a:lnTo>
                      <a:lnTo>
                        <a:pt x="429" y="72"/>
                      </a:lnTo>
                      <a:lnTo>
                        <a:pt x="433" y="72"/>
                      </a:lnTo>
                      <a:lnTo>
                        <a:pt x="437" y="74"/>
                      </a:lnTo>
                      <a:lnTo>
                        <a:pt x="440" y="76"/>
                      </a:lnTo>
                      <a:lnTo>
                        <a:pt x="444" y="77"/>
                      </a:lnTo>
                      <a:lnTo>
                        <a:pt x="446" y="77"/>
                      </a:lnTo>
                      <a:lnTo>
                        <a:pt x="449" y="79"/>
                      </a:lnTo>
                      <a:lnTo>
                        <a:pt x="450" y="79"/>
                      </a:lnTo>
                      <a:lnTo>
                        <a:pt x="453" y="79"/>
                      </a:lnTo>
                      <a:lnTo>
                        <a:pt x="453" y="81"/>
                      </a:lnTo>
                      <a:lnTo>
                        <a:pt x="455" y="81"/>
                      </a:lnTo>
                      <a:lnTo>
                        <a:pt x="456" y="81"/>
                      </a:lnTo>
                      <a:lnTo>
                        <a:pt x="459" y="81"/>
                      </a:lnTo>
                      <a:lnTo>
                        <a:pt x="460" y="82"/>
                      </a:lnTo>
                      <a:lnTo>
                        <a:pt x="462" y="82"/>
                      </a:lnTo>
                      <a:lnTo>
                        <a:pt x="463" y="82"/>
                      </a:lnTo>
                      <a:lnTo>
                        <a:pt x="464" y="82"/>
                      </a:lnTo>
                      <a:lnTo>
                        <a:pt x="466" y="83"/>
                      </a:lnTo>
                      <a:lnTo>
                        <a:pt x="467" y="83"/>
                      </a:lnTo>
                      <a:lnTo>
                        <a:pt x="468" y="83"/>
                      </a:lnTo>
                      <a:lnTo>
                        <a:pt x="469" y="83"/>
                      </a:lnTo>
                      <a:lnTo>
                        <a:pt x="471" y="83"/>
                      </a:lnTo>
                      <a:lnTo>
                        <a:pt x="472" y="83"/>
                      </a:lnTo>
                      <a:lnTo>
                        <a:pt x="473" y="83"/>
                      </a:lnTo>
                      <a:lnTo>
                        <a:pt x="475" y="83"/>
                      </a:lnTo>
                      <a:lnTo>
                        <a:pt x="476" y="83"/>
                      </a:lnTo>
                      <a:lnTo>
                        <a:pt x="471" y="123"/>
                      </a:lnTo>
                      <a:lnTo>
                        <a:pt x="469" y="123"/>
                      </a:lnTo>
                      <a:lnTo>
                        <a:pt x="468" y="124"/>
                      </a:lnTo>
                      <a:lnTo>
                        <a:pt x="467" y="126"/>
                      </a:lnTo>
                      <a:lnTo>
                        <a:pt x="464" y="126"/>
                      </a:lnTo>
                      <a:lnTo>
                        <a:pt x="462" y="127"/>
                      </a:lnTo>
                      <a:lnTo>
                        <a:pt x="459" y="129"/>
                      </a:lnTo>
                      <a:lnTo>
                        <a:pt x="455" y="131"/>
                      </a:lnTo>
                      <a:lnTo>
                        <a:pt x="453" y="134"/>
                      </a:lnTo>
                      <a:lnTo>
                        <a:pt x="449" y="136"/>
                      </a:lnTo>
                      <a:lnTo>
                        <a:pt x="445" y="138"/>
                      </a:lnTo>
                      <a:lnTo>
                        <a:pt x="440" y="140"/>
                      </a:lnTo>
                      <a:lnTo>
                        <a:pt x="436" y="144"/>
                      </a:lnTo>
                      <a:lnTo>
                        <a:pt x="431" y="146"/>
                      </a:lnTo>
                      <a:lnTo>
                        <a:pt x="427" y="150"/>
                      </a:lnTo>
                      <a:lnTo>
                        <a:pt x="422" y="152"/>
                      </a:lnTo>
                      <a:lnTo>
                        <a:pt x="417" y="156"/>
                      </a:lnTo>
                      <a:lnTo>
                        <a:pt x="411" y="159"/>
                      </a:lnTo>
                      <a:lnTo>
                        <a:pt x="406" y="163"/>
                      </a:lnTo>
                      <a:lnTo>
                        <a:pt x="402" y="166"/>
                      </a:lnTo>
                      <a:lnTo>
                        <a:pt x="397" y="170"/>
                      </a:lnTo>
                      <a:lnTo>
                        <a:pt x="393" y="173"/>
                      </a:lnTo>
                      <a:lnTo>
                        <a:pt x="387" y="176"/>
                      </a:lnTo>
                      <a:lnTo>
                        <a:pt x="382" y="180"/>
                      </a:lnTo>
                      <a:lnTo>
                        <a:pt x="378" y="184"/>
                      </a:lnTo>
                      <a:lnTo>
                        <a:pt x="373" y="188"/>
                      </a:lnTo>
                      <a:lnTo>
                        <a:pt x="369" y="191"/>
                      </a:lnTo>
                      <a:lnTo>
                        <a:pt x="366" y="195"/>
                      </a:lnTo>
                      <a:lnTo>
                        <a:pt x="362" y="197"/>
                      </a:lnTo>
                      <a:lnTo>
                        <a:pt x="358" y="201"/>
                      </a:lnTo>
                      <a:lnTo>
                        <a:pt x="355" y="204"/>
                      </a:lnTo>
                      <a:lnTo>
                        <a:pt x="353" y="208"/>
                      </a:lnTo>
                      <a:lnTo>
                        <a:pt x="350" y="210"/>
                      </a:lnTo>
                      <a:lnTo>
                        <a:pt x="347" y="212"/>
                      </a:lnTo>
                      <a:lnTo>
                        <a:pt x="345" y="215"/>
                      </a:lnTo>
                      <a:lnTo>
                        <a:pt x="342" y="217"/>
                      </a:lnTo>
                      <a:lnTo>
                        <a:pt x="339" y="220"/>
                      </a:lnTo>
                      <a:lnTo>
                        <a:pt x="339" y="223"/>
                      </a:lnTo>
                      <a:lnTo>
                        <a:pt x="336" y="225"/>
                      </a:lnTo>
                      <a:lnTo>
                        <a:pt x="333" y="227"/>
                      </a:lnTo>
                      <a:lnTo>
                        <a:pt x="332" y="230"/>
                      </a:lnTo>
                      <a:lnTo>
                        <a:pt x="329" y="232"/>
                      </a:lnTo>
                      <a:lnTo>
                        <a:pt x="328" y="233"/>
                      </a:lnTo>
                      <a:lnTo>
                        <a:pt x="325" y="236"/>
                      </a:lnTo>
                      <a:lnTo>
                        <a:pt x="324" y="236"/>
                      </a:lnTo>
                      <a:lnTo>
                        <a:pt x="322" y="240"/>
                      </a:lnTo>
                      <a:lnTo>
                        <a:pt x="320" y="241"/>
                      </a:lnTo>
                      <a:lnTo>
                        <a:pt x="318" y="243"/>
                      </a:lnTo>
                      <a:lnTo>
                        <a:pt x="316" y="245"/>
                      </a:lnTo>
                      <a:lnTo>
                        <a:pt x="314" y="246"/>
                      </a:lnTo>
                      <a:lnTo>
                        <a:pt x="312" y="247"/>
                      </a:lnTo>
                      <a:lnTo>
                        <a:pt x="310" y="249"/>
                      </a:lnTo>
                      <a:lnTo>
                        <a:pt x="308" y="251"/>
                      </a:lnTo>
                      <a:lnTo>
                        <a:pt x="305" y="253"/>
                      </a:lnTo>
                      <a:lnTo>
                        <a:pt x="304" y="254"/>
                      </a:lnTo>
                      <a:lnTo>
                        <a:pt x="301" y="256"/>
                      </a:lnTo>
                      <a:lnTo>
                        <a:pt x="299" y="258"/>
                      </a:lnTo>
                      <a:lnTo>
                        <a:pt x="296" y="259"/>
                      </a:lnTo>
                      <a:lnTo>
                        <a:pt x="294" y="262"/>
                      </a:lnTo>
                      <a:lnTo>
                        <a:pt x="291" y="264"/>
                      </a:lnTo>
                      <a:lnTo>
                        <a:pt x="289" y="265"/>
                      </a:lnTo>
                      <a:lnTo>
                        <a:pt x="285" y="267"/>
                      </a:lnTo>
                      <a:lnTo>
                        <a:pt x="281" y="268"/>
                      </a:lnTo>
                      <a:lnTo>
                        <a:pt x="278" y="271"/>
                      </a:lnTo>
                      <a:lnTo>
                        <a:pt x="276" y="273"/>
                      </a:lnTo>
                      <a:lnTo>
                        <a:pt x="272" y="275"/>
                      </a:lnTo>
                      <a:lnTo>
                        <a:pt x="268" y="278"/>
                      </a:lnTo>
                      <a:lnTo>
                        <a:pt x="263" y="280"/>
                      </a:lnTo>
                      <a:lnTo>
                        <a:pt x="257" y="282"/>
                      </a:lnTo>
                      <a:lnTo>
                        <a:pt x="253" y="285"/>
                      </a:lnTo>
                      <a:lnTo>
                        <a:pt x="249" y="287"/>
                      </a:lnTo>
                      <a:lnTo>
                        <a:pt x="242" y="291"/>
                      </a:lnTo>
                      <a:lnTo>
                        <a:pt x="238" y="293"/>
                      </a:lnTo>
                      <a:lnTo>
                        <a:pt x="232" y="295"/>
                      </a:lnTo>
                      <a:lnTo>
                        <a:pt x="226" y="299"/>
                      </a:lnTo>
                      <a:lnTo>
                        <a:pt x="221" y="301"/>
                      </a:lnTo>
                      <a:lnTo>
                        <a:pt x="214" y="304"/>
                      </a:lnTo>
                      <a:lnTo>
                        <a:pt x="208" y="307"/>
                      </a:lnTo>
                      <a:lnTo>
                        <a:pt x="201" y="309"/>
                      </a:lnTo>
                      <a:lnTo>
                        <a:pt x="196" y="313"/>
                      </a:lnTo>
                      <a:lnTo>
                        <a:pt x="190" y="315"/>
                      </a:lnTo>
                      <a:lnTo>
                        <a:pt x="183" y="317"/>
                      </a:lnTo>
                      <a:lnTo>
                        <a:pt x="177" y="320"/>
                      </a:lnTo>
                      <a:lnTo>
                        <a:pt x="170" y="323"/>
                      </a:lnTo>
                      <a:lnTo>
                        <a:pt x="165" y="326"/>
                      </a:lnTo>
                      <a:lnTo>
                        <a:pt x="159" y="328"/>
                      </a:lnTo>
                      <a:lnTo>
                        <a:pt x="152" y="330"/>
                      </a:lnTo>
                      <a:lnTo>
                        <a:pt x="148" y="333"/>
                      </a:lnTo>
                      <a:lnTo>
                        <a:pt x="142" y="335"/>
                      </a:lnTo>
                      <a:lnTo>
                        <a:pt x="136" y="337"/>
                      </a:lnTo>
                      <a:lnTo>
                        <a:pt x="131" y="339"/>
                      </a:lnTo>
                      <a:lnTo>
                        <a:pt x="125" y="341"/>
                      </a:lnTo>
                      <a:lnTo>
                        <a:pt x="122" y="342"/>
                      </a:lnTo>
                      <a:lnTo>
                        <a:pt x="117" y="344"/>
                      </a:lnTo>
                      <a:lnTo>
                        <a:pt x="113" y="346"/>
                      </a:lnTo>
                      <a:lnTo>
                        <a:pt x="109" y="347"/>
                      </a:lnTo>
                      <a:lnTo>
                        <a:pt x="105" y="348"/>
                      </a:lnTo>
                      <a:lnTo>
                        <a:pt x="101" y="349"/>
                      </a:lnTo>
                      <a:lnTo>
                        <a:pt x="97" y="350"/>
                      </a:lnTo>
                      <a:lnTo>
                        <a:pt x="94" y="352"/>
                      </a:lnTo>
                      <a:lnTo>
                        <a:pt x="91" y="353"/>
                      </a:lnTo>
                      <a:lnTo>
                        <a:pt x="87" y="354"/>
                      </a:lnTo>
                      <a:lnTo>
                        <a:pt x="84" y="355"/>
                      </a:lnTo>
                      <a:lnTo>
                        <a:pt x="82" y="356"/>
                      </a:lnTo>
                      <a:lnTo>
                        <a:pt x="78" y="359"/>
                      </a:lnTo>
                      <a:lnTo>
                        <a:pt x="75" y="359"/>
                      </a:lnTo>
                      <a:lnTo>
                        <a:pt x="73" y="361"/>
                      </a:lnTo>
                      <a:lnTo>
                        <a:pt x="69" y="362"/>
                      </a:lnTo>
                      <a:lnTo>
                        <a:pt x="66" y="363"/>
                      </a:lnTo>
                      <a:lnTo>
                        <a:pt x="64" y="363"/>
                      </a:lnTo>
                      <a:lnTo>
                        <a:pt x="62" y="365"/>
                      </a:lnTo>
                      <a:lnTo>
                        <a:pt x="58" y="365"/>
                      </a:lnTo>
                      <a:lnTo>
                        <a:pt x="56" y="367"/>
                      </a:lnTo>
                      <a:lnTo>
                        <a:pt x="54" y="367"/>
                      </a:lnTo>
                      <a:lnTo>
                        <a:pt x="50" y="368"/>
                      </a:lnTo>
                      <a:lnTo>
                        <a:pt x="49" y="368"/>
                      </a:lnTo>
                      <a:lnTo>
                        <a:pt x="46" y="369"/>
                      </a:lnTo>
                      <a:lnTo>
                        <a:pt x="43" y="369"/>
                      </a:lnTo>
                      <a:lnTo>
                        <a:pt x="42" y="369"/>
                      </a:lnTo>
                      <a:lnTo>
                        <a:pt x="39" y="369"/>
                      </a:lnTo>
                      <a:lnTo>
                        <a:pt x="37" y="369"/>
                      </a:lnTo>
                      <a:lnTo>
                        <a:pt x="35" y="369"/>
                      </a:lnTo>
                      <a:lnTo>
                        <a:pt x="32" y="368"/>
                      </a:lnTo>
                      <a:lnTo>
                        <a:pt x="29" y="368"/>
                      </a:lnTo>
                      <a:lnTo>
                        <a:pt x="28" y="367"/>
                      </a:lnTo>
                      <a:lnTo>
                        <a:pt x="25" y="365"/>
                      </a:lnTo>
                      <a:lnTo>
                        <a:pt x="23" y="365"/>
                      </a:lnTo>
                      <a:lnTo>
                        <a:pt x="20" y="363"/>
                      </a:lnTo>
                      <a:lnTo>
                        <a:pt x="19" y="361"/>
                      </a:lnTo>
                      <a:lnTo>
                        <a:pt x="16" y="359"/>
                      </a:lnTo>
                      <a:lnTo>
                        <a:pt x="14" y="356"/>
                      </a:lnTo>
                      <a:lnTo>
                        <a:pt x="12" y="354"/>
                      </a:lnTo>
                      <a:lnTo>
                        <a:pt x="11" y="352"/>
                      </a:lnTo>
                      <a:lnTo>
                        <a:pt x="10" y="348"/>
                      </a:lnTo>
                      <a:lnTo>
                        <a:pt x="8" y="346"/>
                      </a:lnTo>
                      <a:lnTo>
                        <a:pt x="7" y="342"/>
                      </a:lnTo>
                      <a:lnTo>
                        <a:pt x="6" y="339"/>
                      </a:lnTo>
                      <a:lnTo>
                        <a:pt x="5" y="334"/>
                      </a:lnTo>
                      <a:lnTo>
                        <a:pt x="3" y="330"/>
                      </a:lnTo>
                      <a:lnTo>
                        <a:pt x="3" y="326"/>
                      </a:lnTo>
                      <a:lnTo>
                        <a:pt x="2" y="322"/>
                      </a:lnTo>
                      <a:lnTo>
                        <a:pt x="2" y="317"/>
                      </a:lnTo>
                      <a:lnTo>
                        <a:pt x="1" y="313"/>
                      </a:lnTo>
                      <a:lnTo>
                        <a:pt x="1" y="308"/>
                      </a:lnTo>
                      <a:lnTo>
                        <a:pt x="1" y="304"/>
                      </a:lnTo>
                      <a:lnTo>
                        <a:pt x="1" y="298"/>
                      </a:lnTo>
                      <a:lnTo>
                        <a:pt x="1" y="293"/>
                      </a:lnTo>
                      <a:lnTo>
                        <a:pt x="0" y="288"/>
                      </a:lnTo>
                      <a:lnTo>
                        <a:pt x="0" y="282"/>
                      </a:lnTo>
                      <a:lnTo>
                        <a:pt x="0" y="278"/>
                      </a:lnTo>
                      <a:lnTo>
                        <a:pt x="0" y="272"/>
                      </a:lnTo>
                      <a:lnTo>
                        <a:pt x="1" y="265"/>
                      </a:lnTo>
                      <a:lnTo>
                        <a:pt x="1" y="262"/>
                      </a:lnTo>
                      <a:lnTo>
                        <a:pt x="1" y="256"/>
                      </a:lnTo>
                      <a:lnTo>
                        <a:pt x="1" y="249"/>
                      </a:lnTo>
                      <a:lnTo>
                        <a:pt x="1" y="245"/>
                      </a:lnTo>
                      <a:lnTo>
                        <a:pt x="1" y="240"/>
                      </a:lnTo>
                      <a:lnTo>
                        <a:pt x="1" y="233"/>
                      </a:lnTo>
                      <a:lnTo>
                        <a:pt x="1" y="228"/>
                      </a:lnTo>
                      <a:lnTo>
                        <a:pt x="2" y="223"/>
                      </a:lnTo>
                      <a:lnTo>
                        <a:pt x="2" y="217"/>
                      </a:lnTo>
                      <a:lnTo>
                        <a:pt x="2" y="211"/>
                      </a:lnTo>
                      <a:lnTo>
                        <a:pt x="2" y="204"/>
                      </a:lnTo>
                      <a:lnTo>
                        <a:pt x="3" y="198"/>
                      </a:lnTo>
                      <a:lnTo>
                        <a:pt x="3" y="189"/>
                      </a:lnTo>
                      <a:lnTo>
                        <a:pt x="5" y="182"/>
                      </a:lnTo>
                      <a:lnTo>
                        <a:pt x="6" y="175"/>
                      </a:lnTo>
                      <a:lnTo>
                        <a:pt x="6" y="167"/>
                      </a:lnTo>
                      <a:lnTo>
                        <a:pt x="7" y="159"/>
                      </a:lnTo>
                      <a:lnTo>
                        <a:pt x="8" y="151"/>
                      </a:lnTo>
                      <a:lnTo>
                        <a:pt x="10" y="143"/>
                      </a:lnTo>
                      <a:lnTo>
                        <a:pt x="11" y="135"/>
                      </a:lnTo>
                      <a:lnTo>
                        <a:pt x="11" y="126"/>
                      </a:lnTo>
                      <a:lnTo>
                        <a:pt x="12" y="117"/>
                      </a:lnTo>
                      <a:lnTo>
                        <a:pt x="14" y="109"/>
                      </a:lnTo>
                      <a:lnTo>
                        <a:pt x="15" y="101"/>
                      </a:lnTo>
                      <a:lnTo>
                        <a:pt x="16" y="94"/>
                      </a:lnTo>
                      <a:lnTo>
                        <a:pt x="18" y="85"/>
                      </a:lnTo>
                      <a:lnTo>
                        <a:pt x="19" y="79"/>
                      </a:lnTo>
                      <a:lnTo>
                        <a:pt x="20" y="72"/>
                      </a:lnTo>
                      <a:lnTo>
                        <a:pt x="22" y="64"/>
                      </a:lnTo>
                      <a:lnTo>
                        <a:pt x="22" y="59"/>
                      </a:lnTo>
                      <a:lnTo>
                        <a:pt x="23" y="51"/>
                      </a:lnTo>
                      <a:lnTo>
                        <a:pt x="24" y="47"/>
                      </a:lnTo>
                      <a:lnTo>
                        <a:pt x="24" y="40"/>
                      </a:lnTo>
                      <a:lnTo>
                        <a:pt x="25" y="36"/>
                      </a:lnTo>
                      <a:lnTo>
                        <a:pt x="25" y="33"/>
                      </a:lnTo>
                      <a:lnTo>
                        <a:pt x="27" y="29"/>
                      </a:lnTo>
                      <a:lnTo>
                        <a:pt x="27" y="27"/>
                      </a:lnTo>
                      <a:lnTo>
                        <a:pt x="27" y="24"/>
                      </a:lnTo>
                      <a:lnTo>
                        <a:pt x="28" y="24"/>
                      </a:lnTo>
                    </a:path>
                  </a:pathLst>
                </a:custGeom>
                <a:solidFill>
                  <a:srgbClr val="753D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8" name="Freeform 47"/>
                <p:cNvSpPr>
                  <a:spLocks/>
                </p:cNvSpPr>
                <p:nvPr/>
              </p:nvSpPr>
              <p:spPr bwMode="auto">
                <a:xfrm>
                  <a:off x="1360" y="1506"/>
                  <a:ext cx="467" cy="362"/>
                </a:xfrm>
                <a:custGeom>
                  <a:avLst/>
                  <a:gdLst>
                    <a:gd name="T0" fmla="*/ 29 w 467"/>
                    <a:gd name="T1" fmla="*/ 21 h 362"/>
                    <a:gd name="T2" fmla="*/ 32 w 467"/>
                    <a:gd name="T3" fmla="*/ 18 h 362"/>
                    <a:gd name="T4" fmla="*/ 39 w 467"/>
                    <a:gd name="T5" fmla="*/ 12 h 362"/>
                    <a:gd name="T6" fmla="*/ 50 w 467"/>
                    <a:gd name="T7" fmla="*/ 8 h 362"/>
                    <a:gd name="T8" fmla="*/ 69 w 467"/>
                    <a:gd name="T9" fmla="*/ 3 h 362"/>
                    <a:gd name="T10" fmla="*/ 93 w 467"/>
                    <a:gd name="T11" fmla="*/ 1 h 362"/>
                    <a:gd name="T12" fmla="*/ 125 w 467"/>
                    <a:gd name="T13" fmla="*/ 0 h 362"/>
                    <a:gd name="T14" fmla="*/ 161 w 467"/>
                    <a:gd name="T15" fmla="*/ 0 h 362"/>
                    <a:gd name="T16" fmla="*/ 198 w 467"/>
                    <a:gd name="T17" fmla="*/ 2 h 362"/>
                    <a:gd name="T18" fmla="*/ 237 w 467"/>
                    <a:gd name="T19" fmla="*/ 6 h 362"/>
                    <a:gd name="T20" fmla="*/ 270 w 467"/>
                    <a:gd name="T21" fmla="*/ 11 h 362"/>
                    <a:gd name="T22" fmla="*/ 298 w 467"/>
                    <a:gd name="T23" fmla="*/ 18 h 362"/>
                    <a:gd name="T24" fmla="*/ 322 w 467"/>
                    <a:gd name="T25" fmla="*/ 28 h 362"/>
                    <a:gd name="T26" fmla="*/ 349 w 467"/>
                    <a:gd name="T27" fmla="*/ 38 h 362"/>
                    <a:gd name="T28" fmla="*/ 374 w 467"/>
                    <a:gd name="T29" fmla="*/ 49 h 362"/>
                    <a:gd name="T30" fmla="*/ 400 w 467"/>
                    <a:gd name="T31" fmla="*/ 59 h 362"/>
                    <a:gd name="T32" fmla="*/ 420 w 467"/>
                    <a:gd name="T33" fmla="*/ 69 h 362"/>
                    <a:gd name="T34" fmla="*/ 436 w 467"/>
                    <a:gd name="T35" fmla="*/ 75 h 362"/>
                    <a:gd name="T36" fmla="*/ 446 w 467"/>
                    <a:gd name="T37" fmla="*/ 78 h 362"/>
                    <a:gd name="T38" fmla="*/ 453 w 467"/>
                    <a:gd name="T39" fmla="*/ 79 h 362"/>
                    <a:gd name="T40" fmla="*/ 460 w 467"/>
                    <a:gd name="T41" fmla="*/ 81 h 362"/>
                    <a:gd name="T42" fmla="*/ 466 w 467"/>
                    <a:gd name="T43" fmla="*/ 81 h 362"/>
                    <a:gd name="T44" fmla="*/ 454 w 467"/>
                    <a:gd name="T45" fmla="*/ 123 h 362"/>
                    <a:gd name="T46" fmla="*/ 439 w 467"/>
                    <a:gd name="T47" fmla="*/ 133 h 362"/>
                    <a:gd name="T48" fmla="*/ 418 w 467"/>
                    <a:gd name="T49" fmla="*/ 146 h 362"/>
                    <a:gd name="T50" fmla="*/ 392 w 467"/>
                    <a:gd name="T51" fmla="*/ 162 h 362"/>
                    <a:gd name="T52" fmla="*/ 370 w 467"/>
                    <a:gd name="T53" fmla="*/ 179 h 362"/>
                    <a:gd name="T54" fmla="*/ 350 w 467"/>
                    <a:gd name="T55" fmla="*/ 196 h 362"/>
                    <a:gd name="T56" fmla="*/ 337 w 467"/>
                    <a:gd name="T57" fmla="*/ 211 h 362"/>
                    <a:gd name="T58" fmla="*/ 326 w 467"/>
                    <a:gd name="T59" fmla="*/ 223 h 362"/>
                    <a:gd name="T60" fmla="*/ 318 w 467"/>
                    <a:gd name="T61" fmla="*/ 232 h 362"/>
                    <a:gd name="T62" fmla="*/ 306 w 467"/>
                    <a:gd name="T63" fmla="*/ 241 h 362"/>
                    <a:gd name="T64" fmla="*/ 297 w 467"/>
                    <a:gd name="T65" fmla="*/ 250 h 362"/>
                    <a:gd name="T66" fmla="*/ 284 w 467"/>
                    <a:gd name="T67" fmla="*/ 258 h 362"/>
                    <a:gd name="T68" fmla="*/ 270 w 467"/>
                    <a:gd name="T69" fmla="*/ 267 h 362"/>
                    <a:gd name="T70" fmla="*/ 248 w 467"/>
                    <a:gd name="T71" fmla="*/ 278 h 362"/>
                    <a:gd name="T72" fmla="*/ 221 w 467"/>
                    <a:gd name="T73" fmla="*/ 291 h 362"/>
                    <a:gd name="T74" fmla="*/ 191 w 467"/>
                    <a:gd name="T75" fmla="*/ 306 h 362"/>
                    <a:gd name="T76" fmla="*/ 162 w 467"/>
                    <a:gd name="T77" fmla="*/ 319 h 362"/>
                    <a:gd name="T78" fmla="*/ 134 w 467"/>
                    <a:gd name="T79" fmla="*/ 330 h 362"/>
                    <a:gd name="T80" fmla="*/ 111 w 467"/>
                    <a:gd name="T81" fmla="*/ 338 h 362"/>
                    <a:gd name="T82" fmla="*/ 93 w 467"/>
                    <a:gd name="T83" fmla="*/ 344 h 362"/>
                    <a:gd name="T84" fmla="*/ 77 w 467"/>
                    <a:gd name="T85" fmla="*/ 351 h 362"/>
                    <a:gd name="T86" fmla="*/ 63 w 467"/>
                    <a:gd name="T87" fmla="*/ 356 h 362"/>
                    <a:gd name="T88" fmla="*/ 50 w 467"/>
                    <a:gd name="T89" fmla="*/ 360 h 362"/>
                    <a:gd name="T90" fmla="*/ 38 w 467"/>
                    <a:gd name="T91" fmla="*/ 361 h 362"/>
                    <a:gd name="T92" fmla="*/ 27 w 467"/>
                    <a:gd name="T93" fmla="*/ 358 h 362"/>
                    <a:gd name="T94" fmla="*/ 16 w 467"/>
                    <a:gd name="T95" fmla="*/ 351 h 362"/>
                    <a:gd name="T96" fmla="*/ 7 w 467"/>
                    <a:gd name="T97" fmla="*/ 338 h 362"/>
                    <a:gd name="T98" fmla="*/ 3 w 467"/>
                    <a:gd name="T99" fmla="*/ 319 h 362"/>
                    <a:gd name="T100" fmla="*/ 1 w 467"/>
                    <a:gd name="T101" fmla="*/ 296 h 362"/>
                    <a:gd name="T102" fmla="*/ 0 w 467"/>
                    <a:gd name="T103" fmla="*/ 272 h 362"/>
                    <a:gd name="T104" fmla="*/ 1 w 467"/>
                    <a:gd name="T105" fmla="*/ 245 h 362"/>
                    <a:gd name="T106" fmla="*/ 1 w 467"/>
                    <a:gd name="T107" fmla="*/ 218 h 362"/>
                    <a:gd name="T108" fmla="*/ 3 w 467"/>
                    <a:gd name="T109" fmla="*/ 187 h 362"/>
                    <a:gd name="T110" fmla="*/ 8 w 467"/>
                    <a:gd name="T111" fmla="*/ 148 h 362"/>
                    <a:gd name="T112" fmla="*/ 14 w 467"/>
                    <a:gd name="T113" fmla="*/ 107 h 362"/>
                    <a:gd name="T114" fmla="*/ 19 w 467"/>
                    <a:gd name="T115" fmla="*/ 70 h 362"/>
                    <a:gd name="T116" fmla="*/ 24 w 467"/>
                    <a:gd name="T117" fmla="*/ 41 h 362"/>
                    <a:gd name="T118" fmla="*/ 27 w 467"/>
                    <a:gd name="T119" fmla="*/ 24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7"/>
                    <a:gd name="T181" fmla="*/ 0 h 362"/>
                    <a:gd name="T182" fmla="*/ 467 w 467"/>
                    <a:gd name="T183" fmla="*/ 362 h 3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7" h="362">
                      <a:moveTo>
                        <a:pt x="27" y="23"/>
                      </a:moveTo>
                      <a:lnTo>
                        <a:pt x="28" y="23"/>
                      </a:lnTo>
                      <a:lnTo>
                        <a:pt x="28" y="22"/>
                      </a:lnTo>
                      <a:lnTo>
                        <a:pt x="28" y="21"/>
                      </a:lnTo>
                      <a:lnTo>
                        <a:pt x="29" y="21"/>
                      </a:lnTo>
                      <a:lnTo>
                        <a:pt x="29" y="20"/>
                      </a:lnTo>
                      <a:lnTo>
                        <a:pt x="31" y="20"/>
                      </a:lnTo>
                      <a:lnTo>
                        <a:pt x="31" y="18"/>
                      </a:lnTo>
                      <a:lnTo>
                        <a:pt x="32" y="18"/>
                      </a:lnTo>
                      <a:lnTo>
                        <a:pt x="32" y="16"/>
                      </a:lnTo>
                      <a:lnTo>
                        <a:pt x="34" y="15"/>
                      </a:lnTo>
                      <a:lnTo>
                        <a:pt x="36" y="14"/>
                      </a:lnTo>
                      <a:lnTo>
                        <a:pt x="38" y="14"/>
                      </a:lnTo>
                      <a:lnTo>
                        <a:pt x="39" y="12"/>
                      </a:lnTo>
                      <a:lnTo>
                        <a:pt x="42" y="11"/>
                      </a:lnTo>
                      <a:lnTo>
                        <a:pt x="43" y="10"/>
                      </a:lnTo>
                      <a:lnTo>
                        <a:pt x="46" y="9"/>
                      </a:lnTo>
                      <a:lnTo>
                        <a:pt x="48" y="9"/>
                      </a:lnTo>
                      <a:lnTo>
                        <a:pt x="50" y="8"/>
                      </a:lnTo>
                      <a:lnTo>
                        <a:pt x="54" y="7"/>
                      </a:lnTo>
                      <a:lnTo>
                        <a:pt x="58" y="6"/>
                      </a:lnTo>
                      <a:lnTo>
                        <a:pt x="61" y="6"/>
                      </a:lnTo>
                      <a:lnTo>
                        <a:pt x="65" y="5"/>
                      </a:lnTo>
                      <a:lnTo>
                        <a:pt x="69" y="3"/>
                      </a:lnTo>
                      <a:lnTo>
                        <a:pt x="73" y="3"/>
                      </a:lnTo>
                      <a:lnTo>
                        <a:pt x="77" y="2"/>
                      </a:lnTo>
                      <a:lnTo>
                        <a:pt x="83" y="2"/>
                      </a:lnTo>
                      <a:lnTo>
                        <a:pt x="88" y="1"/>
                      </a:lnTo>
                      <a:lnTo>
                        <a:pt x="93" y="1"/>
                      </a:lnTo>
                      <a:lnTo>
                        <a:pt x="100" y="0"/>
                      </a:lnTo>
                      <a:lnTo>
                        <a:pt x="105" y="0"/>
                      </a:lnTo>
                      <a:lnTo>
                        <a:pt x="111" y="0"/>
                      </a:lnTo>
                      <a:lnTo>
                        <a:pt x="118" y="0"/>
                      </a:lnTo>
                      <a:lnTo>
                        <a:pt x="125" y="0"/>
                      </a:lnTo>
                      <a:lnTo>
                        <a:pt x="131" y="0"/>
                      </a:lnTo>
                      <a:lnTo>
                        <a:pt x="138" y="0"/>
                      </a:lnTo>
                      <a:lnTo>
                        <a:pt x="146" y="0"/>
                      </a:lnTo>
                      <a:lnTo>
                        <a:pt x="153" y="0"/>
                      </a:lnTo>
                      <a:lnTo>
                        <a:pt x="161" y="0"/>
                      </a:lnTo>
                      <a:lnTo>
                        <a:pt x="169" y="0"/>
                      </a:lnTo>
                      <a:lnTo>
                        <a:pt x="175" y="0"/>
                      </a:lnTo>
                      <a:lnTo>
                        <a:pt x="182" y="1"/>
                      </a:lnTo>
                      <a:lnTo>
                        <a:pt x="190" y="1"/>
                      </a:lnTo>
                      <a:lnTo>
                        <a:pt x="198" y="2"/>
                      </a:lnTo>
                      <a:lnTo>
                        <a:pt x="205" y="2"/>
                      </a:lnTo>
                      <a:lnTo>
                        <a:pt x="213" y="3"/>
                      </a:lnTo>
                      <a:lnTo>
                        <a:pt x="221" y="3"/>
                      </a:lnTo>
                      <a:lnTo>
                        <a:pt x="229" y="5"/>
                      </a:lnTo>
                      <a:lnTo>
                        <a:pt x="237" y="6"/>
                      </a:lnTo>
                      <a:lnTo>
                        <a:pt x="243" y="7"/>
                      </a:lnTo>
                      <a:lnTo>
                        <a:pt x="251" y="8"/>
                      </a:lnTo>
                      <a:lnTo>
                        <a:pt x="257" y="9"/>
                      </a:lnTo>
                      <a:lnTo>
                        <a:pt x="263" y="10"/>
                      </a:lnTo>
                      <a:lnTo>
                        <a:pt x="270" y="11"/>
                      </a:lnTo>
                      <a:lnTo>
                        <a:pt x="276" y="12"/>
                      </a:lnTo>
                      <a:lnTo>
                        <a:pt x="283" y="14"/>
                      </a:lnTo>
                      <a:lnTo>
                        <a:pt x="288" y="15"/>
                      </a:lnTo>
                      <a:lnTo>
                        <a:pt x="293" y="18"/>
                      </a:lnTo>
                      <a:lnTo>
                        <a:pt x="298" y="18"/>
                      </a:lnTo>
                      <a:lnTo>
                        <a:pt x="303" y="20"/>
                      </a:lnTo>
                      <a:lnTo>
                        <a:pt x="306" y="22"/>
                      </a:lnTo>
                      <a:lnTo>
                        <a:pt x="312" y="23"/>
                      </a:lnTo>
                      <a:lnTo>
                        <a:pt x="318" y="25"/>
                      </a:lnTo>
                      <a:lnTo>
                        <a:pt x="322" y="28"/>
                      </a:lnTo>
                      <a:lnTo>
                        <a:pt x="328" y="30"/>
                      </a:lnTo>
                      <a:lnTo>
                        <a:pt x="333" y="31"/>
                      </a:lnTo>
                      <a:lnTo>
                        <a:pt x="337" y="34"/>
                      </a:lnTo>
                      <a:lnTo>
                        <a:pt x="343" y="36"/>
                      </a:lnTo>
                      <a:lnTo>
                        <a:pt x="349" y="38"/>
                      </a:lnTo>
                      <a:lnTo>
                        <a:pt x="353" y="41"/>
                      </a:lnTo>
                      <a:lnTo>
                        <a:pt x="358" y="43"/>
                      </a:lnTo>
                      <a:lnTo>
                        <a:pt x="363" y="46"/>
                      </a:lnTo>
                      <a:lnTo>
                        <a:pt x="369" y="46"/>
                      </a:lnTo>
                      <a:lnTo>
                        <a:pt x="374" y="49"/>
                      </a:lnTo>
                      <a:lnTo>
                        <a:pt x="379" y="51"/>
                      </a:lnTo>
                      <a:lnTo>
                        <a:pt x="384" y="53"/>
                      </a:lnTo>
                      <a:lnTo>
                        <a:pt x="389" y="56"/>
                      </a:lnTo>
                      <a:lnTo>
                        <a:pt x="394" y="59"/>
                      </a:lnTo>
                      <a:lnTo>
                        <a:pt x="400" y="59"/>
                      </a:lnTo>
                      <a:lnTo>
                        <a:pt x="404" y="62"/>
                      </a:lnTo>
                      <a:lnTo>
                        <a:pt x="408" y="64"/>
                      </a:lnTo>
                      <a:lnTo>
                        <a:pt x="412" y="66"/>
                      </a:lnTo>
                      <a:lnTo>
                        <a:pt x="416" y="68"/>
                      </a:lnTo>
                      <a:lnTo>
                        <a:pt x="420" y="69"/>
                      </a:lnTo>
                      <a:lnTo>
                        <a:pt x="423" y="70"/>
                      </a:lnTo>
                      <a:lnTo>
                        <a:pt x="427" y="72"/>
                      </a:lnTo>
                      <a:lnTo>
                        <a:pt x="431" y="73"/>
                      </a:lnTo>
                      <a:lnTo>
                        <a:pt x="435" y="75"/>
                      </a:lnTo>
                      <a:lnTo>
                        <a:pt x="436" y="75"/>
                      </a:lnTo>
                      <a:lnTo>
                        <a:pt x="439" y="75"/>
                      </a:lnTo>
                      <a:lnTo>
                        <a:pt x="442" y="77"/>
                      </a:lnTo>
                      <a:lnTo>
                        <a:pt x="443" y="77"/>
                      </a:lnTo>
                      <a:lnTo>
                        <a:pt x="444" y="78"/>
                      </a:lnTo>
                      <a:lnTo>
                        <a:pt x="446" y="78"/>
                      </a:lnTo>
                      <a:lnTo>
                        <a:pt x="447" y="78"/>
                      </a:lnTo>
                      <a:lnTo>
                        <a:pt x="448" y="78"/>
                      </a:lnTo>
                      <a:lnTo>
                        <a:pt x="450" y="79"/>
                      </a:lnTo>
                      <a:lnTo>
                        <a:pt x="452" y="79"/>
                      </a:lnTo>
                      <a:lnTo>
                        <a:pt x="453" y="79"/>
                      </a:lnTo>
                      <a:lnTo>
                        <a:pt x="454" y="79"/>
                      </a:lnTo>
                      <a:lnTo>
                        <a:pt x="456" y="79"/>
                      </a:lnTo>
                      <a:lnTo>
                        <a:pt x="457" y="81"/>
                      </a:lnTo>
                      <a:lnTo>
                        <a:pt x="458" y="81"/>
                      </a:lnTo>
                      <a:lnTo>
                        <a:pt x="460" y="81"/>
                      </a:lnTo>
                      <a:lnTo>
                        <a:pt x="461" y="81"/>
                      </a:lnTo>
                      <a:lnTo>
                        <a:pt x="462" y="81"/>
                      </a:lnTo>
                      <a:lnTo>
                        <a:pt x="464" y="81"/>
                      </a:lnTo>
                      <a:lnTo>
                        <a:pt x="465" y="81"/>
                      </a:lnTo>
                      <a:lnTo>
                        <a:pt x="466" y="81"/>
                      </a:lnTo>
                      <a:lnTo>
                        <a:pt x="461" y="120"/>
                      </a:lnTo>
                      <a:lnTo>
                        <a:pt x="460" y="120"/>
                      </a:lnTo>
                      <a:lnTo>
                        <a:pt x="458" y="120"/>
                      </a:lnTo>
                      <a:lnTo>
                        <a:pt x="457" y="122"/>
                      </a:lnTo>
                      <a:lnTo>
                        <a:pt x="454" y="123"/>
                      </a:lnTo>
                      <a:lnTo>
                        <a:pt x="452" y="123"/>
                      </a:lnTo>
                      <a:lnTo>
                        <a:pt x="449" y="127"/>
                      </a:lnTo>
                      <a:lnTo>
                        <a:pt x="447" y="127"/>
                      </a:lnTo>
                      <a:lnTo>
                        <a:pt x="443" y="130"/>
                      </a:lnTo>
                      <a:lnTo>
                        <a:pt x="439" y="133"/>
                      </a:lnTo>
                      <a:lnTo>
                        <a:pt x="435" y="135"/>
                      </a:lnTo>
                      <a:lnTo>
                        <a:pt x="431" y="136"/>
                      </a:lnTo>
                      <a:lnTo>
                        <a:pt x="426" y="140"/>
                      </a:lnTo>
                      <a:lnTo>
                        <a:pt x="422" y="143"/>
                      </a:lnTo>
                      <a:lnTo>
                        <a:pt x="418" y="146"/>
                      </a:lnTo>
                      <a:lnTo>
                        <a:pt x="413" y="149"/>
                      </a:lnTo>
                      <a:lnTo>
                        <a:pt x="408" y="152"/>
                      </a:lnTo>
                      <a:lnTo>
                        <a:pt x="404" y="155"/>
                      </a:lnTo>
                      <a:lnTo>
                        <a:pt x="398" y="159"/>
                      </a:lnTo>
                      <a:lnTo>
                        <a:pt x="392" y="162"/>
                      </a:lnTo>
                      <a:lnTo>
                        <a:pt x="389" y="165"/>
                      </a:lnTo>
                      <a:lnTo>
                        <a:pt x="384" y="168"/>
                      </a:lnTo>
                      <a:lnTo>
                        <a:pt x="379" y="172"/>
                      </a:lnTo>
                      <a:lnTo>
                        <a:pt x="374" y="175"/>
                      </a:lnTo>
                      <a:lnTo>
                        <a:pt x="370" y="179"/>
                      </a:lnTo>
                      <a:lnTo>
                        <a:pt x="366" y="183"/>
                      </a:lnTo>
                      <a:lnTo>
                        <a:pt x="361" y="187"/>
                      </a:lnTo>
                      <a:lnTo>
                        <a:pt x="357" y="190"/>
                      </a:lnTo>
                      <a:lnTo>
                        <a:pt x="354" y="193"/>
                      </a:lnTo>
                      <a:lnTo>
                        <a:pt x="350" y="196"/>
                      </a:lnTo>
                      <a:lnTo>
                        <a:pt x="349" y="199"/>
                      </a:lnTo>
                      <a:lnTo>
                        <a:pt x="345" y="203"/>
                      </a:lnTo>
                      <a:lnTo>
                        <a:pt x="341" y="205"/>
                      </a:lnTo>
                      <a:lnTo>
                        <a:pt x="341" y="209"/>
                      </a:lnTo>
                      <a:lnTo>
                        <a:pt x="337" y="211"/>
                      </a:lnTo>
                      <a:lnTo>
                        <a:pt x="335" y="213"/>
                      </a:lnTo>
                      <a:lnTo>
                        <a:pt x="333" y="215"/>
                      </a:lnTo>
                      <a:lnTo>
                        <a:pt x="332" y="218"/>
                      </a:lnTo>
                      <a:lnTo>
                        <a:pt x="329" y="220"/>
                      </a:lnTo>
                      <a:lnTo>
                        <a:pt x="326" y="223"/>
                      </a:lnTo>
                      <a:lnTo>
                        <a:pt x="325" y="225"/>
                      </a:lnTo>
                      <a:lnTo>
                        <a:pt x="322" y="227"/>
                      </a:lnTo>
                      <a:lnTo>
                        <a:pt x="321" y="228"/>
                      </a:lnTo>
                      <a:lnTo>
                        <a:pt x="319" y="231"/>
                      </a:lnTo>
                      <a:lnTo>
                        <a:pt x="318" y="232"/>
                      </a:lnTo>
                      <a:lnTo>
                        <a:pt x="315" y="234"/>
                      </a:lnTo>
                      <a:lnTo>
                        <a:pt x="314" y="235"/>
                      </a:lnTo>
                      <a:lnTo>
                        <a:pt x="311" y="237"/>
                      </a:lnTo>
                      <a:lnTo>
                        <a:pt x="310" y="239"/>
                      </a:lnTo>
                      <a:lnTo>
                        <a:pt x="306" y="241"/>
                      </a:lnTo>
                      <a:lnTo>
                        <a:pt x="306" y="242"/>
                      </a:lnTo>
                      <a:lnTo>
                        <a:pt x="303" y="245"/>
                      </a:lnTo>
                      <a:lnTo>
                        <a:pt x="301" y="246"/>
                      </a:lnTo>
                      <a:lnTo>
                        <a:pt x="299" y="247"/>
                      </a:lnTo>
                      <a:lnTo>
                        <a:pt x="297" y="250"/>
                      </a:lnTo>
                      <a:lnTo>
                        <a:pt x="294" y="250"/>
                      </a:lnTo>
                      <a:lnTo>
                        <a:pt x="291" y="253"/>
                      </a:lnTo>
                      <a:lnTo>
                        <a:pt x="291" y="254"/>
                      </a:lnTo>
                      <a:lnTo>
                        <a:pt x="288" y="256"/>
                      </a:lnTo>
                      <a:lnTo>
                        <a:pt x="284" y="258"/>
                      </a:lnTo>
                      <a:lnTo>
                        <a:pt x="281" y="260"/>
                      </a:lnTo>
                      <a:lnTo>
                        <a:pt x="279" y="261"/>
                      </a:lnTo>
                      <a:lnTo>
                        <a:pt x="276" y="263"/>
                      </a:lnTo>
                      <a:lnTo>
                        <a:pt x="272" y="264"/>
                      </a:lnTo>
                      <a:lnTo>
                        <a:pt x="270" y="267"/>
                      </a:lnTo>
                      <a:lnTo>
                        <a:pt x="266" y="269"/>
                      </a:lnTo>
                      <a:lnTo>
                        <a:pt x="263" y="272"/>
                      </a:lnTo>
                      <a:lnTo>
                        <a:pt x="257" y="274"/>
                      </a:lnTo>
                      <a:lnTo>
                        <a:pt x="253" y="276"/>
                      </a:lnTo>
                      <a:lnTo>
                        <a:pt x="248" y="278"/>
                      </a:lnTo>
                      <a:lnTo>
                        <a:pt x="243" y="281"/>
                      </a:lnTo>
                      <a:lnTo>
                        <a:pt x="238" y="285"/>
                      </a:lnTo>
                      <a:lnTo>
                        <a:pt x="233" y="287"/>
                      </a:lnTo>
                      <a:lnTo>
                        <a:pt x="226" y="289"/>
                      </a:lnTo>
                      <a:lnTo>
                        <a:pt x="221" y="291"/>
                      </a:lnTo>
                      <a:lnTo>
                        <a:pt x="216" y="295"/>
                      </a:lnTo>
                      <a:lnTo>
                        <a:pt x="209" y="297"/>
                      </a:lnTo>
                      <a:lnTo>
                        <a:pt x="204" y="300"/>
                      </a:lnTo>
                      <a:lnTo>
                        <a:pt x="198" y="303"/>
                      </a:lnTo>
                      <a:lnTo>
                        <a:pt x="191" y="306"/>
                      </a:lnTo>
                      <a:lnTo>
                        <a:pt x="186" y="308"/>
                      </a:lnTo>
                      <a:lnTo>
                        <a:pt x="180" y="312"/>
                      </a:lnTo>
                      <a:lnTo>
                        <a:pt x="174" y="313"/>
                      </a:lnTo>
                      <a:lnTo>
                        <a:pt x="167" y="316"/>
                      </a:lnTo>
                      <a:lnTo>
                        <a:pt x="162" y="319"/>
                      </a:lnTo>
                      <a:lnTo>
                        <a:pt x="156" y="321"/>
                      </a:lnTo>
                      <a:lnTo>
                        <a:pt x="151" y="323"/>
                      </a:lnTo>
                      <a:lnTo>
                        <a:pt x="144" y="326"/>
                      </a:lnTo>
                      <a:lnTo>
                        <a:pt x="139" y="328"/>
                      </a:lnTo>
                      <a:lnTo>
                        <a:pt x="134" y="330"/>
                      </a:lnTo>
                      <a:lnTo>
                        <a:pt x="129" y="332"/>
                      </a:lnTo>
                      <a:lnTo>
                        <a:pt x="124" y="334"/>
                      </a:lnTo>
                      <a:lnTo>
                        <a:pt x="120" y="335"/>
                      </a:lnTo>
                      <a:lnTo>
                        <a:pt x="115" y="336"/>
                      </a:lnTo>
                      <a:lnTo>
                        <a:pt x="111" y="338"/>
                      </a:lnTo>
                      <a:lnTo>
                        <a:pt x="107" y="339"/>
                      </a:lnTo>
                      <a:lnTo>
                        <a:pt x="104" y="341"/>
                      </a:lnTo>
                      <a:lnTo>
                        <a:pt x="100" y="342"/>
                      </a:lnTo>
                      <a:lnTo>
                        <a:pt x="96" y="343"/>
                      </a:lnTo>
                      <a:lnTo>
                        <a:pt x="93" y="344"/>
                      </a:lnTo>
                      <a:lnTo>
                        <a:pt x="89" y="345"/>
                      </a:lnTo>
                      <a:lnTo>
                        <a:pt x="87" y="347"/>
                      </a:lnTo>
                      <a:lnTo>
                        <a:pt x="83" y="348"/>
                      </a:lnTo>
                      <a:lnTo>
                        <a:pt x="80" y="349"/>
                      </a:lnTo>
                      <a:lnTo>
                        <a:pt x="77" y="351"/>
                      </a:lnTo>
                      <a:lnTo>
                        <a:pt x="74" y="351"/>
                      </a:lnTo>
                      <a:lnTo>
                        <a:pt x="71" y="352"/>
                      </a:lnTo>
                      <a:lnTo>
                        <a:pt x="69" y="354"/>
                      </a:lnTo>
                      <a:lnTo>
                        <a:pt x="66" y="354"/>
                      </a:lnTo>
                      <a:lnTo>
                        <a:pt x="63" y="356"/>
                      </a:lnTo>
                      <a:lnTo>
                        <a:pt x="61" y="357"/>
                      </a:lnTo>
                      <a:lnTo>
                        <a:pt x="58" y="358"/>
                      </a:lnTo>
                      <a:lnTo>
                        <a:pt x="56" y="358"/>
                      </a:lnTo>
                      <a:lnTo>
                        <a:pt x="54" y="360"/>
                      </a:lnTo>
                      <a:lnTo>
                        <a:pt x="50" y="360"/>
                      </a:lnTo>
                      <a:lnTo>
                        <a:pt x="48" y="361"/>
                      </a:lnTo>
                      <a:lnTo>
                        <a:pt x="46" y="361"/>
                      </a:lnTo>
                      <a:lnTo>
                        <a:pt x="43" y="361"/>
                      </a:lnTo>
                      <a:lnTo>
                        <a:pt x="41" y="361"/>
                      </a:lnTo>
                      <a:lnTo>
                        <a:pt x="38" y="361"/>
                      </a:lnTo>
                      <a:lnTo>
                        <a:pt x="36" y="361"/>
                      </a:lnTo>
                      <a:lnTo>
                        <a:pt x="34" y="361"/>
                      </a:lnTo>
                      <a:lnTo>
                        <a:pt x="32" y="361"/>
                      </a:lnTo>
                      <a:lnTo>
                        <a:pt x="29" y="360"/>
                      </a:lnTo>
                      <a:lnTo>
                        <a:pt x="27" y="358"/>
                      </a:lnTo>
                      <a:lnTo>
                        <a:pt x="25" y="357"/>
                      </a:lnTo>
                      <a:lnTo>
                        <a:pt x="23" y="356"/>
                      </a:lnTo>
                      <a:lnTo>
                        <a:pt x="19" y="354"/>
                      </a:lnTo>
                      <a:lnTo>
                        <a:pt x="18" y="354"/>
                      </a:lnTo>
                      <a:lnTo>
                        <a:pt x="16" y="351"/>
                      </a:lnTo>
                      <a:lnTo>
                        <a:pt x="14" y="349"/>
                      </a:lnTo>
                      <a:lnTo>
                        <a:pt x="12" y="347"/>
                      </a:lnTo>
                      <a:lnTo>
                        <a:pt x="11" y="344"/>
                      </a:lnTo>
                      <a:lnTo>
                        <a:pt x="8" y="341"/>
                      </a:lnTo>
                      <a:lnTo>
                        <a:pt x="7" y="338"/>
                      </a:lnTo>
                      <a:lnTo>
                        <a:pt x="6" y="335"/>
                      </a:lnTo>
                      <a:lnTo>
                        <a:pt x="6" y="332"/>
                      </a:lnTo>
                      <a:lnTo>
                        <a:pt x="4" y="326"/>
                      </a:lnTo>
                      <a:lnTo>
                        <a:pt x="3" y="323"/>
                      </a:lnTo>
                      <a:lnTo>
                        <a:pt x="3" y="319"/>
                      </a:lnTo>
                      <a:lnTo>
                        <a:pt x="2" y="315"/>
                      </a:lnTo>
                      <a:lnTo>
                        <a:pt x="2" y="310"/>
                      </a:lnTo>
                      <a:lnTo>
                        <a:pt x="1" y="306"/>
                      </a:lnTo>
                      <a:lnTo>
                        <a:pt x="1" y="301"/>
                      </a:lnTo>
                      <a:lnTo>
                        <a:pt x="1" y="296"/>
                      </a:lnTo>
                      <a:lnTo>
                        <a:pt x="0" y="291"/>
                      </a:lnTo>
                      <a:lnTo>
                        <a:pt x="0" y="287"/>
                      </a:lnTo>
                      <a:lnTo>
                        <a:pt x="0" y="282"/>
                      </a:lnTo>
                      <a:lnTo>
                        <a:pt x="0" y="276"/>
                      </a:lnTo>
                      <a:lnTo>
                        <a:pt x="0" y="272"/>
                      </a:lnTo>
                      <a:lnTo>
                        <a:pt x="0" y="266"/>
                      </a:lnTo>
                      <a:lnTo>
                        <a:pt x="0" y="261"/>
                      </a:lnTo>
                      <a:lnTo>
                        <a:pt x="0" y="255"/>
                      </a:lnTo>
                      <a:lnTo>
                        <a:pt x="0" y="250"/>
                      </a:lnTo>
                      <a:lnTo>
                        <a:pt x="1" y="245"/>
                      </a:lnTo>
                      <a:lnTo>
                        <a:pt x="1" y="240"/>
                      </a:lnTo>
                      <a:lnTo>
                        <a:pt x="1" y="234"/>
                      </a:lnTo>
                      <a:lnTo>
                        <a:pt x="1" y="228"/>
                      </a:lnTo>
                      <a:lnTo>
                        <a:pt x="1" y="224"/>
                      </a:lnTo>
                      <a:lnTo>
                        <a:pt x="1" y="218"/>
                      </a:lnTo>
                      <a:lnTo>
                        <a:pt x="2" y="212"/>
                      </a:lnTo>
                      <a:lnTo>
                        <a:pt x="2" y="206"/>
                      </a:lnTo>
                      <a:lnTo>
                        <a:pt x="2" y="200"/>
                      </a:lnTo>
                      <a:lnTo>
                        <a:pt x="3" y="193"/>
                      </a:lnTo>
                      <a:lnTo>
                        <a:pt x="3" y="187"/>
                      </a:lnTo>
                      <a:lnTo>
                        <a:pt x="4" y="179"/>
                      </a:lnTo>
                      <a:lnTo>
                        <a:pt x="4" y="172"/>
                      </a:lnTo>
                      <a:lnTo>
                        <a:pt x="6" y="164"/>
                      </a:lnTo>
                      <a:lnTo>
                        <a:pt x="7" y="155"/>
                      </a:lnTo>
                      <a:lnTo>
                        <a:pt x="8" y="148"/>
                      </a:lnTo>
                      <a:lnTo>
                        <a:pt x="10" y="139"/>
                      </a:lnTo>
                      <a:lnTo>
                        <a:pt x="10" y="131"/>
                      </a:lnTo>
                      <a:lnTo>
                        <a:pt x="11" y="123"/>
                      </a:lnTo>
                      <a:lnTo>
                        <a:pt x="12" y="116"/>
                      </a:lnTo>
                      <a:lnTo>
                        <a:pt x="14" y="107"/>
                      </a:lnTo>
                      <a:lnTo>
                        <a:pt x="15" y="99"/>
                      </a:lnTo>
                      <a:lnTo>
                        <a:pt x="16" y="91"/>
                      </a:lnTo>
                      <a:lnTo>
                        <a:pt x="18" y="85"/>
                      </a:lnTo>
                      <a:lnTo>
                        <a:pt x="19" y="77"/>
                      </a:lnTo>
                      <a:lnTo>
                        <a:pt x="19" y="70"/>
                      </a:lnTo>
                      <a:lnTo>
                        <a:pt x="19" y="63"/>
                      </a:lnTo>
                      <a:lnTo>
                        <a:pt x="21" y="57"/>
                      </a:lnTo>
                      <a:lnTo>
                        <a:pt x="23" y="51"/>
                      </a:lnTo>
                      <a:lnTo>
                        <a:pt x="24" y="46"/>
                      </a:lnTo>
                      <a:lnTo>
                        <a:pt x="24" y="41"/>
                      </a:lnTo>
                      <a:lnTo>
                        <a:pt x="25" y="36"/>
                      </a:lnTo>
                      <a:lnTo>
                        <a:pt x="25" y="33"/>
                      </a:lnTo>
                      <a:lnTo>
                        <a:pt x="27" y="29"/>
                      </a:lnTo>
                      <a:lnTo>
                        <a:pt x="27" y="27"/>
                      </a:lnTo>
                      <a:lnTo>
                        <a:pt x="27" y="24"/>
                      </a:lnTo>
                      <a:lnTo>
                        <a:pt x="27" y="23"/>
                      </a:lnTo>
                    </a:path>
                  </a:pathLst>
                </a:custGeom>
                <a:solidFill>
                  <a:srgbClr val="7C42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9" name="Freeform 48"/>
                <p:cNvSpPr>
                  <a:spLocks/>
                </p:cNvSpPr>
                <p:nvPr/>
              </p:nvSpPr>
              <p:spPr bwMode="auto">
                <a:xfrm>
                  <a:off x="1366" y="1507"/>
                  <a:ext cx="456" cy="354"/>
                </a:xfrm>
                <a:custGeom>
                  <a:avLst/>
                  <a:gdLst>
                    <a:gd name="T0" fmla="*/ 28 w 456"/>
                    <a:gd name="T1" fmla="*/ 21 h 354"/>
                    <a:gd name="T2" fmla="*/ 32 w 456"/>
                    <a:gd name="T3" fmla="*/ 16 h 354"/>
                    <a:gd name="T4" fmla="*/ 41 w 456"/>
                    <a:gd name="T5" fmla="*/ 11 h 354"/>
                    <a:gd name="T6" fmla="*/ 54 w 456"/>
                    <a:gd name="T7" fmla="*/ 6 h 354"/>
                    <a:gd name="T8" fmla="*/ 71 w 456"/>
                    <a:gd name="T9" fmla="*/ 3 h 354"/>
                    <a:gd name="T10" fmla="*/ 97 w 456"/>
                    <a:gd name="T11" fmla="*/ 1 h 354"/>
                    <a:gd name="T12" fmla="*/ 129 w 456"/>
                    <a:gd name="T13" fmla="*/ 0 h 354"/>
                    <a:gd name="T14" fmla="*/ 164 w 456"/>
                    <a:gd name="T15" fmla="*/ 0 h 354"/>
                    <a:gd name="T16" fmla="*/ 200 w 456"/>
                    <a:gd name="T17" fmla="*/ 2 h 354"/>
                    <a:gd name="T18" fmla="*/ 239 w 456"/>
                    <a:gd name="T19" fmla="*/ 6 h 354"/>
                    <a:gd name="T20" fmla="*/ 270 w 456"/>
                    <a:gd name="T21" fmla="*/ 11 h 354"/>
                    <a:gd name="T22" fmla="*/ 296 w 456"/>
                    <a:gd name="T23" fmla="*/ 19 h 354"/>
                    <a:gd name="T24" fmla="*/ 319 w 456"/>
                    <a:gd name="T25" fmla="*/ 29 h 354"/>
                    <a:gd name="T26" fmla="*/ 344 w 456"/>
                    <a:gd name="T27" fmla="*/ 40 h 354"/>
                    <a:gd name="T28" fmla="*/ 370 w 456"/>
                    <a:gd name="T29" fmla="*/ 50 h 354"/>
                    <a:gd name="T30" fmla="*/ 393 w 456"/>
                    <a:gd name="T31" fmla="*/ 60 h 354"/>
                    <a:gd name="T32" fmla="*/ 414 w 456"/>
                    <a:gd name="T33" fmla="*/ 68 h 354"/>
                    <a:gd name="T34" fmla="*/ 428 w 456"/>
                    <a:gd name="T35" fmla="*/ 73 h 354"/>
                    <a:gd name="T36" fmla="*/ 437 w 456"/>
                    <a:gd name="T37" fmla="*/ 76 h 354"/>
                    <a:gd name="T38" fmla="*/ 443 w 456"/>
                    <a:gd name="T39" fmla="*/ 77 h 354"/>
                    <a:gd name="T40" fmla="*/ 450 w 456"/>
                    <a:gd name="T41" fmla="*/ 79 h 354"/>
                    <a:gd name="T42" fmla="*/ 450 w 456"/>
                    <a:gd name="T43" fmla="*/ 117 h 354"/>
                    <a:gd name="T44" fmla="*/ 439 w 456"/>
                    <a:gd name="T45" fmla="*/ 124 h 354"/>
                    <a:gd name="T46" fmla="*/ 421 w 456"/>
                    <a:gd name="T47" fmla="*/ 134 h 354"/>
                    <a:gd name="T48" fmla="*/ 398 w 456"/>
                    <a:gd name="T49" fmla="*/ 149 h 354"/>
                    <a:gd name="T50" fmla="*/ 375 w 456"/>
                    <a:gd name="T51" fmla="*/ 165 h 354"/>
                    <a:gd name="T52" fmla="*/ 354 w 456"/>
                    <a:gd name="T53" fmla="*/ 183 h 354"/>
                    <a:gd name="T54" fmla="*/ 337 w 456"/>
                    <a:gd name="T55" fmla="*/ 198 h 354"/>
                    <a:gd name="T56" fmla="*/ 325 w 456"/>
                    <a:gd name="T57" fmla="*/ 211 h 354"/>
                    <a:gd name="T58" fmla="*/ 315 w 456"/>
                    <a:gd name="T59" fmla="*/ 222 h 354"/>
                    <a:gd name="T60" fmla="*/ 306 w 456"/>
                    <a:gd name="T61" fmla="*/ 231 h 354"/>
                    <a:gd name="T62" fmla="*/ 296 w 456"/>
                    <a:gd name="T63" fmla="*/ 239 h 354"/>
                    <a:gd name="T64" fmla="*/ 286 w 456"/>
                    <a:gd name="T65" fmla="*/ 248 h 354"/>
                    <a:gd name="T66" fmla="*/ 272 w 456"/>
                    <a:gd name="T67" fmla="*/ 256 h 354"/>
                    <a:gd name="T68" fmla="*/ 255 w 456"/>
                    <a:gd name="T69" fmla="*/ 266 h 354"/>
                    <a:gd name="T70" fmla="*/ 231 w 456"/>
                    <a:gd name="T71" fmla="*/ 278 h 354"/>
                    <a:gd name="T72" fmla="*/ 204 w 456"/>
                    <a:gd name="T73" fmla="*/ 292 h 354"/>
                    <a:gd name="T74" fmla="*/ 175 w 456"/>
                    <a:gd name="T75" fmla="*/ 305 h 354"/>
                    <a:gd name="T76" fmla="*/ 147 w 456"/>
                    <a:gd name="T77" fmla="*/ 317 h 354"/>
                    <a:gd name="T78" fmla="*/ 122 w 456"/>
                    <a:gd name="T79" fmla="*/ 326 h 354"/>
                    <a:gd name="T80" fmla="*/ 102 w 456"/>
                    <a:gd name="T81" fmla="*/ 333 h 354"/>
                    <a:gd name="T82" fmla="*/ 85 w 456"/>
                    <a:gd name="T83" fmla="*/ 339 h 354"/>
                    <a:gd name="T84" fmla="*/ 71 w 456"/>
                    <a:gd name="T85" fmla="*/ 346 h 354"/>
                    <a:gd name="T86" fmla="*/ 56 w 456"/>
                    <a:gd name="T87" fmla="*/ 350 h 354"/>
                    <a:gd name="T88" fmla="*/ 45 w 456"/>
                    <a:gd name="T89" fmla="*/ 353 h 354"/>
                    <a:gd name="T90" fmla="*/ 33 w 456"/>
                    <a:gd name="T91" fmla="*/ 353 h 354"/>
                    <a:gd name="T92" fmla="*/ 22 w 456"/>
                    <a:gd name="T93" fmla="*/ 349 h 354"/>
                    <a:gd name="T94" fmla="*/ 11 w 456"/>
                    <a:gd name="T95" fmla="*/ 339 h 354"/>
                    <a:gd name="T96" fmla="*/ 5 w 456"/>
                    <a:gd name="T97" fmla="*/ 324 h 354"/>
                    <a:gd name="T98" fmla="*/ 1 w 456"/>
                    <a:gd name="T99" fmla="*/ 304 h 354"/>
                    <a:gd name="T100" fmla="*/ 0 w 456"/>
                    <a:gd name="T101" fmla="*/ 282 h 354"/>
                    <a:gd name="T102" fmla="*/ 0 w 456"/>
                    <a:gd name="T103" fmla="*/ 256 h 354"/>
                    <a:gd name="T104" fmla="*/ 0 w 456"/>
                    <a:gd name="T105" fmla="*/ 230 h 354"/>
                    <a:gd name="T106" fmla="*/ 1 w 456"/>
                    <a:gd name="T107" fmla="*/ 201 h 354"/>
                    <a:gd name="T108" fmla="*/ 5 w 456"/>
                    <a:gd name="T109" fmla="*/ 168 h 354"/>
                    <a:gd name="T110" fmla="*/ 9 w 456"/>
                    <a:gd name="T111" fmla="*/ 129 h 354"/>
                    <a:gd name="T112" fmla="*/ 15 w 456"/>
                    <a:gd name="T113" fmla="*/ 90 h 354"/>
                    <a:gd name="T114" fmla="*/ 20 w 456"/>
                    <a:gd name="T115" fmla="*/ 56 h 354"/>
                    <a:gd name="T116" fmla="*/ 24 w 456"/>
                    <a:gd name="T117" fmla="*/ 32 h 354"/>
                    <a:gd name="T118" fmla="*/ 26 w 456"/>
                    <a:gd name="T119" fmla="*/ 23 h 3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6"/>
                    <a:gd name="T181" fmla="*/ 0 h 354"/>
                    <a:gd name="T182" fmla="*/ 456 w 456"/>
                    <a:gd name="T183" fmla="*/ 354 h 3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6" h="354">
                      <a:moveTo>
                        <a:pt x="26" y="23"/>
                      </a:moveTo>
                      <a:lnTo>
                        <a:pt x="27" y="23"/>
                      </a:lnTo>
                      <a:lnTo>
                        <a:pt x="27" y="22"/>
                      </a:lnTo>
                      <a:lnTo>
                        <a:pt x="27" y="21"/>
                      </a:lnTo>
                      <a:lnTo>
                        <a:pt x="28" y="21"/>
                      </a:lnTo>
                      <a:lnTo>
                        <a:pt x="28" y="19"/>
                      </a:lnTo>
                      <a:lnTo>
                        <a:pt x="29" y="19"/>
                      </a:lnTo>
                      <a:lnTo>
                        <a:pt x="31" y="19"/>
                      </a:lnTo>
                      <a:lnTo>
                        <a:pt x="31" y="18"/>
                      </a:lnTo>
                      <a:lnTo>
                        <a:pt x="32" y="16"/>
                      </a:lnTo>
                      <a:lnTo>
                        <a:pt x="33" y="15"/>
                      </a:lnTo>
                      <a:lnTo>
                        <a:pt x="34" y="15"/>
                      </a:lnTo>
                      <a:lnTo>
                        <a:pt x="37" y="14"/>
                      </a:lnTo>
                      <a:lnTo>
                        <a:pt x="38" y="12"/>
                      </a:lnTo>
                      <a:lnTo>
                        <a:pt x="41" y="11"/>
                      </a:lnTo>
                      <a:lnTo>
                        <a:pt x="42" y="10"/>
                      </a:lnTo>
                      <a:lnTo>
                        <a:pt x="45" y="10"/>
                      </a:lnTo>
                      <a:lnTo>
                        <a:pt x="47" y="9"/>
                      </a:lnTo>
                      <a:lnTo>
                        <a:pt x="49" y="8"/>
                      </a:lnTo>
                      <a:lnTo>
                        <a:pt x="54" y="6"/>
                      </a:lnTo>
                      <a:lnTo>
                        <a:pt x="56" y="6"/>
                      </a:lnTo>
                      <a:lnTo>
                        <a:pt x="60" y="6"/>
                      </a:lnTo>
                      <a:lnTo>
                        <a:pt x="64" y="5"/>
                      </a:lnTo>
                      <a:lnTo>
                        <a:pt x="68" y="3"/>
                      </a:lnTo>
                      <a:lnTo>
                        <a:pt x="71" y="3"/>
                      </a:lnTo>
                      <a:lnTo>
                        <a:pt x="77" y="2"/>
                      </a:lnTo>
                      <a:lnTo>
                        <a:pt x="80" y="2"/>
                      </a:lnTo>
                      <a:lnTo>
                        <a:pt x="85" y="1"/>
                      </a:lnTo>
                      <a:lnTo>
                        <a:pt x="91" y="1"/>
                      </a:lnTo>
                      <a:lnTo>
                        <a:pt x="97" y="1"/>
                      </a:lnTo>
                      <a:lnTo>
                        <a:pt x="102" y="0"/>
                      </a:lnTo>
                      <a:lnTo>
                        <a:pt x="109" y="0"/>
                      </a:lnTo>
                      <a:lnTo>
                        <a:pt x="115" y="0"/>
                      </a:lnTo>
                      <a:lnTo>
                        <a:pt x="122" y="0"/>
                      </a:lnTo>
                      <a:lnTo>
                        <a:pt x="129" y="0"/>
                      </a:lnTo>
                      <a:lnTo>
                        <a:pt x="136" y="0"/>
                      </a:lnTo>
                      <a:lnTo>
                        <a:pt x="142" y="0"/>
                      </a:lnTo>
                      <a:lnTo>
                        <a:pt x="150" y="0"/>
                      </a:lnTo>
                      <a:lnTo>
                        <a:pt x="157" y="0"/>
                      </a:lnTo>
                      <a:lnTo>
                        <a:pt x="164" y="0"/>
                      </a:lnTo>
                      <a:lnTo>
                        <a:pt x="171" y="0"/>
                      </a:lnTo>
                      <a:lnTo>
                        <a:pt x="179" y="1"/>
                      </a:lnTo>
                      <a:lnTo>
                        <a:pt x="187" y="1"/>
                      </a:lnTo>
                      <a:lnTo>
                        <a:pt x="195" y="2"/>
                      </a:lnTo>
                      <a:lnTo>
                        <a:pt x="200" y="2"/>
                      </a:lnTo>
                      <a:lnTo>
                        <a:pt x="209" y="3"/>
                      </a:lnTo>
                      <a:lnTo>
                        <a:pt x="216" y="3"/>
                      </a:lnTo>
                      <a:lnTo>
                        <a:pt x="224" y="5"/>
                      </a:lnTo>
                      <a:lnTo>
                        <a:pt x="230" y="6"/>
                      </a:lnTo>
                      <a:lnTo>
                        <a:pt x="239" y="6"/>
                      </a:lnTo>
                      <a:lnTo>
                        <a:pt x="244" y="6"/>
                      </a:lnTo>
                      <a:lnTo>
                        <a:pt x="251" y="8"/>
                      </a:lnTo>
                      <a:lnTo>
                        <a:pt x="258" y="9"/>
                      </a:lnTo>
                      <a:lnTo>
                        <a:pt x="264" y="10"/>
                      </a:lnTo>
                      <a:lnTo>
                        <a:pt x="270" y="11"/>
                      </a:lnTo>
                      <a:lnTo>
                        <a:pt x="275" y="14"/>
                      </a:lnTo>
                      <a:lnTo>
                        <a:pt x="282" y="15"/>
                      </a:lnTo>
                      <a:lnTo>
                        <a:pt x="286" y="16"/>
                      </a:lnTo>
                      <a:lnTo>
                        <a:pt x="292" y="18"/>
                      </a:lnTo>
                      <a:lnTo>
                        <a:pt x="296" y="19"/>
                      </a:lnTo>
                      <a:lnTo>
                        <a:pt x="300" y="21"/>
                      </a:lnTo>
                      <a:lnTo>
                        <a:pt x="304" y="23"/>
                      </a:lnTo>
                      <a:lnTo>
                        <a:pt x="310" y="24"/>
                      </a:lnTo>
                      <a:lnTo>
                        <a:pt x="315" y="27"/>
                      </a:lnTo>
                      <a:lnTo>
                        <a:pt x="319" y="29"/>
                      </a:lnTo>
                      <a:lnTo>
                        <a:pt x="324" y="31"/>
                      </a:lnTo>
                      <a:lnTo>
                        <a:pt x="329" y="32"/>
                      </a:lnTo>
                      <a:lnTo>
                        <a:pt x="334" y="34"/>
                      </a:lnTo>
                      <a:lnTo>
                        <a:pt x="339" y="37"/>
                      </a:lnTo>
                      <a:lnTo>
                        <a:pt x="344" y="40"/>
                      </a:lnTo>
                      <a:lnTo>
                        <a:pt x="350" y="42"/>
                      </a:lnTo>
                      <a:lnTo>
                        <a:pt x="355" y="43"/>
                      </a:lnTo>
                      <a:lnTo>
                        <a:pt x="359" y="45"/>
                      </a:lnTo>
                      <a:lnTo>
                        <a:pt x="365" y="47"/>
                      </a:lnTo>
                      <a:lnTo>
                        <a:pt x="370" y="50"/>
                      </a:lnTo>
                      <a:lnTo>
                        <a:pt x="375" y="53"/>
                      </a:lnTo>
                      <a:lnTo>
                        <a:pt x="381" y="53"/>
                      </a:lnTo>
                      <a:lnTo>
                        <a:pt x="385" y="56"/>
                      </a:lnTo>
                      <a:lnTo>
                        <a:pt x="389" y="58"/>
                      </a:lnTo>
                      <a:lnTo>
                        <a:pt x="393" y="60"/>
                      </a:lnTo>
                      <a:lnTo>
                        <a:pt x="398" y="62"/>
                      </a:lnTo>
                      <a:lnTo>
                        <a:pt x="402" y="63"/>
                      </a:lnTo>
                      <a:lnTo>
                        <a:pt x="406" y="66"/>
                      </a:lnTo>
                      <a:lnTo>
                        <a:pt x="410" y="66"/>
                      </a:lnTo>
                      <a:lnTo>
                        <a:pt x="414" y="68"/>
                      </a:lnTo>
                      <a:lnTo>
                        <a:pt x="417" y="69"/>
                      </a:lnTo>
                      <a:lnTo>
                        <a:pt x="420" y="71"/>
                      </a:lnTo>
                      <a:lnTo>
                        <a:pt x="423" y="71"/>
                      </a:lnTo>
                      <a:lnTo>
                        <a:pt x="425" y="72"/>
                      </a:lnTo>
                      <a:lnTo>
                        <a:pt x="428" y="73"/>
                      </a:lnTo>
                      <a:lnTo>
                        <a:pt x="430" y="75"/>
                      </a:lnTo>
                      <a:lnTo>
                        <a:pt x="432" y="75"/>
                      </a:lnTo>
                      <a:lnTo>
                        <a:pt x="436" y="76"/>
                      </a:lnTo>
                      <a:lnTo>
                        <a:pt x="437" y="76"/>
                      </a:lnTo>
                      <a:lnTo>
                        <a:pt x="438" y="76"/>
                      </a:lnTo>
                      <a:lnTo>
                        <a:pt x="439" y="76"/>
                      </a:lnTo>
                      <a:lnTo>
                        <a:pt x="441" y="77"/>
                      </a:lnTo>
                      <a:lnTo>
                        <a:pt x="442" y="77"/>
                      </a:lnTo>
                      <a:lnTo>
                        <a:pt x="443" y="77"/>
                      </a:lnTo>
                      <a:lnTo>
                        <a:pt x="444" y="77"/>
                      </a:lnTo>
                      <a:lnTo>
                        <a:pt x="445" y="79"/>
                      </a:lnTo>
                      <a:lnTo>
                        <a:pt x="447" y="79"/>
                      </a:lnTo>
                      <a:lnTo>
                        <a:pt x="448" y="79"/>
                      </a:lnTo>
                      <a:lnTo>
                        <a:pt x="450" y="79"/>
                      </a:lnTo>
                      <a:lnTo>
                        <a:pt x="451" y="79"/>
                      </a:lnTo>
                      <a:lnTo>
                        <a:pt x="452" y="79"/>
                      </a:lnTo>
                      <a:lnTo>
                        <a:pt x="454" y="79"/>
                      </a:lnTo>
                      <a:lnTo>
                        <a:pt x="455" y="79"/>
                      </a:lnTo>
                      <a:lnTo>
                        <a:pt x="450" y="117"/>
                      </a:lnTo>
                      <a:lnTo>
                        <a:pt x="448" y="118"/>
                      </a:lnTo>
                      <a:lnTo>
                        <a:pt x="445" y="120"/>
                      </a:lnTo>
                      <a:lnTo>
                        <a:pt x="444" y="121"/>
                      </a:lnTo>
                      <a:lnTo>
                        <a:pt x="442" y="121"/>
                      </a:lnTo>
                      <a:lnTo>
                        <a:pt x="439" y="124"/>
                      </a:lnTo>
                      <a:lnTo>
                        <a:pt x="436" y="125"/>
                      </a:lnTo>
                      <a:lnTo>
                        <a:pt x="432" y="127"/>
                      </a:lnTo>
                      <a:lnTo>
                        <a:pt x="429" y="130"/>
                      </a:lnTo>
                      <a:lnTo>
                        <a:pt x="425" y="133"/>
                      </a:lnTo>
                      <a:lnTo>
                        <a:pt x="421" y="134"/>
                      </a:lnTo>
                      <a:lnTo>
                        <a:pt x="416" y="137"/>
                      </a:lnTo>
                      <a:lnTo>
                        <a:pt x="412" y="140"/>
                      </a:lnTo>
                      <a:lnTo>
                        <a:pt x="407" y="143"/>
                      </a:lnTo>
                      <a:lnTo>
                        <a:pt x="403" y="146"/>
                      </a:lnTo>
                      <a:lnTo>
                        <a:pt x="398" y="149"/>
                      </a:lnTo>
                      <a:lnTo>
                        <a:pt x="393" y="153"/>
                      </a:lnTo>
                      <a:lnTo>
                        <a:pt x="389" y="156"/>
                      </a:lnTo>
                      <a:lnTo>
                        <a:pt x="385" y="159"/>
                      </a:lnTo>
                      <a:lnTo>
                        <a:pt x="379" y="162"/>
                      </a:lnTo>
                      <a:lnTo>
                        <a:pt x="375" y="165"/>
                      </a:lnTo>
                      <a:lnTo>
                        <a:pt x="370" y="169"/>
                      </a:lnTo>
                      <a:lnTo>
                        <a:pt x="366" y="172"/>
                      </a:lnTo>
                      <a:lnTo>
                        <a:pt x="361" y="175"/>
                      </a:lnTo>
                      <a:lnTo>
                        <a:pt x="358" y="179"/>
                      </a:lnTo>
                      <a:lnTo>
                        <a:pt x="354" y="183"/>
                      </a:lnTo>
                      <a:lnTo>
                        <a:pt x="350" y="185"/>
                      </a:lnTo>
                      <a:lnTo>
                        <a:pt x="346" y="188"/>
                      </a:lnTo>
                      <a:lnTo>
                        <a:pt x="342" y="192"/>
                      </a:lnTo>
                      <a:lnTo>
                        <a:pt x="339" y="195"/>
                      </a:lnTo>
                      <a:lnTo>
                        <a:pt x="337" y="198"/>
                      </a:lnTo>
                      <a:lnTo>
                        <a:pt x="334" y="200"/>
                      </a:lnTo>
                      <a:lnTo>
                        <a:pt x="331" y="204"/>
                      </a:lnTo>
                      <a:lnTo>
                        <a:pt x="329" y="207"/>
                      </a:lnTo>
                      <a:lnTo>
                        <a:pt x="328" y="209"/>
                      </a:lnTo>
                      <a:lnTo>
                        <a:pt x="325" y="211"/>
                      </a:lnTo>
                      <a:lnTo>
                        <a:pt x="323" y="213"/>
                      </a:lnTo>
                      <a:lnTo>
                        <a:pt x="321" y="216"/>
                      </a:lnTo>
                      <a:lnTo>
                        <a:pt x="319" y="218"/>
                      </a:lnTo>
                      <a:lnTo>
                        <a:pt x="317" y="220"/>
                      </a:lnTo>
                      <a:lnTo>
                        <a:pt x="315" y="222"/>
                      </a:lnTo>
                      <a:lnTo>
                        <a:pt x="314" y="224"/>
                      </a:lnTo>
                      <a:lnTo>
                        <a:pt x="312" y="226"/>
                      </a:lnTo>
                      <a:lnTo>
                        <a:pt x="310" y="227"/>
                      </a:lnTo>
                      <a:lnTo>
                        <a:pt x="308" y="230"/>
                      </a:lnTo>
                      <a:lnTo>
                        <a:pt x="306" y="231"/>
                      </a:lnTo>
                      <a:lnTo>
                        <a:pt x="303" y="233"/>
                      </a:lnTo>
                      <a:lnTo>
                        <a:pt x="302" y="235"/>
                      </a:lnTo>
                      <a:lnTo>
                        <a:pt x="300" y="235"/>
                      </a:lnTo>
                      <a:lnTo>
                        <a:pt x="299" y="238"/>
                      </a:lnTo>
                      <a:lnTo>
                        <a:pt x="296" y="239"/>
                      </a:lnTo>
                      <a:lnTo>
                        <a:pt x="295" y="242"/>
                      </a:lnTo>
                      <a:lnTo>
                        <a:pt x="292" y="243"/>
                      </a:lnTo>
                      <a:lnTo>
                        <a:pt x="289" y="244"/>
                      </a:lnTo>
                      <a:lnTo>
                        <a:pt x="288" y="246"/>
                      </a:lnTo>
                      <a:lnTo>
                        <a:pt x="286" y="248"/>
                      </a:lnTo>
                      <a:lnTo>
                        <a:pt x="283" y="249"/>
                      </a:lnTo>
                      <a:lnTo>
                        <a:pt x="281" y="251"/>
                      </a:lnTo>
                      <a:lnTo>
                        <a:pt x="277" y="252"/>
                      </a:lnTo>
                      <a:lnTo>
                        <a:pt x="275" y="254"/>
                      </a:lnTo>
                      <a:lnTo>
                        <a:pt x="272" y="256"/>
                      </a:lnTo>
                      <a:lnTo>
                        <a:pt x="269" y="258"/>
                      </a:lnTo>
                      <a:lnTo>
                        <a:pt x="266" y="261"/>
                      </a:lnTo>
                      <a:lnTo>
                        <a:pt x="262" y="261"/>
                      </a:lnTo>
                      <a:lnTo>
                        <a:pt x="258" y="264"/>
                      </a:lnTo>
                      <a:lnTo>
                        <a:pt x="255" y="266"/>
                      </a:lnTo>
                      <a:lnTo>
                        <a:pt x="251" y="269"/>
                      </a:lnTo>
                      <a:lnTo>
                        <a:pt x="247" y="271"/>
                      </a:lnTo>
                      <a:lnTo>
                        <a:pt x="243" y="273"/>
                      </a:lnTo>
                      <a:lnTo>
                        <a:pt x="237" y="275"/>
                      </a:lnTo>
                      <a:lnTo>
                        <a:pt x="231" y="278"/>
                      </a:lnTo>
                      <a:lnTo>
                        <a:pt x="227" y="282"/>
                      </a:lnTo>
                      <a:lnTo>
                        <a:pt x="222" y="284"/>
                      </a:lnTo>
                      <a:lnTo>
                        <a:pt x="216" y="286"/>
                      </a:lnTo>
                      <a:lnTo>
                        <a:pt x="212" y="288"/>
                      </a:lnTo>
                      <a:lnTo>
                        <a:pt x="204" y="292"/>
                      </a:lnTo>
                      <a:lnTo>
                        <a:pt x="200" y="294"/>
                      </a:lnTo>
                      <a:lnTo>
                        <a:pt x="193" y="297"/>
                      </a:lnTo>
                      <a:lnTo>
                        <a:pt x="188" y="299"/>
                      </a:lnTo>
                      <a:lnTo>
                        <a:pt x="182" y="302"/>
                      </a:lnTo>
                      <a:lnTo>
                        <a:pt x="175" y="305"/>
                      </a:lnTo>
                      <a:lnTo>
                        <a:pt x="170" y="307"/>
                      </a:lnTo>
                      <a:lnTo>
                        <a:pt x="164" y="310"/>
                      </a:lnTo>
                      <a:lnTo>
                        <a:pt x="158" y="311"/>
                      </a:lnTo>
                      <a:lnTo>
                        <a:pt x="154" y="314"/>
                      </a:lnTo>
                      <a:lnTo>
                        <a:pt x="147" y="317"/>
                      </a:lnTo>
                      <a:lnTo>
                        <a:pt x="142" y="319"/>
                      </a:lnTo>
                      <a:lnTo>
                        <a:pt x="137" y="321"/>
                      </a:lnTo>
                      <a:lnTo>
                        <a:pt x="131" y="323"/>
                      </a:lnTo>
                      <a:lnTo>
                        <a:pt x="127" y="324"/>
                      </a:lnTo>
                      <a:lnTo>
                        <a:pt x="122" y="326"/>
                      </a:lnTo>
                      <a:lnTo>
                        <a:pt x="118" y="328"/>
                      </a:lnTo>
                      <a:lnTo>
                        <a:pt x="114" y="330"/>
                      </a:lnTo>
                      <a:lnTo>
                        <a:pt x="109" y="330"/>
                      </a:lnTo>
                      <a:lnTo>
                        <a:pt x="106" y="332"/>
                      </a:lnTo>
                      <a:lnTo>
                        <a:pt x="102" y="333"/>
                      </a:lnTo>
                      <a:lnTo>
                        <a:pt x="99" y="334"/>
                      </a:lnTo>
                      <a:lnTo>
                        <a:pt x="95" y="336"/>
                      </a:lnTo>
                      <a:lnTo>
                        <a:pt x="92" y="337"/>
                      </a:lnTo>
                      <a:lnTo>
                        <a:pt x="88" y="337"/>
                      </a:lnTo>
                      <a:lnTo>
                        <a:pt x="85" y="339"/>
                      </a:lnTo>
                      <a:lnTo>
                        <a:pt x="82" y="340"/>
                      </a:lnTo>
                      <a:lnTo>
                        <a:pt x="80" y="341"/>
                      </a:lnTo>
                      <a:lnTo>
                        <a:pt x="75" y="343"/>
                      </a:lnTo>
                      <a:lnTo>
                        <a:pt x="73" y="345"/>
                      </a:lnTo>
                      <a:lnTo>
                        <a:pt x="71" y="346"/>
                      </a:lnTo>
                      <a:lnTo>
                        <a:pt x="68" y="346"/>
                      </a:lnTo>
                      <a:lnTo>
                        <a:pt x="64" y="347"/>
                      </a:lnTo>
                      <a:lnTo>
                        <a:pt x="62" y="349"/>
                      </a:lnTo>
                      <a:lnTo>
                        <a:pt x="58" y="349"/>
                      </a:lnTo>
                      <a:lnTo>
                        <a:pt x="56" y="350"/>
                      </a:lnTo>
                      <a:lnTo>
                        <a:pt x="54" y="350"/>
                      </a:lnTo>
                      <a:lnTo>
                        <a:pt x="51" y="352"/>
                      </a:lnTo>
                      <a:lnTo>
                        <a:pt x="49" y="352"/>
                      </a:lnTo>
                      <a:lnTo>
                        <a:pt x="46" y="353"/>
                      </a:lnTo>
                      <a:lnTo>
                        <a:pt x="45" y="353"/>
                      </a:lnTo>
                      <a:lnTo>
                        <a:pt x="42" y="353"/>
                      </a:lnTo>
                      <a:lnTo>
                        <a:pt x="40" y="353"/>
                      </a:lnTo>
                      <a:lnTo>
                        <a:pt x="37" y="353"/>
                      </a:lnTo>
                      <a:lnTo>
                        <a:pt x="34" y="353"/>
                      </a:lnTo>
                      <a:lnTo>
                        <a:pt x="33" y="353"/>
                      </a:lnTo>
                      <a:lnTo>
                        <a:pt x="31" y="353"/>
                      </a:lnTo>
                      <a:lnTo>
                        <a:pt x="28" y="352"/>
                      </a:lnTo>
                      <a:lnTo>
                        <a:pt x="26" y="350"/>
                      </a:lnTo>
                      <a:lnTo>
                        <a:pt x="23" y="349"/>
                      </a:lnTo>
                      <a:lnTo>
                        <a:pt x="22" y="349"/>
                      </a:lnTo>
                      <a:lnTo>
                        <a:pt x="19" y="347"/>
                      </a:lnTo>
                      <a:lnTo>
                        <a:pt x="16" y="346"/>
                      </a:lnTo>
                      <a:lnTo>
                        <a:pt x="15" y="343"/>
                      </a:lnTo>
                      <a:lnTo>
                        <a:pt x="13" y="341"/>
                      </a:lnTo>
                      <a:lnTo>
                        <a:pt x="11" y="339"/>
                      </a:lnTo>
                      <a:lnTo>
                        <a:pt x="11" y="337"/>
                      </a:lnTo>
                      <a:lnTo>
                        <a:pt x="9" y="333"/>
                      </a:lnTo>
                      <a:lnTo>
                        <a:pt x="7" y="330"/>
                      </a:lnTo>
                      <a:lnTo>
                        <a:pt x="6" y="327"/>
                      </a:lnTo>
                      <a:lnTo>
                        <a:pt x="5" y="324"/>
                      </a:lnTo>
                      <a:lnTo>
                        <a:pt x="3" y="320"/>
                      </a:lnTo>
                      <a:lnTo>
                        <a:pt x="2" y="317"/>
                      </a:lnTo>
                      <a:lnTo>
                        <a:pt x="2" y="311"/>
                      </a:lnTo>
                      <a:lnTo>
                        <a:pt x="1" y="308"/>
                      </a:lnTo>
                      <a:lnTo>
                        <a:pt x="1" y="304"/>
                      </a:lnTo>
                      <a:lnTo>
                        <a:pt x="1" y="300"/>
                      </a:lnTo>
                      <a:lnTo>
                        <a:pt x="0" y="295"/>
                      </a:lnTo>
                      <a:lnTo>
                        <a:pt x="0" y="291"/>
                      </a:lnTo>
                      <a:lnTo>
                        <a:pt x="0" y="286"/>
                      </a:lnTo>
                      <a:lnTo>
                        <a:pt x="0" y="282"/>
                      </a:lnTo>
                      <a:lnTo>
                        <a:pt x="0" y="275"/>
                      </a:lnTo>
                      <a:lnTo>
                        <a:pt x="0" y="271"/>
                      </a:lnTo>
                      <a:lnTo>
                        <a:pt x="0" y="266"/>
                      </a:lnTo>
                      <a:lnTo>
                        <a:pt x="0" y="261"/>
                      </a:lnTo>
                      <a:lnTo>
                        <a:pt x="0" y="256"/>
                      </a:lnTo>
                      <a:lnTo>
                        <a:pt x="0" y="251"/>
                      </a:lnTo>
                      <a:lnTo>
                        <a:pt x="0" y="245"/>
                      </a:lnTo>
                      <a:lnTo>
                        <a:pt x="0" y="240"/>
                      </a:lnTo>
                      <a:lnTo>
                        <a:pt x="0" y="235"/>
                      </a:lnTo>
                      <a:lnTo>
                        <a:pt x="0" y="230"/>
                      </a:lnTo>
                      <a:lnTo>
                        <a:pt x="0" y="224"/>
                      </a:lnTo>
                      <a:lnTo>
                        <a:pt x="0" y="219"/>
                      </a:lnTo>
                      <a:lnTo>
                        <a:pt x="1" y="213"/>
                      </a:lnTo>
                      <a:lnTo>
                        <a:pt x="1" y="208"/>
                      </a:lnTo>
                      <a:lnTo>
                        <a:pt x="1" y="201"/>
                      </a:lnTo>
                      <a:lnTo>
                        <a:pt x="1" y="196"/>
                      </a:lnTo>
                      <a:lnTo>
                        <a:pt x="2" y="190"/>
                      </a:lnTo>
                      <a:lnTo>
                        <a:pt x="2" y="183"/>
                      </a:lnTo>
                      <a:lnTo>
                        <a:pt x="3" y="175"/>
                      </a:lnTo>
                      <a:lnTo>
                        <a:pt x="5" y="168"/>
                      </a:lnTo>
                      <a:lnTo>
                        <a:pt x="5" y="160"/>
                      </a:lnTo>
                      <a:lnTo>
                        <a:pt x="6" y="153"/>
                      </a:lnTo>
                      <a:lnTo>
                        <a:pt x="7" y="146"/>
                      </a:lnTo>
                      <a:lnTo>
                        <a:pt x="9" y="137"/>
                      </a:lnTo>
                      <a:lnTo>
                        <a:pt x="9" y="129"/>
                      </a:lnTo>
                      <a:lnTo>
                        <a:pt x="11" y="121"/>
                      </a:lnTo>
                      <a:lnTo>
                        <a:pt x="11" y="114"/>
                      </a:lnTo>
                      <a:lnTo>
                        <a:pt x="13" y="105"/>
                      </a:lnTo>
                      <a:lnTo>
                        <a:pt x="14" y="98"/>
                      </a:lnTo>
                      <a:lnTo>
                        <a:pt x="15" y="90"/>
                      </a:lnTo>
                      <a:lnTo>
                        <a:pt x="16" y="82"/>
                      </a:lnTo>
                      <a:lnTo>
                        <a:pt x="16" y="76"/>
                      </a:lnTo>
                      <a:lnTo>
                        <a:pt x="18" y="69"/>
                      </a:lnTo>
                      <a:lnTo>
                        <a:pt x="19" y="63"/>
                      </a:lnTo>
                      <a:lnTo>
                        <a:pt x="20" y="56"/>
                      </a:lnTo>
                      <a:lnTo>
                        <a:pt x="22" y="51"/>
                      </a:lnTo>
                      <a:lnTo>
                        <a:pt x="22" y="45"/>
                      </a:lnTo>
                      <a:lnTo>
                        <a:pt x="23" y="41"/>
                      </a:lnTo>
                      <a:lnTo>
                        <a:pt x="23" y="36"/>
                      </a:lnTo>
                      <a:lnTo>
                        <a:pt x="24" y="32"/>
                      </a:lnTo>
                      <a:lnTo>
                        <a:pt x="24" y="29"/>
                      </a:lnTo>
                      <a:lnTo>
                        <a:pt x="26" y="27"/>
                      </a:lnTo>
                      <a:lnTo>
                        <a:pt x="26" y="25"/>
                      </a:lnTo>
                      <a:lnTo>
                        <a:pt x="26" y="24"/>
                      </a:lnTo>
                      <a:lnTo>
                        <a:pt x="26" y="23"/>
                      </a:lnTo>
                    </a:path>
                  </a:pathLst>
                </a:custGeom>
                <a:solidFill>
                  <a:srgbClr val="844A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0" name="Freeform 49"/>
                <p:cNvSpPr>
                  <a:spLocks/>
                </p:cNvSpPr>
                <p:nvPr/>
              </p:nvSpPr>
              <p:spPr bwMode="auto">
                <a:xfrm>
                  <a:off x="1368" y="1507"/>
                  <a:ext cx="447" cy="347"/>
                </a:xfrm>
                <a:custGeom>
                  <a:avLst/>
                  <a:gdLst>
                    <a:gd name="T0" fmla="*/ 28 w 447"/>
                    <a:gd name="T1" fmla="*/ 22 h 347"/>
                    <a:gd name="T2" fmla="*/ 33 w 447"/>
                    <a:gd name="T3" fmla="*/ 18 h 347"/>
                    <a:gd name="T4" fmla="*/ 41 w 447"/>
                    <a:gd name="T5" fmla="*/ 14 h 347"/>
                    <a:gd name="T6" fmla="*/ 54 w 447"/>
                    <a:gd name="T7" fmla="*/ 9 h 347"/>
                    <a:gd name="T8" fmla="*/ 71 w 447"/>
                    <a:gd name="T9" fmla="*/ 5 h 347"/>
                    <a:gd name="T10" fmla="*/ 97 w 447"/>
                    <a:gd name="T11" fmla="*/ 2 h 347"/>
                    <a:gd name="T12" fmla="*/ 127 w 447"/>
                    <a:gd name="T13" fmla="*/ 1 h 347"/>
                    <a:gd name="T14" fmla="*/ 161 w 447"/>
                    <a:gd name="T15" fmla="*/ 1 h 347"/>
                    <a:gd name="T16" fmla="*/ 199 w 447"/>
                    <a:gd name="T17" fmla="*/ 3 h 347"/>
                    <a:gd name="T18" fmla="*/ 234 w 447"/>
                    <a:gd name="T19" fmla="*/ 6 h 347"/>
                    <a:gd name="T20" fmla="*/ 264 w 447"/>
                    <a:gd name="T21" fmla="*/ 12 h 347"/>
                    <a:gd name="T22" fmla="*/ 290 w 447"/>
                    <a:gd name="T23" fmla="*/ 19 h 347"/>
                    <a:gd name="T24" fmla="*/ 313 w 447"/>
                    <a:gd name="T25" fmla="*/ 29 h 347"/>
                    <a:gd name="T26" fmla="*/ 338 w 447"/>
                    <a:gd name="T27" fmla="*/ 40 h 347"/>
                    <a:gd name="T28" fmla="*/ 363 w 447"/>
                    <a:gd name="T29" fmla="*/ 49 h 347"/>
                    <a:gd name="T30" fmla="*/ 385 w 447"/>
                    <a:gd name="T31" fmla="*/ 59 h 347"/>
                    <a:gd name="T32" fmla="*/ 405 w 447"/>
                    <a:gd name="T33" fmla="*/ 66 h 347"/>
                    <a:gd name="T34" fmla="*/ 419 w 447"/>
                    <a:gd name="T35" fmla="*/ 72 h 347"/>
                    <a:gd name="T36" fmla="*/ 427 w 447"/>
                    <a:gd name="T37" fmla="*/ 75 h 347"/>
                    <a:gd name="T38" fmla="*/ 433 w 447"/>
                    <a:gd name="T39" fmla="*/ 76 h 347"/>
                    <a:gd name="T40" fmla="*/ 438 w 447"/>
                    <a:gd name="T41" fmla="*/ 77 h 347"/>
                    <a:gd name="T42" fmla="*/ 445 w 447"/>
                    <a:gd name="T43" fmla="*/ 77 h 347"/>
                    <a:gd name="T44" fmla="*/ 436 w 447"/>
                    <a:gd name="T45" fmla="*/ 120 h 347"/>
                    <a:gd name="T46" fmla="*/ 420 w 447"/>
                    <a:gd name="T47" fmla="*/ 127 h 347"/>
                    <a:gd name="T48" fmla="*/ 399 w 447"/>
                    <a:gd name="T49" fmla="*/ 140 h 347"/>
                    <a:gd name="T50" fmla="*/ 376 w 447"/>
                    <a:gd name="T51" fmla="*/ 156 h 347"/>
                    <a:gd name="T52" fmla="*/ 355 w 447"/>
                    <a:gd name="T53" fmla="*/ 172 h 347"/>
                    <a:gd name="T54" fmla="*/ 337 w 447"/>
                    <a:gd name="T55" fmla="*/ 188 h 347"/>
                    <a:gd name="T56" fmla="*/ 324 w 447"/>
                    <a:gd name="T57" fmla="*/ 203 h 347"/>
                    <a:gd name="T58" fmla="*/ 313 w 447"/>
                    <a:gd name="T59" fmla="*/ 213 h 347"/>
                    <a:gd name="T60" fmla="*/ 304 w 447"/>
                    <a:gd name="T61" fmla="*/ 222 h 347"/>
                    <a:gd name="T62" fmla="*/ 294 w 447"/>
                    <a:gd name="T63" fmla="*/ 232 h 347"/>
                    <a:gd name="T64" fmla="*/ 285 w 447"/>
                    <a:gd name="T65" fmla="*/ 239 h 347"/>
                    <a:gd name="T66" fmla="*/ 272 w 447"/>
                    <a:gd name="T67" fmla="*/ 247 h 347"/>
                    <a:gd name="T68" fmla="*/ 258 w 447"/>
                    <a:gd name="T69" fmla="*/ 257 h 347"/>
                    <a:gd name="T70" fmla="*/ 238 w 447"/>
                    <a:gd name="T71" fmla="*/ 268 h 347"/>
                    <a:gd name="T72" fmla="*/ 213 w 447"/>
                    <a:gd name="T73" fmla="*/ 280 h 347"/>
                    <a:gd name="T74" fmla="*/ 185 w 447"/>
                    <a:gd name="T75" fmla="*/ 293 h 347"/>
                    <a:gd name="T76" fmla="*/ 157 w 447"/>
                    <a:gd name="T77" fmla="*/ 306 h 347"/>
                    <a:gd name="T78" fmla="*/ 131 w 447"/>
                    <a:gd name="T79" fmla="*/ 315 h 347"/>
                    <a:gd name="T80" fmla="*/ 110 w 447"/>
                    <a:gd name="T81" fmla="*/ 323 h 347"/>
                    <a:gd name="T82" fmla="*/ 91 w 447"/>
                    <a:gd name="T83" fmla="*/ 329 h 347"/>
                    <a:gd name="T84" fmla="*/ 75 w 447"/>
                    <a:gd name="T85" fmla="*/ 336 h 347"/>
                    <a:gd name="T86" fmla="*/ 62 w 447"/>
                    <a:gd name="T87" fmla="*/ 341 h 347"/>
                    <a:gd name="T88" fmla="*/ 50 w 447"/>
                    <a:gd name="T89" fmla="*/ 345 h 347"/>
                    <a:gd name="T90" fmla="*/ 37 w 447"/>
                    <a:gd name="T91" fmla="*/ 346 h 347"/>
                    <a:gd name="T92" fmla="*/ 27 w 447"/>
                    <a:gd name="T93" fmla="*/ 343 h 347"/>
                    <a:gd name="T94" fmla="*/ 15 w 447"/>
                    <a:gd name="T95" fmla="*/ 336 h 347"/>
                    <a:gd name="T96" fmla="*/ 7 w 447"/>
                    <a:gd name="T97" fmla="*/ 323 h 347"/>
                    <a:gd name="T98" fmla="*/ 3 w 447"/>
                    <a:gd name="T99" fmla="*/ 306 h 347"/>
                    <a:gd name="T100" fmla="*/ 1 w 447"/>
                    <a:gd name="T101" fmla="*/ 285 h 347"/>
                    <a:gd name="T102" fmla="*/ 0 w 447"/>
                    <a:gd name="T103" fmla="*/ 260 h 347"/>
                    <a:gd name="T104" fmla="*/ 0 w 447"/>
                    <a:gd name="T105" fmla="*/ 235 h 347"/>
                    <a:gd name="T106" fmla="*/ 1 w 447"/>
                    <a:gd name="T107" fmla="*/ 209 h 347"/>
                    <a:gd name="T108" fmla="*/ 3 w 447"/>
                    <a:gd name="T109" fmla="*/ 179 h 347"/>
                    <a:gd name="T110" fmla="*/ 7 w 447"/>
                    <a:gd name="T111" fmla="*/ 143 h 347"/>
                    <a:gd name="T112" fmla="*/ 12 w 447"/>
                    <a:gd name="T113" fmla="*/ 104 h 347"/>
                    <a:gd name="T114" fmla="*/ 18 w 447"/>
                    <a:gd name="T115" fmla="*/ 69 h 347"/>
                    <a:gd name="T116" fmla="*/ 24 w 447"/>
                    <a:gd name="T117" fmla="*/ 42 h 347"/>
                    <a:gd name="T118" fmla="*/ 25 w 447"/>
                    <a:gd name="T119" fmla="*/ 27 h 3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7"/>
                    <a:gd name="T181" fmla="*/ 0 h 347"/>
                    <a:gd name="T182" fmla="*/ 447 w 447"/>
                    <a:gd name="T183" fmla="*/ 347 h 3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7" h="347">
                      <a:moveTo>
                        <a:pt x="25" y="25"/>
                      </a:moveTo>
                      <a:lnTo>
                        <a:pt x="27" y="24"/>
                      </a:lnTo>
                      <a:lnTo>
                        <a:pt x="27" y="23"/>
                      </a:lnTo>
                      <a:lnTo>
                        <a:pt x="28" y="23"/>
                      </a:lnTo>
                      <a:lnTo>
                        <a:pt x="28" y="22"/>
                      </a:lnTo>
                      <a:lnTo>
                        <a:pt x="29" y="22"/>
                      </a:lnTo>
                      <a:lnTo>
                        <a:pt x="29" y="21"/>
                      </a:lnTo>
                      <a:lnTo>
                        <a:pt x="31" y="19"/>
                      </a:lnTo>
                      <a:lnTo>
                        <a:pt x="32" y="19"/>
                      </a:lnTo>
                      <a:lnTo>
                        <a:pt x="33" y="18"/>
                      </a:lnTo>
                      <a:lnTo>
                        <a:pt x="35" y="18"/>
                      </a:lnTo>
                      <a:lnTo>
                        <a:pt x="36" y="16"/>
                      </a:lnTo>
                      <a:lnTo>
                        <a:pt x="37" y="15"/>
                      </a:lnTo>
                      <a:lnTo>
                        <a:pt x="39" y="15"/>
                      </a:lnTo>
                      <a:lnTo>
                        <a:pt x="41" y="14"/>
                      </a:lnTo>
                      <a:lnTo>
                        <a:pt x="43" y="12"/>
                      </a:lnTo>
                      <a:lnTo>
                        <a:pt x="46" y="11"/>
                      </a:lnTo>
                      <a:lnTo>
                        <a:pt x="49" y="10"/>
                      </a:lnTo>
                      <a:lnTo>
                        <a:pt x="51" y="9"/>
                      </a:lnTo>
                      <a:lnTo>
                        <a:pt x="54" y="9"/>
                      </a:lnTo>
                      <a:lnTo>
                        <a:pt x="58" y="8"/>
                      </a:lnTo>
                      <a:lnTo>
                        <a:pt x="60" y="6"/>
                      </a:lnTo>
                      <a:lnTo>
                        <a:pt x="64" y="5"/>
                      </a:lnTo>
                      <a:lnTo>
                        <a:pt x="67" y="5"/>
                      </a:lnTo>
                      <a:lnTo>
                        <a:pt x="71" y="5"/>
                      </a:lnTo>
                      <a:lnTo>
                        <a:pt x="77" y="3"/>
                      </a:lnTo>
                      <a:lnTo>
                        <a:pt x="81" y="3"/>
                      </a:lnTo>
                      <a:lnTo>
                        <a:pt x="86" y="2"/>
                      </a:lnTo>
                      <a:lnTo>
                        <a:pt x="91" y="2"/>
                      </a:lnTo>
                      <a:lnTo>
                        <a:pt x="97" y="2"/>
                      </a:lnTo>
                      <a:lnTo>
                        <a:pt x="102" y="1"/>
                      </a:lnTo>
                      <a:lnTo>
                        <a:pt x="110" y="1"/>
                      </a:lnTo>
                      <a:lnTo>
                        <a:pt x="114" y="1"/>
                      </a:lnTo>
                      <a:lnTo>
                        <a:pt x="121" y="1"/>
                      </a:lnTo>
                      <a:lnTo>
                        <a:pt x="127" y="1"/>
                      </a:lnTo>
                      <a:lnTo>
                        <a:pt x="135" y="0"/>
                      </a:lnTo>
                      <a:lnTo>
                        <a:pt x="141" y="0"/>
                      </a:lnTo>
                      <a:lnTo>
                        <a:pt x="148" y="1"/>
                      </a:lnTo>
                      <a:lnTo>
                        <a:pt x="155" y="1"/>
                      </a:lnTo>
                      <a:lnTo>
                        <a:pt x="161" y="1"/>
                      </a:lnTo>
                      <a:lnTo>
                        <a:pt x="170" y="1"/>
                      </a:lnTo>
                      <a:lnTo>
                        <a:pt x="178" y="2"/>
                      </a:lnTo>
                      <a:lnTo>
                        <a:pt x="183" y="2"/>
                      </a:lnTo>
                      <a:lnTo>
                        <a:pt x="191" y="2"/>
                      </a:lnTo>
                      <a:lnTo>
                        <a:pt x="199" y="3"/>
                      </a:lnTo>
                      <a:lnTo>
                        <a:pt x="205" y="3"/>
                      </a:lnTo>
                      <a:lnTo>
                        <a:pt x="213" y="5"/>
                      </a:lnTo>
                      <a:lnTo>
                        <a:pt x="220" y="5"/>
                      </a:lnTo>
                      <a:lnTo>
                        <a:pt x="226" y="5"/>
                      </a:lnTo>
                      <a:lnTo>
                        <a:pt x="234" y="6"/>
                      </a:lnTo>
                      <a:lnTo>
                        <a:pt x="240" y="8"/>
                      </a:lnTo>
                      <a:lnTo>
                        <a:pt x="247" y="9"/>
                      </a:lnTo>
                      <a:lnTo>
                        <a:pt x="253" y="10"/>
                      </a:lnTo>
                      <a:lnTo>
                        <a:pt x="260" y="11"/>
                      </a:lnTo>
                      <a:lnTo>
                        <a:pt x="264" y="12"/>
                      </a:lnTo>
                      <a:lnTo>
                        <a:pt x="271" y="14"/>
                      </a:lnTo>
                      <a:lnTo>
                        <a:pt x="276" y="15"/>
                      </a:lnTo>
                      <a:lnTo>
                        <a:pt x="282" y="18"/>
                      </a:lnTo>
                      <a:lnTo>
                        <a:pt x="286" y="18"/>
                      </a:lnTo>
                      <a:lnTo>
                        <a:pt x="290" y="19"/>
                      </a:lnTo>
                      <a:lnTo>
                        <a:pt x="294" y="22"/>
                      </a:lnTo>
                      <a:lnTo>
                        <a:pt x="299" y="23"/>
                      </a:lnTo>
                      <a:lnTo>
                        <a:pt x="304" y="25"/>
                      </a:lnTo>
                      <a:lnTo>
                        <a:pt x="308" y="27"/>
                      </a:lnTo>
                      <a:lnTo>
                        <a:pt x="313" y="29"/>
                      </a:lnTo>
                      <a:lnTo>
                        <a:pt x="319" y="31"/>
                      </a:lnTo>
                      <a:lnTo>
                        <a:pt x="324" y="32"/>
                      </a:lnTo>
                      <a:lnTo>
                        <a:pt x="327" y="34"/>
                      </a:lnTo>
                      <a:lnTo>
                        <a:pt x="333" y="37"/>
                      </a:lnTo>
                      <a:lnTo>
                        <a:pt x="338" y="40"/>
                      </a:lnTo>
                      <a:lnTo>
                        <a:pt x="343" y="41"/>
                      </a:lnTo>
                      <a:lnTo>
                        <a:pt x="348" y="43"/>
                      </a:lnTo>
                      <a:lnTo>
                        <a:pt x="354" y="45"/>
                      </a:lnTo>
                      <a:lnTo>
                        <a:pt x="359" y="47"/>
                      </a:lnTo>
                      <a:lnTo>
                        <a:pt x="363" y="49"/>
                      </a:lnTo>
                      <a:lnTo>
                        <a:pt x="367" y="51"/>
                      </a:lnTo>
                      <a:lnTo>
                        <a:pt x="372" y="53"/>
                      </a:lnTo>
                      <a:lnTo>
                        <a:pt x="376" y="55"/>
                      </a:lnTo>
                      <a:lnTo>
                        <a:pt x="382" y="56"/>
                      </a:lnTo>
                      <a:lnTo>
                        <a:pt x="385" y="59"/>
                      </a:lnTo>
                      <a:lnTo>
                        <a:pt x="390" y="60"/>
                      </a:lnTo>
                      <a:lnTo>
                        <a:pt x="394" y="63"/>
                      </a:lnTo>
                      <a:lnTo>
                        <a:pt x="398" y="64"/>
                      </a:lnTo>
                      <a:lnTo>
                        <a:pt x="402" y="66"/>
                      </a:lnTo>
                      <a:lnTo>
                        <a:pt x="405" y="66"/>
                      </a:lnTo>
                      <a:lnTo>
                        <a:pt x="409" y="68"/>
                      </a:lnTo>
                      <a:lnTo>
                        <a:pt x="411" y="69"/>
                      </a:lnTo>
                      <a:lnTo>
                        <a:pt x="414" y="69"/>
                      </a:lnTo>
                      <a:lnTo>
                        <a:pt x="416" y="71"/>
                      </a:lnTo>
                      <a:lnTo>
                        <a:pt x="419" y="72"/>
                      </a:lnTo>
                      <a:lnTo>
                        <a:pt x="422" y="72"/>
                      </a:lnTo>
                      <a:lnTo>
                        <a:pt x="423" y="73"/>
                      </a:lnTo>
                      <a:lnTo>
                        <a:pt x="424" y="73"/>
                      </a:lnTo>
                      <a:lnTo>
                        <a:pt x="426" y="73"/>
                      </a:lnTo>
                      <a:lnTo>
                        <a:pt x="427" y="75"/>
                      </a:lnTo>
                      <a:lnTo>
                        <a:pt x="429" y="75"/>
                      </a:lnTo>
                      <a:lnTo>
                        <a:pt x="430" y="75"/>
                      </a:lnTo>
                      <a:lnTo>
                        <a:pt x="432" y="75"/>
                      </a:lnTo>
                      <a:lnTo>
                        <a:pt x="432" y="76"/>
                      </a:lnTo>
                      <a:lnTo>
                        <a:pt x="433" y="76"/>
                      </a:lnTo>
                      <a:lnTo>
                        <a:pt x="434" y="76"/>
                      </a:lnTo>
                      <a:lnTo>
                        <a:pt x="436" y="76"/>
                      </a:lnTo>
                      <a:lnTo>
                        <a:pt x="437" y="76"/>
                      </a:lnTo>
                      <a:lnTo>
                        <a:pt x="437" y="77"/>
                      </a:lnTo>
                      <a:lnTo>
                        <a:pt x="438" y="77"/>
                      </a:lnTo>
                      <a:lnTo>
                        <a:pt x="440" y="77"/>
                      </a:lnTo>
                      <a:lnTo>
                        <a:pt x="441" y="77"/>
                      </a:lnTo>
                      <a:lnTo>
                        <a:pt x="442" y="77"/>
                      </a:lnTo>
                      <a:lnTo>
                        <a:pt x="443" y="77"/>
                      </a:lnTo>
                      <a:lnTo>
                        <a:pt x="445" y="77"/>
                      </a:lnTo>
                      <a:lnTo>
                        <a:pt x="446" y="79"/>
                      </a:lnTo>
                      <a:lnTo>
                        <a:pt x="441" y="116"/>
                      </a:lnTo>
                      <a:lnTo>
                        <a:pt x="440" y="117"/>
                      </a:lnTo>
                      <a:lnTo>
                        <a:pt x="437" y="118"/>
                      </a:lnTo>
                      <a:lnTo>
                        <a:pt x="436" y="120"/>
                      </a:lnTo>
                      <a:lnTo>
                        <a:pt x="433" y="120"/>
                      </a:lnTo>
                      <a:lnTo>
                        <a:pt x="430" y="123"/>
                      </a:lnTo>
                      <a:lnTo>
                        <a:pt x="428" y="124"/>
                      </a:lnTo>
                      <a:lnTo>
                        <a:pt x="424" y="127"/>
                      </a:lnTo>
                      <a:lnTo>
                        <a:pt x="420" y="127"/>
                      </a:lnTo>
                      <a:lnTo>
                        <a:pt x="416" y="130"/>
                      </a:lnTo>
                      <a:lnTo>
                        <a:pt x="413" y="133"/>
                      </a:lnTo>
                      <a:lnTo>
                        <a:pt x="409" y="136"/>
                      </a:lnTo>
                      <a:lnTo>
                        <a:pt x="405" y="138"/>
                      </a:lnTo>
                      <a:lnTo>
                        <a:pt x="399" y="140"/>
                      </a:lnTo>
                      <a:lnTo>
                        <a:pt x="396" y="144"/>
                      </a:lnTo>
                      <a:lnTo>
                        <a:pt x="390" y="146"/>
                      </a:lnTo>
                      <a:lnTo>
                        <a:pt x="386" y="149"/>
                      </a:lnTo>
                      <a:lnTo>
                        <a:pt x="382" y="153"/>
                      </a:lnTo>
                      <a:lnTo>
                        <a:pt x="376" y="156"/>
                      </a:lnTo>
                      <a:lnTo>
                        <a:pt x="372" y="159"/>
                      </a:lnTo>
                      <a:lnTo>
                        <a:pt x="367" y="162"/>
                      </a:lnTo>
                      <a:lnTo>
                        <a:pt x="363" y="166"/>
                      </a:lnTo>
                      <a:lnTo>
                        <a:pt x="359" y="170"/>
                      </a:lnTo>
                      <a:lnTo>
                        <a:pt x="355" y="172"/>
                      </a:lnTo>
                      <a:lnTo>
                        <a:pt x="351" y="175"/>
                      </a:lnTo>
                      <a:lnTo>
                        <a:pt x="347" y="179"/>
                      </a:lnTo>
                      <a:lnTo>
                        <a:pt x="343" y="183"/>
                      </a:lnTo>
                      <a:lnTo>
                        <a:pt x="339" y="185"/>
                      </a:lnTo>
                      <a:lnTo>
                        <a:pt x="337" y="188"/>
                      </a:lnTo>
                      <a:lnTo>
                        <a:pt x="333" y="191"/>
                      </a:lnTo>
                      <a:lnTo>
                        <a:pt x="330" y="194"/>
                      </a:lnTo>
                      <a:lnTo>
                        <a:pt x="327" y="197"/>
                      </a:lnTo>
                      <a:lnTo>
                        <a:pt x="327" y="199"/>
                      </a:lnTo>
                      <a:lnTo>
                        <a:pt x="324" y="203"/>
                      </a:lnTo>
                      <a:lnTo>
                        <a:pt x="321" y="205"/>
                      </a:lnTo>
                      <a:lnTo>
                        <a:pt x="320" y="207"/>
                      </a:lnTo>
                      <a:lnTo>
                        <a:pt x="317" y="209"/>
                      </a:lnTo>
                      <a:lnTo>
                        <a:pt x="315" y="212"/>
                      </a:lnTo>
                      <a:lnTo>
                        <a:pt x="313" y="213"/>
                      </a:lnTo>
                      <a:lnTo>
                        <a:pt x="312" y="216"/>
                      </a:lnTo>
                      <a:lnTo>
                        <a:pt x="310" y="218"/>
                      </a:lnTo>
                      <a:lnTo>
                        <a:pt x="308" y="219"/>
                      </a:lnTo>
                      <a:lnTo>
                        <a:pt x="306" y="221"/>
                      </a:lnTo>
                      <a:lnTo>
                        <a:pt x="304" y="222"/>
                      </a:lnTo>
                      <a:lnTo>
                        <a:pt x="302" y="225"/>
                      </a:lnTo>
                      <a:lnTo>
                        <a:pt x="300" y="226"/>
                      </a:lnTo>
                      <a:lnTo>
                        <a:pt x="298" y="228"/>
                      </a:lnTo>
                      <a:lnTo>
                        <a:pt x="297" y="230"/>
                      </a:lnTo>
                      <a:lnTo>
                        <a:pt x="294" y="232"/>
                      </a:lnTo>
                      <a:lnTo>
                        <a:pt x="293" y="233"/>
                      </a:lnTo>
                      <a:lnTo>
                        <a:pt x="290" y="234"/>
                      </a:lnTo>
                      <a:lnTo>
                        <a:pt x="289" y="236"/>
                      </a:lnTo>
                      <a:lnTo>
                        <a:pt x="286" y="238"/>
                      </a:lnTo>
                      <a:lnTo>
                        <a:pt x="285" y="239"/>
                      </a:lnTo>
                      <a:lnTo>
                        <a:pt x="283" y="241"/>
                      </a:lnTo>
                      <a:lnTo>
                        <a:pt x="280" y="243"/>
                      </a:lnTo>
                      <a:lnTo>
                        <a:pt x="277" y="244"/>
                      </a:lnTo>
                      <a:lnTo>
                        <a:pt x="275" y="246"/>
                      </a:lnTo>
                      <a:lnTo>
                        <a:pt x="272" y="247"/>
                      </a:lnTo>
                      <a:lnTo>
                        <a:pt x="269" y="249"/>
                      </a:lnTo>
                      <a:lnTo>
                        <a:pt x="268" y="251"/>
                      </a:lnTo>
                      <a:lnTo>
                        <a:pt x="264" y="253"/>
                      </a:lnTo>
                      <a:lnTo>
                        <a:pt x="260" y="254"/>
                      </a:lnTo>
                      <a:lnTo>
                        <a:pt x="258" y="257"/>
                      </a:lnTo>
                      <a:lnTo>
                        <a:pt x="255" y="259"/>
                      </a:lnTo>
                      <a:lnTo>
                        <a:pt x="251" y="261"/>
                      </a:lnTo>
                      <a:lnTo>
                        <a:pt x="247" y="263"/>
                      </a:lnTo>
                      <a:lnTo>
                        <a:pt x="243" y="266"/>
                      </a:lnTo>
                      <a:lnTo>
                        <a:pt x="238" y="268"/>
                      </a:lnTo>
                      <a:lnTo>
                        <a:pt x="233" y="271"/>
                      </a:lnTo>
                      <a:lnTo>
                        <a:pt x="229" y="273"/>
                      </a:lnTo>
                      <a:lnTo>
                        <a:pt x="224" y="275"/>
                      </a:lnTo>
                      <a:lnTo>
                        <a:pt x="218" y="278"/>
                      </a:lnTo>
                      <a:lnTo>
                        <a:pt x="213" y="280"/>
                      </a:lnTo>
                      <a:lnTo>
                        <a:pt x="207" y="282"/>
                      </a:lnTo>
                      <a:lnTo>
                        <a:pt x="201" y="285"/>
                      </a:lnTo>
                      <a:lnTo>
                        <a:pt x="197" y="288"/>
                      </a:lnTo>
                      <a:lnTo>
                        <a:pt x="190" y="291"/>
                      </a:lnTo>
                      <a:lnTo>
                        <a:pt x="185" y="293"/>
                      </a:lnTo>
                      <a:lnTo>
                        <a:pt x="180" y="295"/>
                      </a:lnTo>
                      <a:lnTo>
                        <a:pt x="174" y="298"/>
                      </a:lnTo>
                      <a:lnTo>
                        <a:pt x="168" y="301"/>
                      </a:lnTo>
                      <a:lnTo>
                        <a:pt x="163" y="304"/>
                      </a:lnTo>
                      <a:lnTo>
                        <a:pt x="157" y="306"/>
                      </a:lnTo>
                      <a:lnTo>
                        <a:pt x="152" y="307"/>
                      </a:lnTo>
                      <a:lnTo>
                        <a:pt x="146" y="310"/>
                      </a:lnTo>
                      <a:lnTo>
                        <a:pt x="141" y="311"/>
                      </a:lnTo>
                      <a:lnTo>
                        <a:pt x="136" y="314"/>
                      </a:lnTo>
                      <a:lnTo>
                        <a:pt x="131" y="315"/>
                      </a:lnTo>
                      <a:lnTo>
                        <a:pt x="126" y="317"/>
                      </a:lnTo>
                      <a:lnTo>
                        <a:pt x="122" y="319"/>
                      </a:lnTo>
                      <a:lnTo>
                        <a:pt x="117" y="321"/>
                      </a:lnTo>
                      <a:lnTo>
                        <a:pt x="113" y="323"/>
                      </a:lnTo>
                      <a:lnTo>
                        <a:pt x="110" y="323"/>
                      </a:lnTo>
                      <a:lnTo>
                        <a:pt x="105" y="324"/>
                      </a:lnTo>
                      <a:lnTo>
                        <a:pt x="101" y="326"/>
                      </a:lnTo>
                      <a:lnTo>
                        <a:pt x="98" y="327"/>
                      </a:lnTo>
                      <a:lnTo>
                        <a:pt x="95" y="328"/>
                      </a:lnTo>
                      <a:lnTo>
                        <a:pt x="91" y="329"/>
                      </a:lnTo>
                      <a:lnTo>
                        <a:pt x="88" y="330"/>
                      </a:lnTo>
                      <a:lnTo>
                        <a:pt x="84" y="332"/>
                      </a:lnTo>
                      <a:lnTo>
                        <a:pt x="82" y="333"/>
                      </a:lnTo>
                      <a:lnTo>
                        <a:pt x="80" y="334"/>
                      </a:lnTo>
                      <a:lnTo>
                        <a:pt x="75" y="336"/>
                      </a:lnTo>
                      <a:lnTo>
                        <a:pt x="73" y="336"/>
                      </a:lnTo>
                      <a:lnTo>
                        <a:pt x="71" y="337"/>
                      </a:lnTo>
                      <a:lnTo>
                        <a:pt x="67" y="339"/>
                      </a:lnTo>
                      <a:lnTo>
                        <a:pt x="66" y="339"/>
                      </a:lnTo>
                      <a:lnTo>
                        <a:pt x="62" y="341"/>
                      </a:lnTo>
                      <a:lnTo>
                        <a:pt x="59" y="342"/>
                      </a:lnTo>
                      <a:lnTo>
                        <a:pt x="56" y="342"/>
                      </a:lnTo>
                      <a:lnTo>
                        <a:pt x="54" y="343"/>
                      </a:lnTo>
                      <a:lnTo>
                        <a:pt x="51" y="343"/>
                      </a:lnTo>
                      <a:lnTo>
                        <a:pt x="50" y="345"/>
                      </a:lnTo>
                      <a:lnTo>
                        <a:pt x="47" y="345"/>
                      </a:lnTo>
                      <a:lnTo>
                        <a:pt x="45" y="346"/>
                      </a:lnTo>
                      <a:lnTo>
                        <a:pt x="42" y="346"/>
                      </a:lnTo>
                      <a:lnTo>
                        <a:pt x="39" y="346"/>
                      </a:lnTo>
                      <a:lnTo>
                        <a:pt x="37" y="346"/>
                      </a:lnTo>
                      <a:lnTo>
                        <a:pt x="36" y="346"/>
                      </a:lnTo>
                      <a:lnTo>
                        <a:pt x="33" y="345"/>
                      </a:lnTo>
                      <a:lnTo>
                        <a:pt x="31" y="345"/>
                      </a:lnTo>
                      <a:lnTo>
                        <a:pt x="28" y="343"/>
                      </a:lnTo>
                      <a:lnTo>
                        <a:pt x="27" y="343"/>
                      </a:lnTo>
                      <a:lnTo>
                        <a:pt x="24" y="342"/>
                      </a:lnTo>
                      <a:lnTo>
                        <a:pt x="22" y="341"/>
                      </a:lnTo>
                      <a:lnTo>
                        <a:pt x="20" y="339"/>
                      </a:lnTo>
                      <a:lnTo>
                        <a:pt x="18" y="337"/>
                      </a:lnTo>
                      <a:lnTo>
                        <a:pt x="15" y="336"/>
                      </a:lnTo>
                      <a:lnTo>
                        <a:pt x="14" y="334"/>
                      </a:lnTo>
                      <a:lnTo>
                        <a:pt x="12" y="332"/>
                      </a:lnTo>
                      <a:lnTo>
                        <a:pt x="10" y="329"/>
                      </a:lnTo>
                      <a:lnTo>
                        <a:pt x="9" y="326"/>
                      </a:lnTo>
                      <a:lnTo>
                        <a:pt x="7" y="323"/>
                      </a:lnTo>
                      <a:lnTo>
                        <a:pt x="6" y="320"/>
                      </a:lnTo>
                      <a:lnTo>
                        <a:pt x="6" y="316"/>
                      </a:lnTo>
                      <a:lnTo>
                        <a:pt x="5" y="313"/>
                      </a:lnTo>
                      <a:lnTo>
                        <a:pt x="3" y="310"/>
                      </a:lnTo>
                      <a:lnTo>
                        <a:pt x="3" y="306"/>
                      </a:lnTo>
                      <a:lnTo>
                        <a:pt x="2" y="301"/>
                      </a:lnTo>
                      <a:lnTo>
                        <a:pt x="2" y="298"/>
                      </a:lnTo>
                      <a:lnTo>
                        <a:pt x="1" y="293"/>
                      </a:lnTo>
                      <a:lnTo>
                        <a:pt x="1" y="288"/>
                      </a:lnTo>
                      <a:lnTo>
                        <a:pt x="1" y="285"/>
                      </a:lnTo>
                      <a:lnTo>
                        <a:pt x="0" y="280"/>
                      </a:lnTo>
                      <a:lnTo>
                        <a:pt x="0" y="275"/>
                      </a:lnTo>
                      <a:lnTo>
                        <a:pt x="0" y="271"/>
                      </a:lnTo>
                      <a:lnTo>
                        <a:pt x="0" y="265"/>
                      </a:lnTo>
                      <a:lnTo>
                        <a:pt x="0" y="260"/>
                      </a:lnTo>
                      <a:lnTo>
                        <a:pt x="0" y="255"/>
                      </a:lnTo>
                      <a:lnTo>
                        <a:pt x="0" y="251"/>
                      </a:lnTo>
                      <a:lnTo>
                        <a:pt x="0" y="245"/>
                      </a:lnTo>
                      <a:lnTo>
                        <a:pt x="0" y="240"/>
                      </a:lnTo>
                      <a:lnTo>
                        <a:pt x="0" y="235"/>
                      </a:lnTo>
                      <a:lnTo>
                        <a:pt x="0" y="230"/>
                      </a:lnTo>
                      <a:lnTo>
                        <a:pt x="0" y="225"/>
                      </a:lnTo>
                      <a:lnTo>
                        <a:pt x="1" y="219"/>
                      </a:lnTo>
                      <a:lnTo>
                        <a:pt x="1" y="214"/>
                      </a:lnTo>
                      <a:lnTo>
                        <a:pt x="1" y="209"/>
                      </a:lnTo>
                      <a:lnTo>
                        <a:pt x="1" y="204"/>
                      </a:lnTo>
                      <a:lnTo>
                        <a:pt x="1" y="198"/>
                      </a:lnTo>
                      <a:lnTo>
                        <a:pt x="2" y="192"/>
                      </a:lnTo>
                      <a:lnTo>
                        <a:pt x="2" y="186"/>
                      </a:lnTo>
                      <a:lnTo>
                        <a:pt x="3" y="179"/>
                      </a:lnTo>
                      <a:lnTo>
                        <a:pt x="3" y="172"/>
                      </a:lnTo>
                      <a:lnTo>
                        <a:pt x="5" y="165"/>
                      </a:lnTo>
                      <a:lnTo>
                        <a:pt x="6" y="158"/>
                      </a:lnTo>
                      <a:lnTo>
                        <a:pt x="6" y="149"/>
                      </a:lnTo>
                      <a:lnTo>
                        <a:pt x="7" y="143"/>
                      </a:lnTo>
                      <a:lnTo>
                        <a:pt x="9" y="134"/>
                      </a:lnTo>
                      <a:lnTo>
                        <a:pt x="10" y="127"/>
                      </a:lnTo>
                      <a:lnTo>
                        <a:pt x="10" y="120"/>
                      </a:lnTo>
                      <a:lnTo>
                        <a:pt x="11" y="112"/>
                      </a:lnTo>
                      <a:lnTo>
                        <a:pt x="12" y="104"/>
                      </a:lnTo>
                      <a:lnTo>
                        <a:pt x="14" y="97"/>
                      </a:lnTo>
                      <a:lnTo>
                        <a:pt x="15" y="90"/>
                      </a:lnTo>
                      <a:lnTo>
                        <a:pt x="16" y="82"/>
                      </a:lnTo>
                      <a:lnTo>
                        <a:pt x="18" y="76"/>
                      </a:lnTo>
                      <a:lnTo>
                        <a:pt x="18" y="69"/>
                      </a:lnTo>
                      <a:lnTo>
                        <a:pt x="19" y="63"/>
                      </a:lnTo>
                      <a:lnTo>
                        <a:pt x="20" y="56"/>
                      </a:lnTo>
                      <a:lnTo>
                        <a:pt x="22" y="51"/>
                      </a:lnTo>
                      <a:lnTo>
                        <a:pt x="22" y="47"/>
                      </a:lnTo>
                      <a:lnTo>
                        <a:pt x="24" y="42"/>
                      </a:lnTo>
                      <a:lnTo>
                        <a:pt x="24" y="38"/>
                      </a:lnTo>
                      <a:lnTo>
                        <a:pt x="24" y="34"/>
                      </a:lnTo>
                      <a:lnTo>
                        <a:pt x="24" y="31"/>
                      </a:lnTo>
                      <a:lnTo>
                        <a:pt x="25" y="29"/>
                      </a:lnTo>
                      <a:lnTo>
                        <a:pt x="25" y="27"/>
                      </a:lnTo>
                      <a:lnTo>
                        <a:pt x="25" y="25"/>
                      </a:lnTo>
                    </a:path>
                  </a:pathLst>
                </a:custGeom>
                <a:solidFill>
                  <a:srgbClr val="8C4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1" name="Freeform 50"/>
                <p:cNvSpPr>
                  <a:spLocks/>
                </p:cNvSpPr>
                <p:nvPr/>
              </p:nvSpPr>
              <p:spPr bwMode="auto">
                <a:xfrm>
                  <a:off x="1374" y="1513"/>
                  <a:ext cx="435" cy="335"/>
                </a:xfrm>
                <a:custGeom>
                  <a:avLst/>
                  <a:gdLst>
                    <a:gd name="T0" fmla="*/ 28 w 435"/>
                    <a:gd name="T1" fmla="*/ 21 h 335"/>
                    <a:gd name="T2" fmla="*/ 35 w 435"/>
                    <a:gd name="T3" fmla="*/ 15 h 335"/>
                    <a:gd name="T4" fmla="*/ 46 w 435"/>
                    <a:gd name="T5" fmla="*/ 10 h 335"/>
                    <a:gd name="T6" fmla="*/ 67 w 435"/>
                    <a:gd name="T7" fmla="*/ 4 h 335"/>
                    <a:gd name="T8" fmla="*/ 94 w 435"/>
                    <a:gd name="T9" fmla="*/ 1 h 335"/>
                    <a:gd name="T10" fmla="*/ 131 w 435"/>
                    <a:gd name="T11" fmla="*/ 0 h 335"/>
                    <a:gd name="T12" fmla="*/ 172 w 435"/>
                    <a:gd name="T13" fmla="*/ 1 h 335"/>
                    <a:gd name="T14" fmla="*/ 214 w 435"/>
                    <a:gd name="T15" fmla="*/ 4 h 335"/>
                    <a:gd name="T16" fmla="*/ 251 w 435"/>
                    <a:gd name="T17" fmla="*/ 10 h 335"/>
                    <a:gd name="T18" fmla="*/ 281 w 435"/>
                    <a:gd name="T19" fmla="*/ 18 h 335"/>
                    <a:gd name="T20" fmla="*/ 308 w 435"/>
                    <a:gd name="T21" fmla="*/ 28 h 335"/>
                    <a:gd name="T22" fmla="*/ 337 w 435"/>
                    <a:gd name="T23" fmla="*/ 40 h 335"/>
                    <a:gd name="T24" fmla="*/ 365 w 435"/>
                    <a:gd name="T25" fmla="*/ 52 h 335"/>
                    <a:gd name="T26" fmla="*/ 389 w 435"/>
                    <a:gd name="T27" fmla="*/ 62 h 335"/>
                    <a:gd name="T28" fmla="*/ 407 w 435"/>
                    <a:gd name="T29" fmla="*/ 69 h 335"/>
                    <a:gd name="T30" fmla="*/ 416 w 435"/>
                    <a:gd name="T31" fmla="*/ 71 h 335"/>
                    <a:gd name="T32" fmla="*/ 422 w 435"/>
                    <a:gd name="T33" fmla="*/ 72 h 335"/>
                    <a:gd name="T34" fmla="*/ 430 w 435"/>
                    <a:gd name="T35" fmla="*/ 73 h 335"/>
                    <a:gd name="T36" fmla="*/ 433 w 435"/>
                    <a:gd name="T37" fmla="*/ 77 h 335"/>
                    <a:gd name="T38" fmla="*/ 433 w 435"/>
                    <a:gd name="T39" fmla="*/ 84 h 335"/>
                    <a:gd name="T40" fmla="*/ 431 w 435"/>
                    <a:gd name="T41" fmla="*/ 91 h 335"/>
                    <a:gd name="T42" fmla="*/ 430 w 435"/>
                    <a:gd name="T43" fmla="*/ 97 h 335"/>
                    <a:gd name="T44" fmla="*/ 430 w 435"/>
                    <a:gd name="T45" fmla="*/ 104 h 335"/>
                    <a:gd name="T46" fmla="*/ 429 w 435"/>
                    <a:gd name="T47" fmla="*/ 112 h 335"/>
                    <a:gd name="T48" fmla="*/ 418 w 435"/>
                    <a:gd name="T49" fmla="*/ 117 h 335"/>
                    <a:gd name="T50" fmla="*/ 398 w 435"/>
                    <a:gd name="T51" fmla="*/ 130 h 335"/>
                    <a:gd name="T52" fmla="*/ 371 w 435"/>
                    <a:gd name="T53" fmla="*/ 148 h 335"/>
                    <a:gd name="T54" fmla="*/ 344 w 435"/>
                    <a:gd name="T55" fmla="*/ 167 h 335"/>
                    <a:gd name="T56" fmla="*/ 323 w 435"/>
                    <a:gd name="T57" fmla="*/ 184 h 335"/>
                    <a:gd name="T58" fmla="*/ 310 w 435"/>
                    <a:gd name="T59" fmla="*/ 199 h 335"/>
                    <a:gd name="T60" fmla="*/ 299 w 435"/>
                    <a:gd name="T61" fmla="*/ 211 h 335"/>
                    <a:gd name="T62" fmla="*/ 287 w 435"/>
                    <a:gd name="T63" fmla="*/ 222 h 335"/>
                    <a:gd name="T64" fmla="*/ 276 w 435"/>
                    <a:gd name="T65" fmla="*/ 231 h 335"/>
                    <a:gd name="T66" fmla="*/ 261 w 435"/>
                    <a:gd name="T67" fmla="*/ 241 h 335"/>
                    <a:gd name="T68" fmla="*/ 243 w 435"/>
                    <a:gd name="T69" fmla="*/ 252 h 335"/>
                    <a:gd name="T70" fmla="*/ 217 w 435"/>
                    <a:gd name="T71" fmla="*/ 266 h 335"/>
                    <a:gd name="T72" fmla="*/ 186 w 435"/>
                    <a:gd name="T73" fmla="*/ 280 h 335"/>
                    <a:gd name="T74" fmla="*/ 153 w 435"/>
                    <a:gd name="T75" fmla="*/ 295 h 335"/>
                    <a:gd name="T76" fmla="*/ 123 w 435"/>
                    <a:gd name="T77" fmla="*/ 307 h 335"/>
                    <a:gd name="T78" fmla="*/ 100 w 435"/>
                    <a:gd name="T79" fmla="*/ 315 h 335"/>
                    <a:gd name="T80" fmla="*/ 80 w 435"/>
                    <a:gd name="T81" fmla="*/ 321 h 335"/>
                    <a:gd name="T82" fmla="*/ 63 w 435"/>
                    <a:gd name="T83" fmla="*/ 328 h 335"/>
                    <a:gd name="T84" fmla="*/ 48 w 435"/>
                    <a:gd name="T85" fmla="*/ 333 h 335"/>
                    <a:gd name="T86" fmla="*/ 34 w 435"/>
                    <a:gd name="T87" fmla="*/ 334 h 335"/>
                    <a:gd name="T88" fmla="*/ 21 w 435"/>
                    <a:gd name="T89" fmla="*/ 330 h 335"/>
                    <a:gd name="T90" fmla="*/ 10 w 435"/>
                    <a:gd name="T91" fmla="*/ 318 h 335"/>
                    <a:gd name="T92" fmla="*/ 3 w 435"/>
                    <a:gd name="T93" fmla="*/ 299 h 335"/>
                    <a:gd name="T94" fmla="*/ 1 w 435"/>
                    <a:gd name="T95" fmla="*/ 274 h 335"/>
                    <a:gd name="T96" fmla="*/ 0 w 435"/>
                    <a:gd name="T97" fmla="*/ 246 h 335"/>
                    <a:gd name="T98" fmla="*/ 0 w 435"/>
                    <a:gd name="T99" fmla="*/ 217 h 335"/>
                    <a:gd name="T100" fmla="*/ 2 w 435"/>
                    <a:gd name="T101" fmla="*/ 186 h 335"/>
                    <a:gd name="T102" fmla="*/ 6 w 435"/>
                    <a:gd name="T103" fmla="*/ 145 h 335"/>
                    <a:gd name="T104" fmla="*/ 12 w 435"/>
                    <a:gd name="T105" fmla="*/ 101 h 335"/>
                    <a:gd name="T106" fmla="*/ 19 w 435"/>
                    <a:gd name="T107" fmla="*/ 62 h 335"/>
                    <a:gd name="T108" fmla="*/ 24 w 435"/>
                    <a:gd name="T109" fmla="*/ 33 h 3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335"/>
                    <a:gd name="T167" fmla="*/ 435 w 435"/>
                    <a:gd name="T168" fmla="*/ 335 h 3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335">
                      <a:moveTo>
                        <a:pt x="25" y="25"/>
                      </a:moveTo>
                      <a:lnTo>
                        <a:pt x="25" y="24"/>
                      </a:lnTo>
                      <a:lnTo>
                        <a:pt x="27" y="24"/>
                      </a:lnTo>
                      <a:lnTo>
                        <a:pt x="27" y="23"/>
                      </a:lnTo>
                      <a:lnTo>
                        <a:pt x="28" y="21"/>
                      </a:lnTo>
                      <a:lnTo>
                        <a:pt x="29" y="21"/>
                      </a:lnTo>
                      <a:lnTo>
                        <a:pt x="31" y="19"/>
                      </a:lnTo>
                      <a:lnTo>
                        <a:pt x="32" y="18"/>
                      </a:lnTo>
                      <a:lnTo>
                        <a:pt x="32" y="17"/>
                      </a:lnTo>
                      <a:lnTo>
                        <a:pt x="35" y="15"/>
                      </a:lnTo>
                      <a:lnTo>
                        <a:pt x="37" y="14"/>
                      </a:lnTo>
                      <a:lnTo>
                        <a:pt x="38" y="14"/>
                      </a:lnTo>
                      <a:lnTo>
                        <a:pt x="41" y="12"/>
                      </a:lnTo>
                      <a:lnTo>
                        <a:pt x="43" y="11"/>
                      </a:lnTo>
                      <a:lnTo>
                        <a:pt x="45" y="11"/>
                      </a:lnTo>
                      <a:lnTo>
                        <a:pt x="46" y="10"/>
                      </a:lnTo>
                      <a:lnTo>
                        <a:pt x="50" y="9"/>
                      </a:lnTo>
                      <a:lnTo>
                        <a:pt x="54" y="8"/>
                      </a:lnTo>
                      <a:lnTo>
                        <a:pt x="56" y="6"/>
                      </a:lnTo>
                      <a:lnTo>
                        <a:pt x="60" y="6"/>
                      </a:lnTo>
                      <a:lnTo>
                        <a:pt x="63" y="5"/>
                      </a:lnTo>
                      <a:lnTo>
                        <a:pt x="67" y="4"/>
                      </a:lnTo>
                      <a:lnTo>
                        <a:pt x="71" y="4"/>
                      </a:lnTo>
                      <a:lnTo>
                        <a:pt x="75" y="3"/>
                      </a:lnTo>
                      <a:lnTo>
                        <a:pt x="80" y="3"/>
                      </a:lnTo>
                      <a:lnTo>
                        <a:pt x="84" y="2"/>
                      </a:lnTo>
                      <a:lnTo>
                        <a:pt x="89" y="2"/>
                      </a:lnTo>
                      <a:lnTo>
                        <a:pt x="94" y="1"/>
                      </a:lnTo>
                      <a:lnTo>
                        <a:pt x="101" y="1"/>
                      </a:lnTo>
                      <a:lnTo>
                        <a:pt x="106" y="1"/>
                      </a:lnTo>
                      <a:lnTo>
                        <a:pt x="113" y="0"/>
                      </a:lnTo>
                      <a:lnTo>
                        <a:pt x="118" y="0"/>
                      </a:lnTo>
                      <a:lnTo>
                        <a:pt x="124" y="0"/>
                      </a:lnTo>
                      <a:lnTo>
                        <a:pt x="131" y="0"/>
                      </a:lnTo>
                      <a:lnTo>
                        <a:pt x="138" y="0"/>
                      </a:lnTo>
                      <a:lnTo>
                        <a:pt x="144" y="0"/>
                      </a:lnTo>
                      <a:lnTo>
                        <a:pt x="151" y="0"/>
                      </a:lnTo>
                      <a:lnTo>
                        <a:pt x="157" y="0"/>
                      </a:lnTo>
                      <a:lnTo>
                        <a:pt x="165" y="1"/>
                      </a:lnTo>
                      <a:lnTo>
                        <a:pt x="172" y="1"/>
                      </a:lnTo>
                      <a:lnTo>
                        <a:pt x="179" y="1"/>
                      </a:lnTo>
                      <a:lnTo>
                        <a:pt x="186" y="2"/>
                      </a:lnTo>
                      <a:lnTo>
                        <a:pt x="193" y="2"/>
                      </a:lnTo>
                      <a:lnTo>
                        <a:pt x="200" y="3"/>
                      </a:lnTo>
                      <a:lnTo>
                        <a:pt x="206" y="3"/>
                      </a:lnTo>
                      <a:lnTo>
                        <a:pt x="214" y="4"/>
                      </a:lnTo>
                      <a:lnTo>
                        <a:pt x="220" y="5"/>
                      </a:lnTo>
                      <a:lnTo>
                        <a:pt x="226" y="5"/>
                      </a:lnTo>
                      <a:lnTo>
                        <a:pt x="234" y="6"/>
                      </a:lnTo>
                      <a:lnTo>
                        <a:pt x="239" y="8"/>
                      </a:lnTo>
                      <a:lnTo>
                        <a:pt x="245" y="9"/>
                      </a:lnTo>
                      <a:lnTo>
                        <a:pt x="251" y="10"/>
                      </a:lnTo>
                      <a:lnTo>
                        <a:pt x="256" y="11"/>
                      </a:lnTo>
                      <a:lnTo>
                        <a:pt x="263" y="12"/>
                      </a:lnTo>
                      <a:lnTo>
                        <a:pt x="268" y="14"/>
                      </a:lnTo>
                      <a:lnTo>
                        <a:pt x="272" y="14"/>
                      </a:lnTo>
                      <a:lnTo>
                        <a:pt x="278" y="17"/>
                      </a:lnTo>
                      <a:lnTo>
                        <a:pt x="281" y="18"/>
                      </a:lnTo>
                      <a:lnTo>
                        <a:pt x="286" y="19"/>
                      </a:lnTo>
                      <a:lnTo>
                        <a:pt x="290" y="21"/>
                      </a:lnTo>
                      <a:lnTo>
                        <a:pt x="295" y="23"/>
                      </a:lnTo>
                      <a:lnTo>
                        <a:pt x="299" y="25"/>
                      </a:lnTo>
                      <a:lnTo>
                        <a:pt x="304" y="26"/>
                      </a:lnTo>
                      <a:lnTo>
                        <a:pt x="308" y="28"/>
                      </a:lnTo>
                      <a:lnTo>
                        <a:pt x="312" y="30"/>
                      </a:lnTo>
                      <a:lnTo>
                        <a:pt x="318" y="32"/>
                      </a:lnTo>
                      <a:lnTo>
                        <a:pt x="323" y="34"/>
                      </a:lnTo>
                      <a:lnTo>
                        <a:pt x="328" y="37"/>
                      </a:lnTo>
                      <a:lnTo>
                        <a:pt x="332" y="38"/>
                      </a:lnTo>
                      <a:lnTo>
                        <a:pt x="337" y="40"/>
                      </a:lnTo>
                      <a:lnTo>
                        <a:pt x="342" y="43"/>
                      </a:lnTo>
                      <a:lnTo>
                        <a:pt x="347" y="43"/>
                      </a:lnTo>
                      <a:lnTo>
                        <a:pt x="351" y="46"/>
                      </a:lnTo>
                      <a:lnTo>
                        <a:pt x="356" y="49"/>
                      </a:lnTo>
                      <a:lnTo>
                        <a:pt x="360" y="50"/>
                      </a:lnTo>
                      <a:lnTo>
                        <a:pt x="365" y="52"/>
                      </a:lnTo>
                      <a:lnTo>
                        <a:pt x="369" y="53"/>
                      </a:lnTo>
                      <a:lnTo>
                        <a:pt x="373" y="56"/>
                      </a:lnTo>
                      <a:lnTo>
                        <a:pt x="379" y="56"/>
                      </a:lnTo>
                      <a:lnTo>
                        <a:pt x="382" y="59"/>
                      </a:lnTo>
                      <a:lnTo>
                        <a:pt x="386" y="60"/>
                      </a:lnTo>
                      <a:lnTo>
                        <a:pt x="389" y="62"/>
                      </a:lnTo>
                      <a:lnTo>
                        <a:pt x="393" y="62"/>
                      </a:lnTo>
                      <a:lnTo>
                        <a:pt x="394" y="64"/>
                      </a:lnTo>
                      <a:lnTo>
                        <a:pt x="398" y="65"/>
                      </a:lnTo>
                      <a:lnTo>
                        <a:pt x="402" y="65"/>
                      </a:lnTo>
                      <a:lnTo>
                        <a:pt x="404" y="67"/>
                      </a:lnTo>
                      <a:lnTo>
                        <a:pt x="407" y="69"/>
                      </a:lnTo>
                      <a:lnTo>
                        <a:pt x="409" y="69"/>
                      </a:lnTo>
                      <a:lnTo>
                        <a:pt x="411" y="69"/>
                      </a:lnTo>
                      <a:lnTo>
                        <a:pt x="413" y="69"/>
                      </a:lnTo>
                      <a:lnTo>
                        <a:pt x="414" y="71"/>
                      </a:lnTo>
                      <a:lnTo>
                        <a:pt x="416" y="71"/>
                      </a:lnTo>
                      <a:lnTo>
                        <a:pt x="417" y="71"/>
                      </a:lnTo>
                      <a:lnTo>
                        <a:pt x="418" y="71"/>
                      </a:lnTo>
                      <a:lnTo>
                        <a:pt x="418" y="72"/>
                      </a:lnTo>
                      <a:lnTo>
                        <a:pt x="420" y="72"/>
                      </a:lnTo>
                      <a:lnTo>
                        <a:pt x="421" y="72"/>
                      </a:lnTo>
                      <a:lnTo>
                        <a:pt x="422" y="72"/>
                      </a:lnTo>
                      <a:lnTo>
                        <a:pt x="423" y="72"/>
                      </a:lnTo>
                      <a:lnTo>
                        <a:pt x="424" y="73"/>
                      </a:lnTo>
                      <a:lnTo>
                        <a:pt x="426" y="73"/>
                      </a:lnTo>
                      <a:lnTo>
                        <a:pt x="427" y="73"/>
                      </a:lnTo>
                      <a:lnTo>
                        <a:pt x="429" y="73"/>
                      </a:lnTo>
                      <a:lnTo>
                        <a:pt x="430" y="73"/>
                      </a:lnTo>
                      <a:lnTo>
                        <a:pt x="430" y="75"/>
                      </a:lnTo>
                      <a:lnTo>
                        <a:pt x="431" y="75"/>
                      </a:lnTo>
                      <a:lnTo>
                        <a:pt x="433" y="75"/>
                      </a:lnTo>
                      <a:lnTo>
                        <a:pt x="434" y="75"/>
                      </a:lnTo>
                      <a:lnTo>
                        <a:pt x="433" y="77"/>
                      </a:lnTo>
                      <a:lnTo>
                        <a:pt x="433" y="78"/>
                      </a:lnTo>
                      <a:lnTo>
                        <a:pt x="433" y="80"/>
                      </a:lnTo>
                      <a:lnTo>
                        <a:pt x="433" y="81"/>
                      </a:lnTo>
                      <a:lnTo>
                        <a:pt x="433" y="82"/>
                      </a:lnTo>
                      <a:lnTo>
                        <a:pt x="433" y="84"/>
                      </a:lnTo>
                      <a:lnTo>
                        <a:pt x="433" y="85"/>
                      </a:lnTo>
                      <a:lnTo>
                        <a:pt x="433" y="86"/>
                      </a:lnTo>
                      <a:lnTo>
                        <a:pt x="431" y="88"/>
                      </a:lnTo>
                      <a:lnTo>
                        <a:pt x="431" y="90"/>
                      </a:lnTo>
                      <a:lnTo>
                        <a:pt x="431" y="91"/>
                      </a:lnTo>
                      <a:lnTo>
                        <a:pt x="431" y="93"/>
                      </a:lnTo>
                      <a:lnTo>
                        <a:pt x="431" y="94"/>
                      </a:lnTo>
                      <a:lnTo>
                        <a:pt x="431" y="95"/>
                      </a:lnTo>
                      <a:lnTo>
                        <a:pt x="430" y="97"/>
                      </a:lnTo>
                      <a:lnTo>
                        <a:pt x="430" y="99"/>
                      </a:lnTo>
                      <a:lnTo>
                        <a:pt x="430" y="100"/>
                      </a:lnTo>
                      <a:lnTo>
                        <a:pt x="430" y="101"/>
                      </a:lnTo>
                      <a:lnTo>
                        <a:pt x="430" y="103"/>
                      </a:lnTo>
                      <a:lnTo>
                        <a:pt x="430" y="104"/>
                      </a:lnTo>
                      <a:lnTo>
                        <a:pt x="430" y="106"/>
                      </a:lnTo>
                      <a:lnTo>
                        <a:pt x="429" y="107"/>
                      </a:lnTo>
                      <a:lnTo>
                        <a:pt x="429" y="108"/>
                      </a:lnTo>
                      <a:lnTo>
                        <a:pt x="429" y="110"/>
                      </a:lnTo>
                      <a:lnTo>
                        <a:pt x="429" y="112"/>
                      </a:lnTo>
                      <a:lnTo>
                        <a:pt x="427" y="112"/>
                      </a:lnTo>
                      <a:lnTo>
                        <a:pt x="426" y="113"/>
                      </a:lnTo>
                      <a:lnTo>
                        <a:pt x="424" y="114"/>
                      </a:lnTo>
                      <a:lnTo>
                        <a:pt x="423" y="116"/>
                      </a:lnTo>
                      <a:lnTo>
                        <a:pt x="421" y="116"/>
                      </a:lnTo>
                      <a:lnTo>
                        <a:pt x="418" y="117"/>
                      </a:lnTo>
                      <a:lnTo>
                        <a:pt x="416" y="120"/>
                      </a:lnTo>
                      <a:lnTo>
                        <a:pt x="411" y="121"/>
                      </a:lnTo>
                      <a:lnTo>
                        <a:pt x="409" y="123"/>
                      </a:lnTo>
                      <a:lnTo>
                        <a:pt x="406" y="126"/>
                      </a:lnTo>
                      <a:lnTo>
                        <a:pt x="402" y="128"/>
                      </a:lnTo>
                      <a:lnTo>
                        <a:pt x="398" y="130"/>
                      </a:lnTo>
                      <a:lnTo>
                        <a:pt x="393" y="132"/>
                      </a:lnTo>
                      <a:lnTo>
                        <a:pt x="389" y="136"/>
                      </a:lnTo>
                      <a:lnTo>
                        <a:pt x="385" y="139"/>
                      </a:lnTo>
                      <a:lnTo>
                        <a:pt x="379" y="141"/>
                      </a:lnTo>
                      <a:lnTo>
                        <a:pt x="376" y="145"/>
                      </a:lnTo>
                      <a:lnTo>
                        <a:pt x="371" y="148"/>
                      </a:lnTo>
                      <a:lnTo>
                        <a:pt x="365" y="151"/>
                      </a:lnTo>
                      <a:lnTo>
                        <a:pt x="362" y="154"/>
                      </a:lnTo>
                      <a:lnTo>
                        <a:pt x="356" y="158"/>
                      </a:lnTo>
                      <a:lnTo>
                        <a:pt x="352" y="160"/>
                      </a:lnTo>
                      <a:lnTo>
                        <a:pt x="349" y="164"/>
                      </a:lnTo>
                      <a:lnTo>
                        <a:pt x="344" y="167"/>
                      </a:lnTo>
                      <a:lnTo>
                        <a:pt x="340" y="169"/>
                      </a:lnTo>
                      <a:lnTo>
                        <a:pt x="336" y="173"/>
                      </a:lnTo>
                      <a:lnTo>
                        <a:pt x="334" y="176"/>
                      </a:lnTo>
                      <a:lnTo>
                        <a:pt x="329" y="179"/>
                      </a:lnTo>
                      <a:lnTo>
                        <a:pt x="325" y="182"/>
                      </a:lnTo>
                      <a:lnTo>
                        <a:pt x="323" y="184"/>
                      </a:lnTo>
                      <a:lnTo>
                        <a:pt x="321" y="188"/>
                      </a:lnTo>
                      <a:lnTo>
                        <a:pt x="318" y="190"/>
                      </a:lnTo>
                      <a:lnTo>
                        <a:pt x="317" y="192"/>
                      </a:lnTo>
                      <a:lnTo>
                        <a:pt x="314" y="195"/>
                      </a:lnTo>
                      <a:lnTo>
                        <a:pt x="312" y="197"/>
                      </a:lnTo>
                      <a:lnTo>
                        <a:pt x="310" y="199"/>
                      </a:lnTo>
                      <a:lnTo>
                        <a:pt x="308" y="202"/>
                      </a:lnTo>
                      <a:lnTo>
                        <a:pt x="306" y="205"/>
                      </a:lnTo>
                      <a:lnTo>
                        <a:pt x="304" y="206"/>
                      </a:lnTo>
                      <a:lnTo>
                        <a:pt x="303" y="208"/>
                      </a:lnTo>
                      <a:lnTo>
                        <a:pt x="300" y="210"/>
                      </a:lnTo>
                      <a:lnTo>
                        <a:pt x="299" y="211"/>
                      </a:lnTo>
                      <a:lnTo>
                        <a:pt x="296" y="214"/>
                      </a:lnTo>
                      <a:lnTo>
                        <a:pt x="295" y="215"/>
                      </a:lnTo>
                      <a:lnTo>
                        <a:pt x="293" y="217"/>
                      </a:lnTo>
                      <a:lnTo>
                        <a:pt x="291" y="218"/>
                      </a:lnTo>
                      <a:lnTo>
                        <a:pt x="290" y="220"/>
                      </a:lnTo>
                      <a:lnTo>
                        <a:pt x="287" y="222"/>
                      </a:lnTo>
                      <a:lnTo>
                        <a:pt x="286" y="223"/>
                      </a:lnTo>
                      <a:lnTo>
                        <a:pt x="283" y="225"/>
                      </a:lnTo>
                      <a:lnTo>
                        <a:pt x="282" y="227"/>
                      </a:lnTo>
                      <a:lnTo>
                        <a:pt x="279" y="228"/>
                      </a:lnTo>
                      <a:lnTo>
                        <a:pt x="278" y="230"/>
                      </a:lnTo>
                      <a:lnTo>
                        <a:pt x="276" y="231"/>
                      </a:lnTo>
                      <a:lnTo>
                        <a:pt x="274" y="232"/>
                      </a:lnTo>
                      <a:lnTo>
                        <a:pt x="272" y="234"/>
                      </a:lnTo>
                      <a:lnTo>
                        <a:pt x="269" y="236"/>
                      </a:lnTo>
                      <a:lnTo>
                        <a:pt x="266" y="237"/>
                      </a:lnTo>
                      <a:lnTo>
                        <a:pt x="264" y="239"/>
                      </a:lnTo>
                      <a:lnTo>
                        <a:pt x="261" y="241"/>
                      </a:lnTo>
                      <a:lnTo>
                        <a:pt x="259" y="242"/>
                      </a:lnTo>
                      <a:lnTo>
                        <a:pt x="256" y="244"/>
                      </a:lnTo>
                      <a:lnTo>
                        <a:pt x="254" y="246"/>
                      </a:lnTo>
                      <a:lnTo>
                        <a:pt x="250" y="247"/>
                      </a:lnTo>
                      <a:lnTo>
                        <a:pt x="248" y="250"/>
                      </a:lnTo>
                      <a:lnTo>
                        <a:pt x="243" y="252"/>
                      </a:lnTo>
                      <a:lnTo>
                        <a:pt x="239" y="255"/>
                      </a:lnTo>
                      <a:lnTo>
                        <a:pt x="235" y="257"/>
                      </a:lnTo>
                      <a:lnTo>
                        <a:pt x="230" y="259"/>
                      </a:lnTo>
                      <a:lnTo>
                        <a:pt x="226" y="261"/>
                      </a:lnTo>
                      <a:lnTo>
                        <a:pt x="222" y="264"/>
                      </a:lnTo>
                      <a:lnTo>
                        <a:pt x="217" y="266"/>
                      </a:lnTo>
                      <a:lnTo>
                        <a:pt x="211" y="268"/>
                      </a:lnTo>
                      <a:lnTo>
                        <a:pt x="206" y="271"/>
                      </a:lnTo>
                      <a:lnTo>
                        <a:pt x="201" y="273"/>
                      </a:lnTo>
                      <a:lnTo>
                        <a:pt x="196" y="276"/>
                      </a:lnTo>
                      <a:lnTo>
                        <a:pt x="192" y="278"/>
                      </a:lnTo>
                      <a:lnTo>
                        <a:pt x="186" y="280"/>
                      </a:lnTo>
                      <a:lnTo>
                        <a:pt x="180" y="282"/>
                      </a:lnTo>
                      <a:lnTo>
                        <a:pt x="174" y="286"/>
                      </a:lnTo>
                      <a:lnTo>
                        <a:pt x="169" y="289"/>
                      </a:lnTo>
                      <a:lnTo>
                        <a:pt x="164" y="291"/>
                      </a:lnTo>
                      <a:lnTo>
                        <a:pt x="159" y="293"/>
                      </a:lnTo>
                      <a:lnTo>
                        <a:pt x="153" y="295"/>
                      </a:lnTo>
                      <a:lnTo>
                        <a:pt x="149" y="296"/>
                      </a:lnTo>
                      <a:lnTo>
                        <a:pt x="144" y="299"/>
                      </a:lnTo>
                      <a:lnTo>
                        <a:pt x="138" y="301"/>
                      </a:lnTo>
                      <a:lnTo>
                        <a:pt x="133" y="304"/>
                      </a:lnTo>
                      <a:lnTo>
                        <a:pt x="128" y="305"/>
                      </a:lnTo>
                      <a:lnTo>
                        <a:pt x="123" y="307"/>
                      </a:lnTo>
                      <a:lnTo>
                        <a:pt x="119" y="308"/>
                      </a:lnTo>
                      <a:lnTo>
                        <a:pt x="115" y="309"/>
                      </a:lnTo>
                      <a:lnTo>
                        <a:pt x="110" y="312"/>
                      </a:lnTo>
                      <a:lnTo>
                        <a:pt x="106" y="313"/>
                      </a:lnTo>
                      <a:lnTo>
                        <a:pt x="104" y="314"/>
                      </a:lnTo>
                      <a:lnTo>
                        <a:pt x="100" y="315"/>
                      </a:lnTo>
                      <a:lnTo>
                        <a:pt x="96" y="315"/>
                      </a:lnTo>
                      <a:lnTo>
                        <a:pt x="93" y="317"/>
                      </a:lnTo>
                      <a:lnTo>
                        <a:pt x="89" y="318"/>
                      </a:lnTo>
                      <a:lnTo>
                        <a:pt x="87" y="318"/>
                      </a:lnTo>
                      <a:lnTo>
                        <a:pt x="84" y="320"/>
                      </a:lnTo>
                      <a:lnTo>
                        <a:pt x="80" y="321"/>
                      </a:lnTo>
                      <a:lnTo>
                        <a:pt x="78" y="322"/>
                      </a:lnTo>
                      <a:lnTo>
                        <a:pt x="75" y="324"/>
                      </a:lnTo>
                      <a:lnTo>
                        <a:pt x="71" y="324"/>
                      </a:lnTo>
                      <a:lnTo>
                        <a:pt x="69" y="326"/>
                      </a:lnTo>
                      <a:lnTo>
                        <a:pt x="66" y="327"/>
                      </a:lnTo>
                      <a:lnTo>
                        <a:pt x="63" y="328"/>
                      </a:lnTo>
                      <a:lnTo>
                        <a:pt x="62" y="330"/>
                      </a:lnTo>
                      <a:lnTo>
                        <a:pt x="58" y="330"/>
                      </a:lnTo>
                      <a:lnTo>
                        <a:pt x="56" y="330"/>
                      </a:lnTo>
                      <a:lnTo>
                        <a:pt x="54" y="331"/>
                      </a:lnTo>
                      <a:lnTo>
                        <a:pt x="50" y="331"/>
                      </a:lnTo>
                      <a:lnTo>
                        <a:pt x="48" y="333"/>
                      </a:lnTo>
                      <a:lnTo>
                        <a:pt x="46" y="333"/>
                      </a:lnTo>
                      <a:lnTo>
                        <a:pt x="43" y="333"/>
                      </a:lnTo>
                      <a:lnTo>
                        <a:pt x="41" y="334"/>
                      </a:lnTo>
                      <a:lnTo>
                        <a:pt x="39" y="334"/>
                      </a:lnTo>
                      <a:lnTo>
                        <a:pt x="37" y="334"/>
                      </a:lnTo>
                      <a:lnTo>
                        <a:pt x="34" y="334"/>
                      </a:lnTo>
                      <a:lnTo>
                        <a:pt x="32" y="333"/>
                      </a:lnTo>
                      <a:lnTo>
                        <a:pt x="31" y="333"/>
                      </a:lnTo>
                      <a:lnTo>
                        <a:pt x="28" y="331"/>
                      </a:lnTo>
                      <a:lnTo>
                        <a:pt x="25" y="331"/>
                      </a:lnTo>
                      <a:lnTo>
                        <a:pt x="24" y="330"/>
                      </a:lnTo>
                      <a:lnTo>
                        <a:pt x="21" y="330"/>
                      </a:lnTo>
                      <a:lnTo>
                        <a:pt x="19" y="328"/>
                      </a:lnTo>
                      <a:lnTo>
                        <a:pt x="18" y="326"/>
                      </a:lnTo>
                      <a:lnTo>
                        <a:pt x="15" y="324"/>
                      </a:lnTo>
                      <a:lnTo>
                        <a:pt x="14" y="322"/>
                      </a:lnTo>
                      <a:lnTo>
                        <a:pt x="12" y="320"/>
                      </a:lnTo>
                      <a:lnTo>
                        <a:pt x="10" y="318"/>
                      </a:lnTo>
                      <a:lnTo>
                        <a:pt x="8" y="315"/>
                      </a:lnTo>
                      <a:lnTo>
                        <a:pt x="7" y="312"/>
                      </a:lnTo>
                      <a:lnTo>
                        <a:pt x="6" y="309"/>
                      </a:lnTo>
                      <a:lnTo>
                        <a:pt x="6" y="305"/>
                      </a:lnTo>
                      <a:lnTo>
                        <a:pt x="4" y="302"/>
                      </a:lnTo>
                      <a:lnTo>
                        <a:pt x="3" y="299"/>
                      </a:lnTo>
                      <a:lnTo>
                        <a:pt x="3" y="295"/>
                      </a:lnTo>
                      <a:lnTo>
                        <a:pt x="2" y="291"/>
                      </a:lnTo>
                      <a:lnTo>
                        <a:pt x="2" y="287"/>
                      </a:lnTo>
                      <a:lnTo>
                        <a:pt x="1" y="282"/>
                      </a:lnTo>
                      <a:lnTo>
                        <a:pt x="1" y="279"/>
                      </a:lnTo>
                      <a:lnTo>
                        <a:pt x="1" y="274"/>
                      </a:lnTo>
                      <a:lnTo>
                        <a:pt x="1" y="270"/>
                      </a:lnTo>
                      <a:lnTo>
                        <a:pt x="0" y="265"/>
                      </a:lnTo>
                      <a:lnTo>
                        <a:pt x="0" y="260"/>
                      </a:lnTo>
                      <a:lnTo>
                        <a:pt x="0" y="255"/>
                      </a:lnTo>
                      <a:lnTo>
                        <a:pt x="0" y="251"/>
                      </a:lnTo>
                      <a:lnTo>
                        <a:pt x="0" y="246"/>
                      </a:lnTo>
                      <a:lnTo>
                        <a:pt x="0" y="242"/>
                      </a:lnTo>
                      <a:lnTo>
                        <a:pt x="0" y="237"/>
                      </a:lnTo>
                      <a:lnTo>
                        <a:pt x="0" y="232"/>
                      </a:lnTo>
                      <a:lnTo>
                        <a:pt x="0" y="227"/>
                      </a:lnTo>
                      <a:lnTo>
                        <a:pt x="0" y="222"/>
                      </a:lnTo>
                      <a:lnTo>
                        <a:pt x="0" y="217"/>
                      </a:lnTo>
                      <a:lnTo>
                        <a:pt x="1" y="212"/>
                      </a:lnTo>
                      <a:lnTo>
                        <a:pt x="1" y="208"/>
                      </a:lnTo>
                      <a:lnTo>
                        <a:pt x="1" y="202"/>
                      </a:lnTo>
                      <a:lnTo>
                        <a:pt x="1" y="197"/>
                      </a:lnTo>
                      <a:lnTo>
                        <a:pt x="1" y="192"/>
                      </a:lnTo>
                      <a:lnTo>
                        <a:pt x="2" y="186"/>
                      </a:lnTo>
                      <a:lnTo>
                        <a:pt x="2" y="180"/>
                      </a:lnTo>
                      <a:lnTo>
                        <a:pt x="2" y="173"/>
                      </a:lnTo>
                      <a:lnTo>
                        <a:pt x="3" y="167"/>
                      </a:lnTo>
                      <a:lnTo>
                        <a:pt x="4" y="160"/>
                      </a:lnTo>
                      <a:lnTo>
                        <a:pt x="4" y="153"/>
                      </a:lnTo>
                      <a:lnTo>
                        <a:pt x="6" y="145"/>
                      </a:lnTo>
                      <a:lnTo>
                        <a:pt x="7" y="138"/>
                      </a:lnTo>
                      <a:lnTo>
                        <a:pt x="7" y="130"/>
                      </a:lnTo>
                      <a:lnTo>
                        <a:pt x="8" y="123"/>
                      </a:lnTo>
                      <a:lnTo>
                        <a:pt x="10" y="116"/>
                      </a:lnTo>
                      <a:lnTo>
                        <a:pt x="11" y="108"/>
                      </a:lnTo>
                      <a:lnTo>
                        <a:pt x="12" y="101"/>
                      </a:lnTo>
                      <a:lnTo>
                        <a:pt x="14" y="94"/>
                      </a:lnTo>
                      <a:lnTo>
                        <a:pt x="15" y="88"/>
                      </a:lnTo>
                      <a:lnTo>
                        <a:pt x="15" y="80"/>
                      </a:lnTo>
                      <a:lnTo>
                        <a:pt x="16" y="75"/>
                      </a:lnTo>
                      <a:lnTo>
                        <a:pt x="18" y="67"/>
                      </a:lnTo>
                      <a:lnTo>
                        <a:pt x="19" y="62"/>
                      </a:lnTo>
                      <a:lnTo>
                        <a:pt x="19" y="56"/>
                      </a:lnTo>
                      <a:lnTo>
                        <a:pt x="19" y="51"/>
                      </a:lnTo>
                      <a:lnTo>
                        <a:pt x="21" y="46"/>
                      </a:lnTo>
                      <a:lnTo>
                        <a:pt x="23" y="41"/>
                      </a:lnTo>
                      <a:lnTo>
                        <a:pt x="23" y="37"/>
                      </a:lnTo>
                      <a:lnTo>
                        <a:pt x="24" y="33"/>
                      </a:lnTo>
                      <a:lnTo>
                        <a:pt x="24" y="31"/>
                      </a:lnTo>
                      <a:lnTo>
                        <a:pt x="24" y="28"/>
                      </a:lnTo>
                      <a:lnTo>
                        <a:pt x="25" y="26"/>
                      </a:lnTo>
                      <a:lnTo>
                        <a:pt x="25" y="25"/>
                      </a:lnTo>
                    </a:path>
                  </a:pathLst>
                </a:custGeom>
                <a:solidFill>
                  <a:srgbClr val="9356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2" name="Freeform 51"/>
                <p:cNvSpPr>
                  <a:spLocks/>
                </p:cNvSpPr>
                <p:nvPr/>
              </p:nvSpPr>
              <p:spPr bwMode="auto">
                <a:xfrm>
                  <a:off x="1379" y="1516"/>
                  <a:ext cx="420" cy="323"/>
                </a:xfrm>
                <a:custGeom>
                  <a:avLst/>
                  <a:gdLst>
                    <a:gd name="T0" fmla="*/ 27 w 420"/>
                    <a:gd name="T1" fmla="*/ 23 h 323"/>
                    <a:gd name="T2" fmla="*/ 33 w 420"/>
                    <a:gd name="T3" fmla="*/ 18 h 323"/>
                    <a:gd name="T4" fmla="*/ 41 w 420"/>
                    <a:gd name="T5" fmla="*/ 12 h 323"/>
                    <a:gd name="T6" fmla="*/ 54 w 420"/>
                    <a:gd name="T7" fmla="*/ 8 h 323"/>
                    <a:gd name="T8" fmla="*/ 71 w 420"/>
                    <a:gd name="T9" fmla="*/ 3 h 323"/>
                    <a:gd name="T10" fmla="*/ 93 w 420"/>
                    <a:gd name="T11" fmla="*/ 1 h 323"/>
                    <a:gd name="T12" fmla="*/ 123 w 420"/>
                    <a:gd name="T13" fmla="*/ 0 h 323"/>
                    <a:gd name="T14" fmla="*/ 155 w 420"/>
                    <a:gd name="T15" fmla="*/ 0 h 323"/>
                    <a:gd name="T16" fmla="*/ 188 w 420"/>
                    <a:gd name="T17" fmla="*/ 2 h 323"/>
                    <a:gd name="T18" fmla="*/ 221 w 420"/>
                    <a:gd name="T19" fmla="*/ 6 h 323"/>
                    <a:gd name="T20" fmla="*/ 250 w 420"/>
                    <a:gd name="T21" fmla="*/ 11 h 323"/>
                    <a:gd name="T22" fmla="*/ 272 w 420"/>
                    <a:gd name="T23" fmla="*/ 18 h 323"/>
                    <a:gd name="T24" fmla="*/ 294 w 420"/>
                    <a:gd name="T25" fmla="*/ 25 h 323"/>
                    <a:gd name="T26" fmla="*/ 318 w 420"/>
                    <a:gd name="T27" fmla="*/ 35 h 323"/>
                    <a:gd name="T28" fmla="*/ 341 w 420"/>
                    <a:gd name="T29" fmla="*/ 44 h 323"/>
                    <a:gd name="T30" fmla="*/ 361 w 420"/>
                    <a:gd name="T31" fmla="*/ 53 h 323"/>
                    <a:gd name="T32" fmla="*/ 379 w 420"/>
                    <a:gd name="T33" fmla="*/ 59 h 323"/>
                    <a:gd name="T34" fmla="*/ 392 w 420"/>
                    <a:gd name="T35" fmla="*/ 64 h 323"/>
                    <a:gd name="T36" fmla="*/ 400 w 420"/>
                    <a:gd name="T37" fmla="*/ 66 h 323"/>
                    <a:gd name="T38" fmla="*/ 406 w 420"/>
                    <a:gd name="T39" fmla="*/ 69 h 323"/>
                    <a:gd name="T40" fmla="*/ 413 w 420"/>
                    <a:gd name="T41" fmla="*/ 70 h 323"/>
                    <a:gd name="T42" fmla="*/ 419 w 420"/>
                    <a:gd name="T43" fmla="*/ 71 h 323"/>
                    <a:gd name="T44" fmla="*/ 410 w 420"/>
                    <a:gd name="T45" fmla="*/ 111 h 323"/>
                    <a:gd name="T46" fmla="*/ 396 w 420"/>
                    <a:gd name="T47" fmla="*/ 119 h 323"/>
                    <a:gd name="T48" fmla="*/ 376 w 420"/>
                    <a:gd name="T49" fmla="*/ 130 h 323"/>
                    <a:gd name="T50" fmla="*/ 355 w 420"/>
                    <a:gd name="T51" fmla="*/ 146 h 323"/>
                    <a:gd name="T52" fmla="*/ 333 w 420"/>
                    <a:gd name="T53" fmla="*/ 161 h 323"/>
                    <a:gd name="T54" fmla="*/ 316 w 420"/>
                    <a:gd name="T55" fmla="*/ 176 h 323"/>
                    <a:gd name="T56" fmla="*/ 305 w 420"/>
                    <a:gd name="T57" fmla="*/ 189 h 323"/>
                    <a:gd name="T58" fmla="*/ 294 w 420"/>
                    <a:gd name="T59" fmla="*/ 200 h 323"/>
                    <a:gd name="T60" fmla="*/ 286 w 420"/>
                    <a:gd name="T61" fmla="*/ 207 h 323"/>
                    <a:gd name="T62" fmla="*/ 278 w 420"/>
                    <a:gd name="T63" fmla="*/ 216 h 323"/>
                    <a:gd name="T64" fmla="*/ 268 w 420"/>
                    <a:gd name="T65" fmla="*/ 222 h 323"/>
                    <a:gd name="T66" fmla="*/ 258 w 420"/>
                    <a:gd name="T67" fmla="*/ 231 h 323"/>
                    <a:gd name="T68" fmla="*/ 244 w 420"/>
                    <a:gd name="T69" fmla="*/ 238 h 323"/>
                    <a:gd name="T70" fmla="*/ 225 w 420"/>
                    <a:gd name="T71" fmla="*/ 250 h 323"/>
                    <a:gd name="T72" fmla="*/ 201 w 420"/>
                    <a:gd name="T73" fmla="*/ 261 h 323"/>
                    <a:gd name="T74" fmla="*/ 175 w 420"/>
                    <a:gd name="T75" fmla="*/ 273 h 323"/>
                    <a:gd name="T76" fmla="*/ 150 w 420"/>
                    <a:gd name="T77" fmla="*/ 285 h 323"/>
                    <a:gd name="T78" fmla="*/ 127 w 420"/>
                    <a:gd name="T79" fmla="*/ 294 h 323"/>
                    <a:gd name="T80" fmla="*/ 106 w 420"/>
                    <a:gd name="T81" fmla="*/ 301 h 323"/>
                    <a:gd name="T82" fmla="*/ 89 w 420"/>
                    <a:gd name="T83" fmla="*/ 306 h 323"/>
                    <a:gd name="T84" fmla="*/ 74 w 420"/>
                    <a:gd name="T85" fmla="*/ 312 h 323"/>
                    <a:gd name="T86" fmla="*/ 62 w 420"/>
                    <a:gd name="T87" fmla="*/ 317 h 323"/>
                    <a:gd name="T88" fmla="*/ 49 w 420"/>
                    <a:gd name="T89" fmla="*/ 321 h 323"/>
                    <a:gd name="T90" fmla="*/ 37 w 420"/>
                    <a:gd name="T91" fmla="*/ 322 h 323"/>
                    <a:gd name="T92" fmla="*/ 27 w 420"/>
                    <a:gd name="T93" fmla="*/ 319 h 323"/>
                    <a:gd name="T94" fmla="*/ 16 w 420"/>
                    <a:gd name="T95" fmla="*/ 312 h 323"/>
                    <a:gd name="T96" fmla="*/ 9 w 420"/>
                    <a:gd name="T97" fmla="*/ 301 h 323"/>
                    <a:gd name="T98" fmla="*/ 3 w 420"/>
                    <a:gd name="T99" fmla="*/ 285 h 323"/>
                    <a:gd name="T100" fmla="*/ 1 w 420"/>
                    <a:gd name="T101" fmla="*/ 264 h 323"/>
                    <a:gd name="T102" fmla="*/ 0 w 420"/>
                    <a:gd name="T103" fmla="*/ 242 h 323"/>
                    <a:gd name="T104" fmla="*/ 0 w 420"/>
                    <a:gd name="T105" fmla="*/ 219 h 323"/>
                    <a:gd name="T106" fmla="*/ 1 w 420"/>
                    <a:gd name="T107" fmla="*/ 195 h 323"/>
                    <a:gd name="T108" fmla="*/ 3 w 420"/>
                    <a:gd name="T109" fmla="*/ 167 h 323"/>
                    <a:gd name="T110" fmla="*/ 7 w 420"/>
                    <a:gd name="T111" fmla="*/ 133 h 323"/>
                    <a:gd name="T112" fmla="*/ 13 w 420"/>
                    <a:gd name="T113" fmla="*/ 98 h 323"/>
                    <a:gd name="T114" fmla="*/ 18 w 420"/>
                    <a:gd name="T115" fmla="*/ 66 h 323"/>
                    <a:gd name="T116" fmla="*/ 22 w 420"/>
                    <a:gd name="T117" fmla="*/ 40 h 323"/>
                    <a:gd name="T118" fmla="*/ 24 w 420"/>
                    <a:gd name="T119" fmla="*/ 27 h 3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0"/>
                    <a:gd name="T181" fmla="*/ 0 h 323"/>
                    <a:gd name="T182" fmla="*/ 420 w 420"/>
                    <a:gd name="T183" fmla="*/ 323 h 3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0" h="323">
                      <a:moveTo>
                        <a:pt x="24" y="25"/>
                      </a:moveTo>
                      <a:lnTo>
                        <a:pt x="26" y="25"/>
                      </a:lnTo>
                      <a:lnTo>
                        <a:pt x="26" y="24"/>
                      </a:lnTo>
                      <a:lnTo>
                        <a:pt x="27" y="24"/>
                      </a:lnTo>
                      <a:lnTo>
                        <a:pt x="27" y="23"/>
                      </a:lnTo>
                      <a:lnTo>
                        <a:pt x="28" y="22"/>
                      </a:lnTo>
                      <a:lnTo>
                        <a:pt x="29" y="21"/>
                      </a:lnTo>
                      <a:lnTo>
                        <a:pt x="31" y="20"/>
                      </a:lnTo>
                      <a:lnTo>
                        <a:pt x="32" y="20"/>
                      </a:lnTo>
                      <a:lnTo>
                        <a:pt x="33" y="18"/>
                      </a:lnTo>
                      <a:lnTo>
                        <a:pt x="35" y="18"/>
                      </a:lnTo>
                      <a:lnTo>
                        <a:pt x="36" y="16"/>
                      </a:lnTo>
                      <a:lnTo>
                        <a:pt x="37" y="15"/>
                      </a:lnTo>
                      <a:lnTo>
                        <a:pt x="40" y="14"/>
                      </a:lnTo>
                      <a:lnTo>
                        <a:pt x="41" y="12"/>
                      </a:lnTo>
                      <a:lnTo>
                        <a:pt x="43" y="12"/>
                      </a:lnTo>
                      <a:lnTo>
                        <a:pt x="46" y="11"/>
                      </a:lnTo>
                      <a:lnTo>
                        <a:pt x="49" y="11"/>
                      </a:lnTo>
                      <a:lnTo>
                        <a:pt x="51" y="9"/>
                      </a:lnTo>
                      <a:lnTo>
                        <a:pt x="54" y="8"/>
                      </a:lnTo>
                      <a:lnTo>
                        <a:pt x="57" y="7"/>
                      </a:lnTo>
                      <a:lnTo>
                        <a:pt x="60" y="7"/>
                      </a:lnTo>
                      <a:lnTo>
                        <a:pt x="62" y="6"/>
                      </a:lnTo>
                      <a:lnTo>
                        <a:pt x="66" y="5"/>
                      </a:lnTo>
                      <a:lnTo>
                        <a:pt x="71" y="3"/>
                      </a:lnTo>
                      <a:lnTo>
                        <a:pt x="75" y="3"/>
                      </a:lnTo>
                      <a:lnTo>
                        <a:pt x="79" y="2"/>
                      </a:lnTo>
                      <a:lnTo>
                        <a:pt x="85" y="2"/>
                      </a:lnTo>
                      <a:lnTo>
                        <a:pt x="88" y="1"/>
                      </a:lnTo>
                      <a:lnTo>
                        <a:pt x="93" y="1"/>
                      </a:lnTo>
                      <a:lnTo>
                        <a:pt x="100" y="1"/>
                      </a:lnTo>
                      <a:lnTo>
                        <a:pt x="105" y="0"/>
                      </a:lnTo>
                      <a:lnTo>
                        <a:pt x="110" y="0"/>
                      </a:lnTo>
                      <a:lnTo>
                        <a:pt x="116" y="0"/>
                      </a:lnTo>
                      <a:lnTo>
                        <a:pt x="123" y="0"/>
                      </a:lnTo>
                      <a:lnTo>
                        <a:pt x="129" y="0"/>
                      </a:lnTo>
                      <a:lnTo>
                        <a:pt x="135" y="0"/>
                      </a:lnTo>
                      <a:lnTo>
                        <a:pt x="143" y="0"/>
                      </a:lnTo>
                      <a:lnTo>
                        <a:pt x="148" y="0"/>
                      </a:lnTo>
                      <a:lnTo>
                        <a:pt x="155" y="0"/>
                      </a:lnTo>
                      <a:lnTo>
                        <a:pt x="161" y="0"/>
                      </a:lnTo>
                      <a:lnTo>
                        <a:pt x="168" y="1"/>
                      </a:lnTo>
                      <a:lnTo>
                        <a:pt x="174" y="1"/>
                      </a:lnTo>
                      <a:lnTo>
                        <a:pt x="181" y="1"/>
                      </a:lnTo>
                      <a:lnTo>
                        <a:pt x="188" y="2"/>
                      </a:lnTo>
                      <a:lnTo>
                        <a:pt x="195" y="2"/>
                      </a:lnTo>
                      <a:lnTo>
                        <a:pt x="201" y="3"/>
                      </a:lnTo>
                      <a:lnTo>
                        <a:pt x="208" y="3"/>
                      </a:lnTo>
                      <a:lnTo>
                        <a:pt x="214" y="5"/>
                      </a:lnTo>
                      <a:lnTo>
                        <a:pt x="221" y="6"/>
                      </a:lnTo>
                      <a:lnTo>
                        <a:pt x="227" y="6"/>
                      </a:lnTo>
                      <a:lnTo>
                        <a:pt x="232" y="7"/>
                      </a:lnTo>
                      <a:lnTo>
                        <a:pt x="238" y="8"/>
                      </a:lnTo>
                      <a:lnTo>
                        <a:pt x="244" y="9"/>
                      </a:lnTo>
                      <a:lnTo>
                        <a:pt x="250" y="11"/>
                      </a:lnTo>
                      <a:lnTo>
                        <a:pt x="255" y="11"/>
                      </a:lnTo>
                      <a:lnTo>
                        <a:pt x="259" y="12"/>
                      </a:lnTo>
                      <a:lnTo>
                        <a:pt x="264" y="14"/>
                      </a:lnTo>
                      <a:lnTo>
                        <a:pt x="269" y="15"/>
                      </a:lnTo>
                      <a:lnTo>
                        <a:pt x="272" y="18"/>
                      </a:lnTo>
                      <a:lnTo>
                        <a:pt x="276" y="18"/>
                      </a:lnTo>
                      <a:lnTo>
                        <a:pt x="281" y="20"/>
                      </a:lnTo>
                      <a:lnTo>
                        <a:pt x="286" y="22"/>
                      </a:lnTo>
                      <a:lnTo>
                        <a:pt x="289" y="23"/>
                      </a:lnTo>
                      <a:lnTo>
                        <a:pt x="294" y="25"/>
                      </a:lnTo>
                      <a:lnTo>
                        <a:pt x="298" y="27"/>
                      </a:lnTo>
                      <a:lnTo>
                        <a:pt x="303" y="29"/>
                      </a:lnTo>
                      <a:lnTo>
                        <a:pt x="307" y="30"/>
                      </a:lnTo>
                      <a:lnTo>
                        <a:pt x="313" y="33"/>
                      </a:lnTo>
                      <a:lnTo>
                        <a:pt x="318" y="35"/>
                      </a:lnTo>
                      <a:lnTo>
                        <a:pt x="322" y="36"/>
                      </a:lnTo>
                      <a:lnTo>
                        <a:pt x="327" y="38"/>
                      </a:lnTo>
                      <a:lnTo>
                        <a:pt x="330" y="40"/>
                      </a:lnTo>
                      <a:lnTo>
                        <a:pt x="336" y="42"/>
                      </a:lnTo>
                      <a:lnTo>
                        <a:pt x="341" y="44"/>
                      </a:lnTo>
                      <a:lnTo>
                        <a:pt x="345" y="46"/>
                      </a:lnTo>
                      <a:lnTo>
                        <a:pt x="349" y="48"/>
                      </a:lnTo>
                      <a:lnTo>
                        <a:pt x="354" y="49"/>
                      </a:lnTo>
                      <a:lnTo>
                        <a:pt x="358" y="51"/>
                      </a:lnTo>
                      <a:lnTo>
                        <a:pt x="361" y="53"/>
                      </a:lnTo>
                      <a:lnTo>
                        <a:pt x="365" y="55"/>
                      </a:lnTo>
                      <a:lnTo>
                        <a:pt x="369" y="56"/>
                      </a:lnTo>
                      <a:lnTo>
                        <a:pt x="373" y="57"/>
                      </a:lnTo>
                      <a:lnTo>
                        <a:pt x="376" y="59"/>
                      </a:lnTo>
                      <a:lnTo>
                        <a:pt x="379" y="59"/>
                      </a:lnTo>
                      <a:lnTo>
                        <a:pt x="382" y="61"/>
                      </a:lnTo>
                      <a:lnTo>
                        <a:pt x="386" y="62"/>
                      </a:lnTo>
                      <a:lnTo>
                        <a:pt x="388" y="62"/>
                      </a:lnTo>
                      <a:lnTo>
                        <a:pt x="391" y="64"/>
                      </a:lnTo>
                      <a:lnTo>
                        <a:pt x="392" y="64"/>
                      </a:lnTo>
                      <a:lnTo>
                        <a:pt x="395" y="65"/>
                      </a:lnTo>
                      <a:lnTo>
                        <a:pt x="396" y="65"/>
                      </a:lnTo>
                      <a:lnTo>
                        <a:pt x="397" y="66"/>
                      </a:lnTo>
                      <a:lnTo>
                        <a:pt x="399" y="66"/>
                      </a:lnTo>
                      <a:lnTo>
                        <a:pt x="400" y="66"/>
                      </a:lnTo>
                      <a:lnTo>
                        <a:pt x="401" y="68"/>
                      </a:lnTo>
                      <a:lnTo>
                        <a:pt x="402" y="68"/>
                      </a:lnTo>
                      <a:lnTo>
                        <a:pt x="403" y="68"/>
                      </a:lnTo>
                      <a:lnTo>
                        <a:pt x="405" y="68"/>
                      </a:lnTo>
                      <a:lnTo>
                        <a:pt x="406" y="69"/>
                      </a:lnTo>
                      <a:lnTo>
                        <a:pt x="407" y="69"/>
                      </a:lnTo>
                      <a:lnTo>
                        <a:pt x="409" y="69"/>
                      </a:lnTo>
                      <a:lnTo>
                        <a:pt x="410" y="69"/>
                      </a:lnTo>
                      <a:lnTo>
                        <a:pt x="411" y="70"/>
                      </a:lnTo>
                      <a:lnTo>
                        <a:pt x="413" y="70"/>
                      </a:lnTo>
                      <a:lnTo>
                        <a:pt x="414" y="70"/>
                      </a:lnTo>
                      <a:lnTo>
                        <a:pt x="415" y="70"/>
                      </a:lnTo>
                      <a:lnTo>
                        <a:pt x="416" y="71"/>
                      </a:lnTo>
                      <a:lnTo>
                        <a:pt x="418" y="71"/>
                      </a:lnTo>
                      <a:lnTo>
                        <a:pt x="419" y="71"/>
                      </a:lnTo>
                      <a:lnTo>
                        <a:pt x="415" y="107"/>
                      </a:lnTo>
                      <a:lnTo>
                        <a:pt x="414" y="108"/>
                      </a:lnTo>
                      <a:lnTo>
                        <a:pt x="413" y="108"/>
                      </a:lnTo>
                      <a:lnTo>
                        <a:pt x="411" y="110"/>
                      </a:lnTo>
                      <a:lnTo>
                        <a:pt x="410" y="111"/>
                      </a:lnTo>
                      <a:lnTo>
                        <a:pt x="407" y="112"/>
                      </a:lnTo>
                      <a:lnTo>
                        <a:pt x="405" y="113"/>
                      </a:lnTo>
                      <a:lnTo>
                        <a:pt x="402" y="115"/>
                      </a:lnTo>
                      <a:lnTo>
                        <a:pt x="399" y="117"/>
                      </a:lnTo>
                      <a:lnTo>
                        <a:pt x="396" y="119"/>
                      </a:lnTo>
                      <a:lnTo>
                        <a:pt x="392" y="121"/>
                      </a:lnTo>
                      <a:lnTo>
                        <a:pt x="388" y="123"/>
                      </a:lnTo>
                      <a:lnTo>
                        <a:pt x="384" y="126"/>
                      </a:lnTo>
                      <a:lnTo>
                        <a:pt x="380" y="128"/>
                      </a:lnTo>
                      <a:lnTo>
                        <a:pt x="376" y="130"/>
                      </a:lnTo>
                      <a:lnTo>
                        <a:pt x="372" y="134"/>
                      </a:lnTo>
                      <a:lnTo>
                        <a:pt x="368" y="136"/>
                      </a:lnTo>
                      <a:lnTo>
                        <a:pt x="364" y="139"/>
                      </a:lnTo>
                      <a:lnTo>
                        <a:pt x="358" y="142"/>
                      </a:lnTo>
                      <a:lnTo>
                        <a:pt x="355" y="146"/>
                      </a:lnTo>
                      <a:lnTo>
                        <a:pt x="349" y="149"/>
                      </a:lnTo>
                      <a:lnTo>
                        <a:pt x="345" y="152"/>
                      </a:lnTo>
                      <a:lnTo>
                        <a:pt x="342" y="154"/>
                      </a:lnTo>
                      <a:lnTo>
                        <a:pt x="338" y="158"/>
                      </a:lnTo>
                      <a:lnTo>
                        <a:pt x="333" y="161"/>
                      </a:lnTo>
                      <a:lnTo>
                        <a:pt x="329" y="163"/>
                      </a:lnTo>
                      <a:lnTo>
                        <a:pt x="327" y="167"/>
                      </a:lnTo>
                      <a:lnTo>
                        <a:pt x="323" y="170"/>
                      </a:lnTo>
                      <a:lnTo>
                        <a:pt x="319" y="173"/>
                      </a:lnTo>
                      <a:lnTo>
                        <a:pt x="316" y="176"/>
                      </a:lnTo>
                      <a:lnTo>
                        <a:pt x="314" y="178"/>
                      </a:lnTo>
                      <a:lnTo>
                        <a:pt x="311" y="181"/>
                      </a:lnTo>
                      <a:lnTo>
                        <a:pt x="309" y="184"/>
                      </a:lnTo>
                      <a:lnTo>
                        <a:pt x="306" y="187"/>
                      </a:lnTo>
                      <a:lnTo>
                        <a:pt x="305" y="189"/>
                      </a:lnTo>
                      <a:lnTo>
                        <a:pt x="302" y="191"/>
                      </a:lnTo>
                      <a:lnTo>
                        <a:pt x="301" y="193"/>
                      </a:lnTo>
                      <a:lnTo>
                        <a:pt x="298" y="195"/>
                      </a:lnTo>
                      <a:lnTo>
                        <a:pt x="298" y="197"/>
                      </a:lnTo>
                      <a:lnTo>
                        <a:pt x="294" y="200"/>
                      </a:lnTo>
                      <a:lnTo>
                        <a:pt x="294" y="201"/>
                      </a:lnTo>
                      <a:lnTo>
                        <a:pt x="291" y="203"/>
                      </a:lnTo>
                      <a:lnTo>
                        <a:pt x="289" y="205"/>
                      </a:lnTo>
                      <a:lnTo>
                        <a:pt x="288" y="206"/>
                      </a:lnTo>
                      <a:lnTo>
                        <a:pt x="286" y="207"/>
                      </a:lnTo>
                      <a:lnTo>
                        <a:pt x="285" y="210"/>
                      </a:lnTo>
                      <a:lnTo>
                        <a:pt x="283" y="211"/>
                      </a:lnTo>
                      <a:lnTo>
                        <a:pt x="281" y="213"/>
                      </a:lnTo>
                      <a:lnTo>
                        <a:pt x="279" y="214"/>
                      </a:lnTo>
                      <a:lnTo>
                        <a:pt x="278" y="216"/>
                      </a:lnTo>
                      <a:lnTo>
                        <a:pt x="275" y="216"/>
                      </a:lnTo>
                      <a:lnTo>
                        <a:pt x="274" y="219"/>
                      </a:lnTo>
                      <a:lnTo>
                        <a:pt x="272" y="220"/>
                      </a:lnTo>
                      <a:lnTo>
                        <a:pt x="271" y="222"/>
                      </a:lnTo>
                      <a:lnTo>
                        <a:pt x="268" y="222"/>
                      </a:lnTo>
                      <a:lnTo>
                        <a:pt x="267" y="225"/>
                      </a:lnTo>
                      <a:lnTo>
                        <a:pt x="264" y="225"/>
                      </a:lnTo>
                      <a:lnTo>
                        <a:pt x="261" y="227"/>
                      </a:lnTo>
                      <a:lnTo>
                        <a:pt x="259" y="229"/>
                      </a:lnTo>
                      <a:lnTo>
                        <a:pt x="258" y="231"/>
                      </a:lnTo>
                      <a:lnTo>
                        <a:pt x="255" y="232"/>
                      </a:lnTo>
                      <a:lnTo>
                        <a:pt x="252" y="235"/>
                      </a:lnTo>
                      <a:lnTo>
                        <a:pt x="248" y="235"/>
                      </a:lnTo>
                      <a:lnTo>
                        <a:pt x="246" y="238"/>
                      </a:lnTo>
                      <a:lnTo>
                        <a:pt x="244" y="238"/>
                      </a:lnTo>
                      <a:lnTo>
                        <a:pt x="240" y="241"/>
                      </a:lnTo>
                      <a:lnTo>
                        <a:pt x="236" y="244"/>
                      </a:lnTo>
                      <a:lnTo>
                        <a:pt x="232" y="245"/>
                      </a:lnTo>
                      <a:lnTo>
                        <a:pt x="229" y="248"/>
                      </a:lnTo>
                      <a:lnTo>
                        <a:pt x="225" y="250"/>
                      </a:lnTo>
                      <a:lnTo>
                        <a:pt x="221" y="251"/>
                      </a:lnTo>
                      <a:lnTo>
                        <a:pt x="215" y="254"/>
                      </a:lnTo>
                      <a:lnTo>
                        <a:pt x="212" y="257"/>
                      </a:lnTo>
                      <a:lnTo>
                        <a:pt x="206" y="259"/>
                      </a:lnTo>
                      <a:lnTo>
                        <a:pt x="201" y="261"/>
                      </a:lnTo>
                      <a:lnTo>
                        <a:pt x="196" y="264"/>
                      </a:lnTo>
                      <a:lnTo>
                        <a:pt x="191" y="266"/>
                      </a:lnTo>
                      <a:lnTo>
                        <a:pt x="186" y="268"/>
                      </a:lnTo>
                      <a:lnTo>
                        <a:pt x="181" y="270"/>
                      </a:lnTo>
                      <a:lnTo>
                        <a:pt x="175" y="273"/>
                      </a:lnTo>
                      <a:lnTo>
                        <a:pt x="170" y="275"/>
                      </a:lnTo>
                      <a:lnTo>
                        <a:pt x="165" y="277"/>
                      </a:lnTo>
                      <a:lnTo>
                        <a:pt x="160" y="280"/>
                      </a:lnTo>
                      <a:lnTo>
                        <a:pt x="155" y="282"/>
                      </a:lnTo>
                      <a:lnTo>
                        <a:pt x="150" y="285"/>
                      </a:lnTo>
                      <a:lnTo>
                        <a:pt x="144" y="287"/>
                      </a:lnTo>
                      <a:lnTo>
                        <a:pt x="141" y="289"/>
                      </a:lnTo>
                      <a:lnTo>
                        <a:pt x="135" y="290"/>
                      </a:lnTo>
                      <a:lnTo>
                        <a:pt x="131" y="293"/>
                      </a:lnTo>
                      <a:lnTo>
                        <a:pt x="127" y="294"/>
                      </a:lnTo>
                      <a:lnTo>
                        <a:pt x="122" y="296"/>
                      </a:lnTo>
                      <a:lnTo>
                        <a:pt x="118" y="297"/>
                      </a:lnTo>
                      <a:lnTo>
                        <a:pt x="114" y="299"/>
                      </a:lnTo>
                      <a:lnTo>
                        <a:pt x="110" y="300"/>
                      </a:lnTo>
                      <a:lnTo>
                        <a:pt x="106" y="301"/>
                      </a:lnTo>
                      <a:lnTo>
                        <a:pt x="102" y="302"/>
                      </a:lnTo>
                      <a:lnTo>
                        <a:pt x="99" y="303"/>
                      </a:lnTo>
                      <a:lnTo>
                        <a:pt x="96" y="304"/>
                      </a:lnTo>
                      <a:lnTo>
                        <a:pt x="92" y="305"/>
                      </a:lnTo>
                      <a:lnTo>
                        <a:pt x="89" y="306"/>
                      </a:lnTo>
                      <a:lnTo>
                        <a:pt x="85" y="308"/>
                      </a:lnTo>
                      <a:lnTo>
                        <a:pt x="84" y="309"/>
                      </a:lnTo>
                      <a:lnTo>
                        <a:pt x="81" y="310"/>
                      </a:lnTo>
                      <a:lnTo>
                        <a:pt x="78" y="312"/>
                      </a:lnTo>
                      <a:lnTo>
                        <a:pt x="74" y="312"/>
                      </a:lnTo>
                      <a:lnTo>
                        <a:pt x="71" y="314"/>
                      </a:lnTo>
                      <a:lnTo>
                        <a:pt x="70" y="315"/>
                      </a:lnTo>
                      <a:lnTo>
                        <a:pt x="66" y="315"/>
                      </a:lnTo>
                      <a:lnTo>
                        <a:pt x="64" y="317"/>
                      </a:lnTo>
                      <a:lnTo>
                        <a:pt x="62" y="317"/>
                      </a:lnTo>
                      <a:lnTo>
                        <a:pt x="58" y="318"/>
                      </a:lnTo>
                      <a:lnTo>
                        <a:pt x="57" y="319"/>
                      </a:lnTo>
                      <a:lnTo>
                        <a:pt x="54" y="319"/>
                      </a:lnTo>
                      <a:lnTo>
                        <a:pt x="51" y="321"/>
                      </a:lnTo>
                      <a:lnTo>
                        <a:pt x="49" y="321"/>
                      </a:lnTo>
                      <a:lnTo>
                        <a:pt x="46" y="322"/>
                      </a:lnTo>
                      <a:lnTo>
                        <a:pt x="43" y="322"/>
                      </a:lnTo>
                      <a:lnTo>
                        <a:pt x="42" y="322"/>
                      </a:lnTo>
                      <a:lnTo>
                        <a:pt x="40" y="322"/>
                      </a:lnTo>
                      <a:lnTo>
                        <a:pt x="37" y="322"/>
                      </a:lnTo>
                      <a:lnTo>
                        <a:pt x="35" y="322"/>
                      </a:lnTo>
                      <a:lnTo>
                        <a:pt x="33" y="322"/>
                      </a:lnTo>
                      <a:lnTo>
                        <a:pt x="31" y="321"/>
                      </a:lnTo>
                      <a:lnTo>
                        <a:pt x="28" y="321"/>
                      </a:lnTo>
                      <a:lnTo>
                        <a:pt x="27" y="319"/>
                      </a:lnTo>
                      <a:lnTo>
                        <a:pt x="24" y="318"/>
                      </a:lnTo>
                      <a:lnTo>
                        <a:pt x="22" y="317"/>
                      </a:lnTo>
                      <a:lnTo>
                        <a:pt x="20" y="315"/>
                      </a:lnTo>
                      <a:lnTo>
                        <a:pt x="18" y="315"/>
                      </a:lnTo>
                      <a:lnTo>
                        <a:pt x="16" y="312"/>
                      </a:lnTo>
                      <a:lnTo>
                        <a:pt x="14" y="312"/>
                      </a:lnTo>
                      <a:lnTo>
                        <a:pt x="13" y="309"/>
                      </a:lnTo>
                      <a:lnTo>
                        <a:pt x="11" y="306"/>
                      </a:lnTo>
                      <a:lnTo>
                        <a:pt x="11" y="303"/>
                      </a:lnTo>
                      <a:lnTo>
                        <a:pt x="9" y="301"/>
                      </a:lnTo>
                      <a:lnTo>
                        <a:pt x="7" y="299"/>
                      </a:lnTo>
                      <a:lnTo>
                        <a:pt x="6" y="295"/>
                      </a:lnTo>
                      <a:lnTo>
                        <a:pt x="5" y="291"/>
                      </a:lnTo>
                      <a:lnTo>
                        <a:pt x="5" y="288"/>
                      </a:lnTo>
                      <a:lnTo>
                        <a:pt x="3" y="285"/>
                      </a:lnTo>
                      <a:lnTo>
                        <a:pt x="3" y="281"/>
                      </a:lnTo>
                      <a:lnTo>
                        <a:pt x="2" y="277"/>
                      </a:lnTo>
                      <a:lnTo>
                        <a:pt x="2" y="273"/>
                      </a:lnTo>
                      <a:lnTo>
                        <a:pt x="1" y="269"/>
                      </a:lnTo>
                      <a:lnTo>
                        <a:pt x="1" y="264"/>
                      </a:lnTo>
                      <a:lnTo>
                        <a:pt x="1" y="260"/>
                      </a:lnTo>
                      <a:lnTo>
                        <a:pt x="1" y="257"/>
                      </a:lnTo>
                      <a:lnTo>
                        <a:pt x="0" y="251"/>
                      </a:lnTo>
                      <a:lnTo>
                        <a:pt x="0" y="248"/>
                      </a:lnTo>
                      <a:lnTo>
                        <a:pt x="0" y="242"/>
                      </a:lnTo>
                      <a:lnTo>
                        <a:pt x="0" y="238"/>
                      </a:lnTo>
                      <a:lnTo>
                        <a:pt x="0" y="233"/>
                      </a:lnTo>
                      <a:lnTo>
                        <a:pt x="0" y="229"/>
                      </a:lnTo>
                      <a:lnTo>
                        <a:pt x="0" y="224"/>
                      </a:lnTo>
                      <a:lnTo>
                        <a:pt x="0" y="219"/>
                      </a:lnTo>
                      <a:lnTo>
                        <a:pt x="0" y="214"/>
                      </a:lnTo>
                      <a:lnTo>
                        <a:pt x="1" y="210"/>
                      </a:lnTo>
                      <a:lnTo>
                        <a:pt x="1" y="205"/>
                      </a:lnTo>
                      <a:lnTo>
                        <a:pt x="1" y="200"/>
                      </a:lnTo>
                      <a:lnTo>
                        <a:pt x="1" y="195"/>
                      </a:lnTo>
                      <a:lnTo>
                        <a:pt x="1" y="190"/>
                      </a:lnTo>
                      <a:lnTo>
                        <a:pt x="1" y="186"/>
                      </a:lnTo>
                      <a:lnTo>
                        <a:pt x="2" y="179"/>
                      </a:lnTo>
                      <a:lnTo>
                        <a:pt x="2" y="174"/>
                      </a:lnTo>
                      <a:lnTo>
                        <a:pt x="3" y="167"/>
                      </a:lnTo>
                      <a:lnTo>
                        <a:pt x="3" y="161"/>
                      </a:lnTo>
                      <a:lnTo>
                        <a:pt x="5" y="154"/>
                      </a:lnTo>
                      <a:lnTo>
                        <a:pt x="5" y="147"/>
                      </a:lnTo>
                      <a:lnTo>
                        <a:pt x="6" y="139"/>
                      </a:lnTo>
                      <a:lnTo>
                        <a:pt x="7" y="133"/>
                      </a:lnTo>
                      <a:lnTo>
                        <a:pt x="9" y="126"/>
                      </a:lnTo>
                      <a:lnTo>
                        <a:pt x="9" y="119"/>
                      </a:lnTo>
                      <a:lnTo>
                        <a:pt x="11" y="112"/>
                      </a:lnTo>
                      <a:lnTo>
                        <a:pt x="11" y="105"/>
                      </a:lnTo>
                      <a:lnTo>
                        <a:pt x="13" y="98"/>
                      </a:lnTo>
                      <a:lnTo>
                        <a:pt x="14" y="92"/>
                      </a:lnTo>
                      <a:lnTo>
                        <a:pt x="15" y="85"/>
                      </a:lnTo>
                      <a:lnTo>
                        <a:pt x="15" y="78"/>
                      </a:lnTo>
                      <a:lnTo>
                        <a:pt x="16" y="72"/>
                      </a:lnTo>
                      <a:lnTo>
                        <a:pt x="18" y="66"/>
                      </a:lnTo>
                      <a:lnTo>
                        <a:pt x="19" y="61"/>
                      </a:lnTo>
                      <a:lnTo>
                        <a:pt x="19" y="55"/>
                      </a:lnTo>
                      <a:lnTo>
                        <a:pt x="20" y="50"/>
                      </a:lnTo>
                      <a:lnTo>
                        <a:pt x="22" y="46"/>
                      </a:lnTo>
                      <a:lnTo>
                        <a:pt x="22" y="40"/>
                      </a:lnTo>
                      <a:lnTo>
                        <a:pt x="23" y="37"/>
                      </a:lnTo>
                      <a:lnTo>
                        <a:pt x="23" y="34"/>
                      </a:lnTo>
                      <a:lnTo>
                        <a:pt x="24" y="31"/>
                      </a:lnTo>
                      <a:lnTo>
                        <a:pt x="24" y="29"/>
                      </a:lnTo>
                      <a:lnTo>
                        <a:pt x="24" y="27"/>
                      </a:lnTo>
                      <a:lnTo>
                        <a:pt x="24" y="25"/>
                      </a:lnTo>
                    </a:path>
                  </a:pathLst>
                </a:custGeom>
                <a:solidFill>
                  <a:srgbClr val="9B5C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3" name="Freeform 52"/>
                <p:cNvSpPr>
                  <a:spLocks/>
                </p:cNvSpPr>
                <p:nvPr/>
              </p:nvSpPr>
              <p:spPr bwMode="auto">
                <a:xfrm>
                  <a:off x="1385" y="1519"/>
                  <a:ext cx="407" cy="311"/>
                </a:xfrm>
                <a:custGeom>
                  <a:avLst/>
                  <a:gdLst>
                    <a:gd name="T0" fmla="*/ 27 w 407"/>
                    <a:gd name="T1" fmla="*/ 23 h 311"/>
                    <a:gd name="T2" fmla="*/ 32 w 407"/>
                    <a:gd name="T3" fmla="*/ 18 h 311"/>
                    <a:gd name="T4" fmla="*/ 41 w 407"/>
                    <a:gd name="T5" fmla="*/ 14 h 311"/>
                    <a:gd name="T6" fmla="*/ 54 w 407"/>
                    <a:gd name="T7" fmla="*/ 8 h 311"/>
                    <a:gd name="T8" fmla="*/ 71 w 407"/>
                    <a:gd name="T9" fmla="*/ 5 h 311"/>
                    <a:gd name="T10" fmla="*/ 93 w 407"/>
                    <a:gd name="T11" fmla="*/ 1 h 311"/>
                    <a:gd name="T12" fmla="*/ 119 w 407"/>
                    <a:gd name="T13" fmla="*/ 0 h 311"/>
                    <a:gd name="T14" fmla="*/ 151 w 407"/>
                    <a:gd name="T15" fmla="*/ 0 h 311"/>
                    <a:gd name="T16" fmla="*/ 183 w 407"/>
                    <a:gd name="T17" fmla="*/ 2 h 311"/>
                    <a:gd name="T18" fmla="*/ 214 w 407"/>
                    <a:gd name="T19" fmla="*/ 5 h 311"/>
                    <a:gd name="T20" fmla="*/ 240 w 407"/>
                    <a:gd name="T21" fmla="*/ 9 h 311"/>
                    <a:gd name="T22" fmla="*/ 264 w 407"/>
                    <a:gd name="T23" fmla="*/ 16 h 311"/>
                    <a:gd name="T24" fmla="*/ 284 w 407"/>
                    <a:gd name="T25" fmla="*/ 23 h 311"/>
                    <a:gd name="T26" fmla="*/ 306 w 407"/>
                    <a:gd name="T27" fmla="*/ 32 h 311"/>
                    <a:gd name="T28" fmla="*/ 328 w 407"/>
                    <a:gd name="T29" fmla="*/ 42 h 311"/>
                    <a:gd name="T30" fmla="*/ 349 w 407"/>
                    <a:gd name="T31" fmla="*/ 50 h 311"/>
                    <a:gd name="T32" fmla="*/ 366 w 407"/>
                    <a:gd name="T33" fmla="*/ 57 h 311"/>
                    <a:gd name="T34" fmla="*/ 379 w 407"/>
                    <a:gd name="T35" fmla="*/ 60 h 311"/>
                    <a:gd name="T36" fmla="*/ 386 w 407"/>
                    <a:gd name="T37" fmla="*/ 63 h 311"/>
                    <a:gd name="T38" fmla="*/ 393 w 407"/>
                    <a:gd name="T39" fmla="*/ 66 h 311"/>
                    <a:gd name="T40" fmla="*/ 398 w 407"/>
                    <a:gd name="T41" fmla="*/ 66 h 311"/>
                    <a:gd name="T42" fmla="*/ 403 w 407"/>
                    <a:gd name="T43" fmla="*/ 68 h 311"/>
                    <a:gd name="T44" fmla="*/ 401 w 407"/>
                    <a:gd name="T45" fmla="*/ 104 h 311"/>
                    <a:gd name="T46" fmla="*/ 392 w 407"/>
                    <a:gd name="T47" fmla="*/ 109 h 311"/>
                    <a:gd name="T48" fmla="*/ 376 w 407"/>
                    <a:gd name="T49" fmla="*/ 119 h 311"/>
                    <a:gd name="T50" fmla="*/ 355 w 407"/>
                    <a:gd name="T51" fmla="*/ 132 h 311"/>
                    <a:gd name="T52" fmla="*/ 335 w 407"/>
                    <a:gd name="T53" fmla="*/ 146 h 311"/>
                    <a:gd name="T54" fmla="*/ 315 w 407"/>
                    <a:gd name="T55" fmla="*/ 159 h 311"/>
                    <a:gd name="T56" fmla="*/ 301 w 407"/>
                    <a:gd name="T57" fmla="*/ 174 h 311"/>
                    <a:gd name="T58" fmla="*/ 291 w 407"/>
                    <a:gd name="T59" fmla="*/ 185 h 311"/>
                    <a:gd name="T60" fmla="*/ 282 w 407"/>
                    <a:gd name="T61" fmla="*/ 195 h 311"/>
                    <a:gd name="T62" fmla="*/ 275 w 407"/>
                    <a:gd name="T63" fmla="*/ 204 h 311"/>
                    <a:gd name="T64" fmla="*/ 266 w 407"/>
                    <a:gd name="T65" fmla="*/ 210 h 311"/>
                    <a:gd name="T66" fmla="*/ 254 w 407"/>
                    <a:gd name="T67" fmla="*/ 219 h 311"/>
                    <a:gd name="T68" fmla="*/ 243 w 407"/>
                    <a:gd name="T69" fmla="*/ 226 h 311"/>
                    <a:gd name="T70" fmla="*/ 229 w 407"/>
                    <a:gd name="T71" fmla="*/ 235 h 311"/>
                    <a:gd name="T72" fmla="*/ 209 w 407"/>
                    <a:gd name="T73" fmla="*/ 245 h 311"/>
                    <a:gd name="T74" fmla="*/ 185 w 407"/>
                    <a:gd name="T75" fmla="*/ 257 h 311"/>
                    <a:gd name="T76" fmla="*/ 162 w 407"/>
                    <a:gd name="T77" fmla="*/ 268 h 311"/>
                    <a:gd name="T78" fmla="*/ 137 w 407"/>
                    <a:gd name="T79" fmla="*/ 278 h 311"/>
                    <a:gd name="T80" fmla="*/ 115 w 407"/>
                    <a:gd name="T81" fmla="*/ 287 h 311"/>
                    <a:gd name="T82" fmla="*/ 97 w 407"/>
                    <a:gd name="T83" fmla="*/ 292 h 311"/>
                    <a:gd name="T84" fmla="*/ 82 w 407"/>
                    <a:gd name="T85" fmla="*/ 298 h 311"/>
                    <a:gd name="T86" fmla="*/ 67 w 407"/>
                    <a:gd name="T87" fmla="*/ 303 h 311"/>
                    <a:gd name="T88" fmla="*/ 55 w 407"/>
                    <a:gd name="T89" fmla="*/ 307 h 311"/>
                    <a:gd name="T90" fmla="*/ 43 w 407"/>
                    <a:gd name="T91" fmla="*/ 310 h 311"/>
                    <a:gd name="T92" fmla="*/ 32 w 407"/>
                    <a:gd name="T93" fmla="*/ 310 h 311"/>
                    <a:gd name="T94" fmla="*/ 21 w 407"/>
                    <a:gd name="T95" fmla="*/ 305 h 311"/>
                    <a:gd name="T96" fmla="*/ 12 w 407"/>
                    <a:gd name="T97" fmla="*/ 297 h 311"/>
                    <a:gd name="T98" fmla="*/ 6 w 407"/>
                    <a:gd name="T99" fmla="*/ 284 h 311"/>
                    <a:gd name="T100" fmla="*/ 2 w 407"/>
                    <a:gd name="T101" fmla="*/ 266 h 311"/>
                    <a:gd name="T102" fmla="*/ 1 w 407"/>
                    <a:gd name="T103" fmla="*/ 247 h 311"/>
                    <a:gd name="T104" fmla="*/ 0 w 407"/>
                    <a:gd name="T105" fmla="*/ 226 h 311"/>
                    <a:gd name="T106" fmla="*/ 1 w 407"/>
                    <a:gd name="T107" fmla="*/ 202 h 311"/>
                    <a:gd name="T108" fmla="*/ 1 w 407"/>
                    <a:gd name="T109" fmla="*/ 178 h 311"/>
                    <a:gd name="T110" fmla="*/ 5 w 407"/>
                    <a:gd name="T111" fmla="*/ 148 h 311"/>
                    <a:gd name="T112" fmla="*/ 8 w 407"/>
                    <a:gd name="T113" fmla="*/ 116 h 311"/>
                    <a:gd name="T114" fmla="*/ 14 w 407"/>
                    <a:gd name="T115" fmla="*/ 83 h 311"/>
                    <a:gd name="T116" fmla="*/ 19 w 407"/>
                    <a:gd name="T117" fmla="*/ 55 h 311"/>
                    <a:gd name="T118" fmla="*/ 23 w 407"/>
                    <a:gd name="T119" fmla="*/ 34 h 3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7"/>
                    <a:gd name="T181" fmla="*/ 0 h 311"/>
                    <a:gd name="T182" fmla="*/ 407 w 407"/>
                    <a:gd name="T183" fmla="*/ 311 h 3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7" h="311">
                      <a:moveTo>
                        <a:pt x="24" y="27"/>
                      </a:moveTo>
                      <a:lnTo>
                        <a:pt x="25" y="25"/>
                      </a:lnTo>
                      <a:lnTo>
                        <a:pt x="25" y="24"/>
                      </a:lnTo>
                      <a:lnTo>
                        <a:pt x="27" y="24"/>
                      </a:lnTo>
                      <a:lnTo>
                        <a:pt x="27" y="23"/>
                      </a:lnTo>
                      <a:lnTo>
                        <a:pt x="28" y="21"/>
                      </a:lnTo>
                      <a:lnTo>
                        <a:pt x="29" y="21"/>
                      </a:lnTo>
                      <a:lnTo>
                        <a:pt x="31" y="19"/>
                      </a:lnTo>
                      <a:lnTo>
                        <a:pt x="32" y="18"/>
                      </a:lnTo>
                      <a:lnTo>
                        <a:pt x="33" y="18"/>
                      </a:lnTo>
                      <a:lnTo>
                        <a:pt x="36" y="18"/>
                      </a:lnTo>
                      <a:lnTo>
                        <a:pt x="37" y="16"/>
                      </a:lnTo>
                      <a:lnTo>
                        <a:pt x="38" y="15"/>
                      </a:lnTo>
                      <a:lnTo>
                        <a:pt x="41" y="14"/>
                      </a:lnTo>
                      <a:lnTo>
                        <a:pt x="43" y="12"/>
                      </a:lnTo>
                      <a:lnTo>
                        <a:pt x="46" y="11"/>
                      </a:lnTo>
                      <a:lnTo>
                        <a:pt x="47" y="10"/>
                      </a:lnTo>
                      <a:lnTo>
                        <a:pt x="51" y="9"/>
                      </a:lnTo>
                      <a:lnTo>
                        <a:pt x="54" y="8"/>
                      </a:lnTo>
                      <a:lnTo>
                        <a:pt x="56" y="8"/>
                      </a:lnTo>
                      <a:lnTo>
                        <a:pt x="60" y="7"/>
                      </a:lnTo>
                      <a:lnTo>
                        <a:pt x="63" y="6"/>
                      </a:lnTo>
                      <a:lnTo>
                        <a:pt x="67" y="5"/>
                      </a:lnTo>
                      <a:lnTo>
                        <a:pt x="71" y="5"/>
                      </a:lnTo>
                      <a:lnTo>
                        <a:pt x="75" y="3"/>
                      </a:lnTo>
                      <a:lnTo>
                        <a:pt x="79" y="3"/>
                      </a:lnTo>
                      <a:lnTo>
                        <a:pt x="83" y="2"/>
                      </a:lnTo>
                      <a:lnTo>
                        <a:pt x="87" y="2"/>
                      </a:lnTo>
                      <a:lnTo>
                        <a:pt x="93" y="1"/>
                      </a:lnTo>
                      <a:lnTo>
                        <a:pt x="97" y="1"/>
                      </a:lnTo>
                      <a:lnTo>
                        <a:pt x="103" y="1"/>
                      </a:lnTo>
                      <a:lnTo>
                        <a:pt x="108" y="0"/>
                      </a:lnTo>
                      <a:lnTo>
                        <a:pt x="115" y="0"/>
                      </a:lnTo>
                      <a:lnTo>
                        <a:pt x="119" y="0"/>
                      </a:lnTo>
                      <a:lnTo>
                        <a:pt x="126" y="0"/>
                      </a:lnTo>
                      <a:lnTo>
                        <a:pt x="132" y="0"/>
                      </a:lnTo>
                      <a:lnTo>
                        <a:pt x="137" y="0"/>
                      </a:lnTo>
                      <a:lnTo>
                        <a:pt x="144" y="0"/>
                      </a:lnTo>
                      <a:lnTo>
                        <a:pt x="151" y="0"/>
                      </a:lnTo>
                      <a:lnTo>
                        <a:pt x="157" y="0"/>
                      </a:lnTo>
                      <a:lnTo>
                        <a:pt x="163" y="1"/>
                      </a:lnTo>
                      <a:lnTo>
                        <a:pt x="170" y="1"/>
                      </a:lnTo>
                      <a:lnTo>
                        <a:pt x="176" y="1"/>
                      </a:lnTo>
                      <a:lnTo>
                        <a:pt x="183" y="2"/>
                      </a:lnTo>
                      <a:lnTo>
                        <a:pt x="189" y="2"/>
                      </a:lnTo>
                      <a:lnTo>
                        <a:pt x="195" y="3"/>
                      </a:lnTo>
                      <a:lnTo>
                        <a:pt x="201" y="3"/>
                      </a:lnTo>
                      <a:lnTo>
                        <a:pt x="207" y="5"/>
                      </a:lnTo>
                      <a:lnTo>
                        <a:pt x="214" y="5"/>
                      </a:lnTo>
                      <a:lnTo>
                        <a:pt x="219" y="6"/>
                      </a:lnTo>
                      <a:lnTo>
                        <a:pt x="225" y="7"/>
                      </a:lnTo>
                      <a:lnTo>
                        <a:pt x="231" y="8"/>
                      </a:lnTo>
                      <a:lnTo>
                        <a:pt x="236" y="8"/>
                      </a:lnTo>
                      <a:lnTo>
                        <a:pt x="240" y="9"/>
                      </a:lnTo>
                      <a:lnTo>
                        <a:pt x="246" y="10"/>
                      </a:lnTo>
                      <a:lnTo>
                        <a:pt x="251" y="11"/>
                      </a:lnTo>
                      <a:lnTo>
                        <a:pt x="254" y="12"/>
                      </a:lnTo>
                      <a:lnTo>
                        <a:pt x="260" y="15"/>
                      </a:lnTo>
                      <a:lnTo>
                        <a:pt x="264" y="16"/>
                      </a:lnTo>
                      <a:lnTo>
                        <a:pt x="267" y="18"/>
                      </a:lnTo>
                      <a:lnTo>
                        <a:pt x="271" y="18"/>
                      </a:lnTo>
                      <a:lnTo>
                        <a:pt x="275" y="21"/>
                      </a:lnTo>
                      <a:lnTo>
                        <a:pt x="281" y="21"/>
                      </a:lnTo>
                      <a:lnTo>
                        <a:pt x="284" y="23"/>
                      </a:lnTo>
                      <a:lnTo>
                        <a:pt x="290" y="25"/>
                      </a:lnTo>
                      <a:lnTo>
                        <a:pt x="294" y="27"/>
                      </a:lnTo>
                      <a:lnTo>
                        <a:pt x="297" y="29"/>
                      </a:lnTo>
                      <a:lnTo>
                        <a:pt x="302" y="30"/>
                      </a:lnTo>
                      <a:lnTo>
                        <a:pt x="306" y="32"/>
                      </a:lnTo>
                      <a:lnTo>
                        <a:pt x="311" y="34"/>
                      </a:lnTo>
                      <a:lnTo>
                        <a:pt x="315" y="36"/>
                      </a:lnTo>
                      <a:lnTo>
                        <a:pt x="321" y="38"/>
                      </a:lnTo>
                      <a:lnTo>
                        <a:pt x="325" y="40"/>
                      </a:lnTo>
                      <a:lnTo>
                        <a:pt x="328" y="42"/>
                      </a:lnTo>
                      <a:lnTo>
                        <a:pt x="334" y="43"/>
                      </a:lnTo>
                      <a:lnTo>
                        <a:pt x="338" y="45"/>
                      </a:lnTo>
                      <a:lnTo>
                        <a:pt x="341" y="46"/>
                      </a:lnTo>
                      <a:lnTo>
                        <a:pt x="345" y="47"/>
                      </a:lnTo>
                      <a:lnTo>
                        <a:pt x="349" y="50"/>
                      </a:lnTo>
                      <a:lnTo>
                        <a:pt x="353" y="51"/>
                      </a:lnTo>
                      <a:lnTo>
                        <a:pt x="357" y="53"/>
                      </a:lnTo>
                      <a:lnTo>
                        <a:pt x="359" y="53"/>
                      </a:lnTo>
                      <a:lnTo>
                        <a:pt x="363" y="55"/>
                      </a:lnTo>
                      <a:lnTo>
                        <a:pt x="366" y="57"/>
                      </a:lnTo>
                      <a:lnTo>
                        <a:pt x="370" y="57"/>
                      </a:lnTo>
                      <a:lnTo>
                        <a:pt x="372" y="58"/>
                      </a:lnTo>
                      <a:lnTo>
                        <a:pt x="375" y="59"/>
                      </a:lnTo>
                      <a:lnTo>
                        <a:pt x="376" y="60"/>
                      </a:lnTo>
                      <a:lnTo>
                        <a:pt x="379" y="60"/>
                      </a:lnTo>
                      <a:lnTo>
                        <a:pt x="380" y="62"/>
                      </a:lnTo>
                      <a:lnTo>
                        <a:pt x="383" y="62"/>
                      </a:lnTo>
                      <a:lnTo>
                        <a:pt x="383" y="63"/>
                      </a:lnTo>
                      <a:lnTo>
                        <a:pt x="385" y="63"/>
                      </a:lnTo>
                      <a:lnTo>
                        <a:pt x="386" y="63"/>
                      </a:lnTo>
                      <a:lnTo>
                        <a:pt x="388" y="63"/>
                      </a:lnTo>
                      <a:lnTo>
                        <a:pt x="389" y="64"/>
                      </a:lnTo>
                      <a:lnTo>
                        <a:pt x="390" y="64"/>
                      </a:lnTo>
                      <a:lnTo>
                        <a:pt x="392" y="64"/>
                      </a:lnTo>
                      <a:lnTo>
                        <a:pt x="393" y="66"/>
                      </a:lnTo>
                      <a:lnTo>
                        <a:pt x="394" y="66"/>
                      </a:lnTo>
                      <a:lnTo>
                        <a:pt x="396" y="66"/>
                      </a:lnTo>
                      <a:lnTo>
                        <a:pt x="397" y="66"/>
                      </a:lnTo>
                      <a:lnTo>
                        <a:pt x="398" y="66"/>
                      </a:lnTo>
                      <a:lnTo>
                        <a:pt x="399" y="66"/>
                      </a:lnTo>
                      <a:lnTo>
                        <a:pt x="401" y="66"/>
                      </a:lnTo>
                      <a:lnTo>
                        <a:pt x="401" y="68"/>
                      </a:lnTo>
                      <a:lnTo>
                        <a:pt x="402" y="68"/>
                      </a:lnTo>
                      <a:lnTo>
                        <a:pt x="403" y="68"/>
                      </a:lnTo>
                      <a:lnTo>
                        <a:pt x="405" y="68"/>
                      </a:lnTo>
                      <a:lnTo>
                        <a:pt x="405" y="69"/>
                      </a:lnTo>
                      <a:lnTo>
                        <a:pt x="406" y="69"/>
                      </a:lnTo>
                      <a:lnTo>
                        <a:pt x="402" y="104"/>
                      </a:lnTo>
                      <a:lnTo>
                        <a:pt x="401" y="104"/>
                      </a:lnTo>
                      <a:lnTo>
                        <a:pt x="399" y="105"/>
                      </a:lnTo>
                      <a:lnTo>
                        <a:pt x="398" y="106"/>
                      </a:lnTo>
                      <a:lnTo>
                        <a:pt x="397" y="107"/>
                      </a:lnTo>
                      <a:lnTo>
                        <a:pt x="394" y="109"/>
                      </a:lnTo>
                      <a:lnTo>
                        <a:pt x="392" y="109"/>
                      </a:lnTo>
                      <a:lnTo>
                        <a:pt x="389" y="111"/>
                      </a:lnTo>
                      <a:lnTo>
                        <a:pt x="386" y="113"/>
                      </a:lnTo>
                      <a:lnTo>
                        <a:pt x="383" y="114"/>
                      </a:lnTo>
                      <a:lnTo>
                        <a:pt x="380" y="117"/>
                      </a:lnTo>
                      <a:lnTo>
                        <a:pt x="376" y="119"/>
                      </a:lnTo>
                      <a:lnTo>
                        <a:pt x="372" y="121"/>
                      </a:lnTo>
                      <a:lnTo>
                        <a:pt x="369" y="123"/>
                      </a:lnTo>
                      <a:lnTo>
                        <a:pt x="365" y="126"/>
                      </a:lnTo>
                      <a:lnTo>
                        <a:pt x="361" y="128"/>
                      </a:lnTo>
                      <a:lnTo>
                        <a:pt x="355" y="132"/>
                      </a:lnTo>
                      <a:lnTo>
                        <a:pt x="352" y="134"/>
                      </a:lnTo>
                      <a:lnTo>
                        <a:pt x="348" y="136"/>
                      </a:lnTo>
                      <a:lnTo>
                        <a:pt x="344" y="140"/>
                      </a:lnTo>
                      <a:lnTo>
                        <a:pt x="339" y="143"/>
                      </a:lnTo>
                      <a:lnTo>
                        <a:pt x="335" y="146"/>
                      </a:lnTo>
                      <a:lnTo>
                        <a:pt x="331" y="148"/>
                      </a:lnTo>
                      <a:lnTo>
                        <a:pt x="327" y="152"/>
                      </a:lnTo>
                      <a:lnTo>
                        <a:pt x="323" y="154"/>
                      </a:lnTo>
                      <a:lnTo>
                        <a:pt x="319" y="158"/>
                      </a:lnTo>
                      <a:lnTo>
                        <a:pt x="315" y="159"/>
                      </a:lnTo>
                      <a:lnTo>
                        <a:pt x="311" y="163"/>
                      </a:lnTo>
                      <a:lnTo>
                        <a:pt x="310" y="165"/>
                      </a:lnTo>
                      <a:lnTo>
                        <a:pt x="306" y="169"/>
                      </a:lnTo>
                      <a:lnTo>
                        <a:pt x="304" y="172"/>
                      </a:lnTo>
                      <a:lnTo>
                        <a:pt x="301" y="174"/>
                      </a:lnTo>
                      <a:lnTo>
                        <a:pt x="298" y="176"/>
                      </a:lnTo>
                      <a:lnTo>
                        <a:pt x="296" y="178"/>
                      </a:lnTo>
                      <a:lnTo>
                        <a:pt x="295" y="181"/>
                      </a:lnTo>
                      <a:lnTo>
                        <a:pt x="292" y="184"/>
                      </a:lnTo>
                      <a:lnTo>
                        <a:pt x="291" y="185"/>
                      </a:lnTo>
                      <a:lnTo>
                        <a:pt x="288" y="188"/>
                      </a:lnTo>
                      <a:lnTo>
                        <a:pt x="287" y="189"/>
                      </a:lnTo>
                      <a:lnTo>
                        <a:pt x="286" y="191"/>
                      </a:lnTo>
                      <a:lnTo>
                        <a:pt x="283" y="194"/>
                      </a:lnTo>
                      <a:lnTo>
                        <a:pt x="282" y="195"/>
                      </a:lnTo>
                      <a:lnTo>
                        <a:pt x="281" y="197"/>
                      </a:lnTo>
                      <a:lnTo>
                        <a:pt x="279" y="198"/>
                      </a:lnTo>
                      <a:lnTo>
                        <a:pt x="277" y="200"/>
                      </a:lnTo>
                      <a:lnTo>
                        <a:pt x="275" y="202"/>
                      </a:lnTo>
                      <a:lnTo>
                        <a:pt x="275" y="204"/>
                      </a:lnTo>
                      <a:lnTo>
                        <a:pt x="271" y="204"/>
                      </a:lnTo>
                      <a:lnTo>
                        <a:pt x="271" y="207"/>
                      </a:lnTo>
                      <a:lnTo>
                        <a:pt x="269" y="208"/>
                      </a:lnTo>
                      <a:lnTo>
                        <a:pt x="266" y="210"/>
                      </a:lnTo>
                      <a:lnTo>
                        <a:pt x="262" y="213"/>
                      </a:lnTo>
                      <a:lnTo>
                        <a:pt x="260" y="215"/>
                      </a:lnTo>
                      <a:lnTo>
                        <a:pt x="258" y="216"/>
                      </a:lnTo>
                      <a:lnTo>
                        <a:pt x="254" y="219"/>
                      </a:lnTo>
                      <a:lnTo>
                        <a:pt x="253" y="220"/>
                      </a:lnTo>
                      <a:lnTo>
                        <a:pt x="251" y="221"/>
                      </a:lnTo>
                      <a:lnTo>
                        <a:pt x="249" y="222"/>
                      </a:lnTo>
                      <a:lnTo>
                        <a:pt x="246" y="224"/>
                      </a:lnTo>
                      <a:lnTo>
                        <a:pt x="243" y="226"/>
                      </a:lnTo>
                      <a:lnTo>
                        <a:pt x="240" y="228"/>
                      </a:lnTo>
                      <a:lnTo>
                        <a:pt x="239" y="229"/>
                      </a:lnTo>
                      <a:lnTo>
                        <a:pt x="236" y="232"/>
                      </a:lnTo>
                      <a:lnTo>
                        <a:pt x="232" y="232"/>
                      </a:lnTo>
                      <a:lnTo>
                        <a:pt x="229" y="235"/>
                      </a:lnTo>
                      <a:lnTo>
                        <a:pt x="225" y="237"/>
                      </a:lnTo>
                      <a:lnTo>
                        <a:pt x="222" y="238"/>
                      </a:lnTo>
                      <a:lnTo>
                        <a:pt x="218" y="241"/>
                      </a:lnTo>
                      <a:lnTo>
                        <a:pt x="214" y="243"/>
                      </a:lnTo>
                      <a:lnTo>
                        <a:pt x="209" y="245"/>
                      </a:lnTo>
                      <a:lnTo>
                        <a:pt x="205" y="248"/>
                      </a:lnTo>
                      <a:lnTo>
                        <a:pt x="199" y="250"/>
                      </a:lnTo>
                      <a:lnTo>
                        <a:pt x="195" y="252"/>
                      </a:lnTo>
                      <a:lnTo>
                        <a:pt x="191" y="255"/>
                      </a:lnTo>
                      <a:lnTo>
                        <a:pt x="185" y="257"/>
                      </a:lnTo>
                      <a:lnTo>
                        <a:pt x="181" y="260"/>
                      </a:lnTo>
                      <a:lnTo>
                        <a:pt x="176" y="261"/>
                      </a:lnTo>
                      <a:lnTo>
                        <a:pt x="171" y="263"/>
                      </a:lnTo>
                      <a:lnTo>
                        <a:pt x="166" y="265"/>
                      </a:lnTo>
                      <a:lnTo>
                        <a:pt x="162" y="268"/>
                      </a:lnTo>
                      <a:lnTo>
                        <a:pt x="157" y="270"/>
                      </a:lnTo>
                      <a:lnTo>
                        <a:pt x="151" y="272"/>
                      </a:lnTo>
                      <a:lnTo>
                        <a:pt x="147" y="274"/>
                      </a:lnTo>
                      <a:lnTo>
                        <a:pt x="143" y="275"/>
                      </a:lnTo>
                      <a:lnTo>
                        <a:pt x="137" y="278"/>
                      </a:lnTo>
                      <a:lnTo>
                        <a:pt x="132" y="281"/>
                      </a:lnTo>
                      <a:lnTo>
                        <a:pt x="128" y="282"/>
                      </a:lnTo>
                      <a:lnTo>
                        <a:pt x="124" y="284"/>
                      </a:lnTo>
                      <a:lnTo>
                        <a:pt x="119" y="285"/>
                      </a:lnTo>
                      <a:lnTo>
                        <a:pt x="115" y="287"/>
                      </a:lnTo>
                      <a:lnTo>
                        <a:pt x="111" y="287"/>
                      </a:lnTo>
                      <a:lnTo>
                        <a:pt x="108" y="290"/>
                      </a:lnTo>
                      <a:lnTo>
                        <a:pt x="104" y="291"/>
                      </a:lnTo>
                      <a:lnTo>
                        <a:pt x="102" y="291"/>
                      </a:lnTo>
                      <a:lnTo>
                        <a:pt x="97" y="292"/>
                      </a:lnTo>
                      <a:lnTo>
                        <a:pt x="95" y="293"/>
                      </a:lnTo>
                      <a:lnTo>
                        <a:pt x="91" y="294"/>
                      </a:lnTo>
                      <a:lnTo>
                        <a:pt x="89" y="296"/>
                      </a:lnTo>
                      <a:lnTo>
                        <a:pt x="86" y="297"/>
                      </a:lnTo>
                      <a:lnTo>
                        <a:pt x="82" y="298"/>
                      </a:lnTo>
                      <a:lnTo>
                        <a:pt x="80" y="299"/>
                      </a:lnTo>
                      <a:lnTo>
                        <a:pt x="77" y="300"/>
                      </a:lnTo>
                      <a:lnTo>
                        <a:pt x="75" y="301"/>
                      </a:lnTo>
                      <a:lnTo>
                        <a:pt x="71" y="303"/>
                      </a:lnTo>
                      <a:lnTo>
                        <a:pt x="67" y="303"/>
                      </a:lnTo>
                      <a:lnTo>
                        <a:pt x="65" y="303"/>
                      </a:lnTo>
                      <a:lnTo>
                        <a:pt x="63" y="305"/>
                      </a:lnTo>
                      <a:lnTo>
                        <a:pt x="60" y="306"/>
                      </a:lnTo>
                      <a:lnTo>
                        <a:pt x="58" y="306"/>
                      </a:lnTo>
                      <a:lnTo>
                        <a:pt x="55" y="307"/>
                      </a:lnTo>
                      <a:lnTo>
                        <a:pt x="52" y="309"/>
                      </a:lnTo>
                      <a:lnTo>
                        <a:pt x="50" y="309"/>
                      </a:lnTo>
                      <a:lnTo>
                        <a:pt x="49" y="309"/>
                      </a:lnTo>
                      <a:lnTo>
                        <a:pt x="46" y="310"/>
                      </a:lnTo>
                      <a:lnTo>
                        <a:pt x="43" y="310"/>
                      </a:lnTo>
                      <a:lnTo>
                        <a:pt x="41" y="310"/>
                      </a:lnTo>
                      <a:lnTo>
                        <a:pt x="38" y="310"/>
                      </a:lnTo>
                      <a:lnTo>
                        <a:pt x="37" y="310"/>
                      </a:lnTo>
                      <a:lnTo>
                        <a:pt x="35" y="310"/>
                      </a:lnTo>
                      <a:lnTo>
                        <a:pt x="32" y="310"/>
                      </a:lnTo>
                      <a:lnTo>
                        <a:pt x="31" y="309"/>
                      </a:lnTo>
                      <a:lnTo>
                        <a:pt x="28" y="309"/>
                      </a:lnTo>
                      <a:lnTo>
                        <a:pt x="25" y="307"/>
                      </a:lnTo>
                      <a:lnTo>
                        <a:pt x="24" y="306"/>
                      </a:lnTo>
                      <a:lnTo>
                        <a:pt x="21" y="305"/>
                      </a:lnTo>
                      <a:lnTo>
                        <a:pt x="20" y="303"/>
                      </a:lnTo>
                      <a:lnTo>
                        <a:pt x="18" y="303"/>
                      </a:lnTo>
                      <a:lnTo>
                        <a:pt x="16" y="301"/>
                      </a:lnTo>
                      <a:lnTo>
                        <a:pt x="14" y="299"/>
                      </a:lnTo>
                      <a:lnTo>
                        <a:pt x="12" y="297"/>
                      </a:lnTo>
                      <a:lnTo>
                        <a:pt x="11" y="294"/>
                      </a:lnTo>
                      <a:lnTo>
                        <a:pt x="10" y="292"/>
                      </a:lnTo>
                      <a:lnTo>
                        <a:pt x="8" y="290"/>
                      </a:lnTo>
                      <a:lnTo>
                        <a:pt x="7" y="287"/>
                      </a:lnTo>
                      <a:lnTo>
                        <a:pt x="6" y="284"/>
                      </a:lnTo>
                      <a:lnTo>
                        <a:pt x="6" y="281"/>
                      </a:lnTo>
                      <a:lnTo>
                        <a:pt x="5" y="277"/>
                      </a:lnTo>
                      <a:lnTo>
                        <a:pt x="3" y="274"/>
                      </a:lnTo>
                      <a:lnTo>
                        <a:pt x="3" y="271"/>
                      </a:lnTo>
                      <a:lnTo>
                        <a:pt x="2" y="266"/>
                      </a:lnTo>
                      <a:lnTo>
                        <a:pt x="2" y="263"/>
                      </a:lnTo>
                      <a:lnTo>
                        <a:pt x="2" y="260"/>
                      </a:lnTo>
                      <a:lnTo>
                        <a:pt x="1" y="255"/>
                      </a:lnTo>
                      <a:lnTo>
                        <a:pt x="1" y="251"/>
                      </a:lnTo>
                      <a:lnTo>
                        <a:pt x="1" y="247"/>
                      </a:lnTo>
                      <a:lnTo>
                        <a:pt x="1" y="243"/>
                      </a:lnTo>
                      <a:lnTo>
                        <a:pt x="1" y="238"/>
                      </a:lnTo>
                      <a:lnTo>
                        <a:pt x="0" y="234"/>
                      </a:lnTo>
                      <a:lnTo>
                        <a:pt x="0" y="229"/>
                      </a:lnTo>
                      <a:lnTo>
                        <a:pt x="0" y="226"/>
                      </a:lnTo>
                      <a:lnTo>
                        <a:pt x="0" y="221"/>
                      </a:lnTo>
                      <a:lnTo>
                        <a:pt x="0" y="216"/>
                      </a:lnTo>
                      <a:lnTo>
                        <a:pt x="1" y="211"/>
                      </a:lnTo>
                      <a:lnTo>
                        <a:pt x="1" y="207"/>
                      </a:lnTo>
                      <a:lnTo>
                        <a:pt x="1" y="202"/>
                      </a:lnTo>
                      <a:lnTo>
                        <a:pt x="1" y="197"/>
                      </a:lnTo>
                      <a:lnTo>
                        <a:pt x="1" y="193"/>
                      </a:lnTo>
                      <a:lnTo>
                        <a:pt x="1" y="188"/>
                      </a:lnTo>
                      <a:lnTo>
                        <a:pt x="1" y="184"/>
                      </a:lnTo>
                      <a:lnTo>
                        <a:pt x="1" y="178"/>
                      </a:lnTo>
                      <a:lnTo>
                        <a:pt x="2" y="172"/>
                      </a:lnTo>
                      <a:lnTo>
                        <a:pt x="2" y="167"/>
                      </a:lnTo>
                      <a:lnTo>
                        <a:pt x="3" y="161"/>
                      </a:lnTo>
                      <a:lnTo>
                        <a:pt x="3" y="155"/>
                      </a:lnTo>
                      <a:lnTo>
                        <a:pt x="5" y="148"/>
                      </a:lnTo>
                      <a:lnTo>
                        <a:pt x="5" y="143"/>
                      </a:lnTo>
                      <a:lnTo>
                        <a:pt x="6" y="135"/>
                      </a:lnTo>
                      <a:lnTo>
                        <a:pt x="7" y="128"/>
                      </a:lnTo>
                      <a:lnTo>
                        <a:pt x="7" y="122"/>
                      </a:lnTo>
                      <a:lnTo>
                        <a:pt x="8" y="116"/>
                      </a:lnTo>
                      <a:lnTo>
                        <a:pt x="10" y="109"/>
                      </a:lnTo>
                      <a:lnTo>
                        <a:pt x="11" y="103"/>
                      </a:lnTo>
                      <a:lnTo>
                        <a:pt x="12" y="96"/>
                      </a:lnTo>
                      <a:lnTo>
                        <a:pt x="12" y="88"/>
                      </a:lnTo>
                      <a:lnTo>
                        <a:pt x="14" y="83"/>
                      </a:lnTo>
                      <a:lnTo>
                        <a:pt x="15" y="77"/>
                      </a:lnTo>
                      <a:lnTo>
                        <a:pt x="16" y="71"/>
                      </a:lnTo>
                      <a:lnTo>
                        <a:pt x="18" y="66"/>
                      </a:lnTo>
                      <a:lnTo>
                        <a:pt x="18" y="59"/>
                      </a:lnTo>
                      <a:lnTo>
                        <a:pt x="19" y="55"/>
                      </a:lnTo>
                      <a:lnTo>
                        <a:pt x="20" y="50"/>
                      </a:lnTo>
                      <a:lnTo>
                        <a:pt x="20" y="45"/>
                      </a:lnTo>
                      <a:lnTo>
                        <a:pt x="21" y="42"/>
                      </a:lnTo>
                      <a:lnTo>
                        <a:pt x="21" y="37"/>
                      </a:lnTo>
                      <a:lnTo>
                        <a:pt x="23" y="34"/>
                      </a:lnTo>
                      <a:lnTo>
                        <a:pt x="23" y="32"/>
                      </a:lnTo>
                      <a:lnTo>
                        <a:pt x="23" y="30"/>
                      </a:lnTo>
                      <a:lnTo>
                        <a:pt x="24" y="28"/>
                      </a:lnTo>
                      <a:lnTo>
                        <a:pt x="24" y="27"/>
                      </a:lnTo>
                    </a:path>
                  </a:pathLst>
                </a:custGeom>
                <a:solidFill>
                  <a:srgbClr val="A361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4" name="Freeform 53"/>
                <p:cNvSpPr>
                  <a:spLocks/>
                </p:cNvSpPr>
                <p:nvPr/>
              </p:nvSpPr>
              <p:spPr bwMode="auto">
                <a:xfrm>
                  <a:off x="1393" y="1523"/>
                  <a:ext cx="386" cy="297"/>
                </a:xfrm>
                <a:custGeom>
                  <a:avLst/>
                  <a:gdLst>
                    <a:gd name="T0" fmla="*/ 26 w 386"/>
                    <a:gd name="T1" fmla="*/ 27 h 297"/>
                    <a:gd name="T2" fmla="*/ 29 w 386"/>
                    <a:gd name="T3" fmla="*/ 21 h 297"/>
                    <a:gd name="T4" fmla="*/ 37 w 386"/>
                    <a:gd name="T5" fmla="*/ 17 h 297"/>
                    <a:gd name="T6" fmla="*/ 47 w 386"/>
                    <a:gd name="T7" fmla="*/ 11 h 297"/>
                    <a:gd name="T8" fmla="*/ 62 w 386"/>
                    <a:gd name="T9" fmla="*/ 6 h 297"/>
                    <a:gd name="T10" fmla="*/ 82 w 386"/>
                    <a:gd name="T11" fmla="*/ 3 h 297"/>
                    <a:gd name="T12" fmla="*/ 105 w 386"/>
                    <a:gd name="T13" fmla="*/ 1 h 297"/>
                    <a:gd name="T14" fmla="*/ 133 w 386"/>
                    <a:gd name="T15" fmla="*/ 0 h 297"/>
                    <a:gd name="T16" fmla="*/ 163 w 386"/>
                    <a:gd name="T17" fmla="*/ 1 h 297"/>
                    <a:gd name="T18" fmla="*/ 191 w 386"/>
                    <a:gd name="T19" fmla="*/ 3 h 297"/>
                    <a:gd name="T20" fmla="*/ 219 w 386"/>
                    <a:gd name="T21" fmla="*/ 8 h 297"/>
                    <a:gd name="T22" fmla="*/ 242 w 386"/>
                    <a:gd name="T23" fmla="*/ 12 h 297"/>
                    <a:gd name="T24" fmla="*/ 261 w 386"/>
                    <a:gd name="T25" fmla="*/ 19 h 297"/>
                    <a:gd name="T26" fmla="*/ 284 w 386"/>
                    <a:gd name="T27" fmla="*/ 27 h 297"/>
                    <a:gd name="T28" fmla="*/ 303 w 386"/>
                    <a:gd name="T29" fmla="*/ 36 h 297"/>
                    <a:gd name="T30" fmla="*/ 323 w 386"/>
                    <a:gd name="T31" fmla="*/ 43 h 297"/>
                    <a:gd name="T32" fmla="*/ 341 w 386"/>
                    <a:gd name="T33" fmla="*/ 50 h 297"/>
                    <a:gd name="T34" fmla="*/ 354 w 386"/>
                    <a:gd name="T35" fmla="*/ 56 h 297"/>
                    <a:gd name="T36" fmla="*/ 362 w 386"/>
                    <a:gd name="T37" fmla="*/ 58 h 297"/>
                    <a:gd name="T38" fmla="*/ 369 w 386"/>
                    <a:gd name="T39" fmla="*/ 60 h 297"/>
                    <a:gd name="T40" fmla="*/ 374 w 386"/>
                    <a:gd name="T41" fmla="*/ 62 h 297"/>
                    <a:gd name="T42" fmla="*/ 380 w 386"/>
                    <a:gd name="T43" fmla="*/ 63 h 297"/>
                    <a:gd name="T44" fmla="*/ 385 w 386"/>
                    <a:gd name="T45" fmla="*/ 66 h 297"/>
                    <a:gd name="T46" fmla="*/ 374 w 386"/>
                    <a:gd name="T47" fmla="*/ 104 h 297"/>
                    <a:gd name="T48" fmla="*/ 360 w 386"/>
                    <a:gd name="T49" fmla="*/ 112 h 297"/>
                    <a:gd name="T50" fmla="*/ 342 w 386"/>
                    <a:gd name="T51" fmla="*/ 124 h 297"/>
                    <a:gd name="T52" fmla="*/ 322 w 386"/>
                    <a:gd name="T53" fmla="*/ 137 h 297"/>
                    <a:gd name="T54" fmla="*/ 303 w 386"/>
                    <a:gd name="T55" fmla="*/ 151 h 297"/>
                    <a:gd name="T56" fmla="*/ 288 w 386"/>
                    <a:gd name="T57" fmla="*/ 165 h 297"/>
                    <a:gd name="T58" fmla="*/ 278 w 386"/>
                    <a:gd name="T59" fmla="*/ 176 h 297"/>
                    <a:gd name="T60" fmla="*/ 269 w 386"/>
                    <a:gd name="T61" fmla="*/ 186 h 297"/>
                    <a:gd name="T62" fmla="*/ 261 w 386"/>
                    <a:gd name="T63" fmla="*/ 193 h 297"/>
                    <a:gd name="T64" fmla="*/ 254 w 386"/>
                    <a:gd name="T65" fmla="*/ 202 h 297"/>
                    <a:gd name="T66" fmla="*/ 245 w 386"/>
                    <a:gd name="T67" fmla="*/ 207 h 297"/>
                    <a:gd name="T68" fmla="*/ 234 w 386"/>
                    <a:gd name="T69" fmla="*/ 215 h 297"/>
                    <a:gd name="T70" fmla="*/ 221 w 386"/>
                    <a:gd name="T71" fmla="*/ 224 h 297"/>
                    <a:gd name="T72" fmla="*/ 202 w 386"/>
                    <a:gd name="T73" fmla="*/ 233 h 297"/>
                    <a:gd name="T74" fmla="*/ 182 w 386"/>
                    <a:gd name="T75" fmla="*/ 244 h 297"/>
                    <a:gd name="T76" fmla="*/ 159 w 386"/>
                    <a:gd name="T77" fmla="*/ 254 h 297"/>
                    <a:gd name="T78" fmla="*/ 137 w 386"/>
                    <a:gd name="T79" fmla="*/ 263 h 297"/>
                    <a:gd name="T80" fmla="*/ 116 w 386"/>
                    <a:gd name="T81" fmla="*/ 273 h 297"/>
                    <a:gd name="T82" fmla="*/ 99 w 386"/>
                    <a:gd name="T83" fmla="*/ 279 h 297"/>
                    <a:gd name="T84" fmla="*/ 84 w 386"/>
                    <a:gd name="T85" fmla="*/ 283 h 297"/>
                    <a:gd name="T86" fmla="*/ 70 w 386"/>
                    <a:gd name="T87" fmla="*/ 288 h 297"/>
                    <a:gd name="T88" fmla="*/ 57 w 386"/>
                    <a:gd name="T89" fmla="*/ 292 h 297"/>
                    <a:gd name="T90" fmla="*/ 45 w 386"/>
                    <a:gd name="T91" fmla="*/ 295 h 297"/>
                    <a:gd name="T92" fmla="*/ 33 w 386"/>
                    <a:gd name="T93" fmla="*/ 296 h 297"/>
                    <a:gd name="T94" fmla="*/ 23 w 386"/>
                    <a:gd name="T95" fmla="*/ 292 h 297"/>
                    <a:gd name="T96" fmla="*/ 14 w 386"/>
                    <a:gd name="T97" fmla="*/ 286 h 297"/>
                    <a:gd name="T98" fmla="*/ 7 w 386"/>
                    <a:gd name="T99" fmla="*/ 274 h 297"/>
                    <a:gd name="T100" fmla="*/ 3 w 386"/>
                    <a:gd name="T101" fmla="*/ 258 h 297"/>
                    <a:gd name="T102" fmla="*/ 1 w 386"/>
                    <a:gd name="T103" fmla="*/ 240 h 297"/>
                    <a:gd name="T104" fmla="*/ 0 w 386"/>
                    <a:gd name="T105" fmla="*/ 220 h 297"/>
                    <a:gd name="T106" fmla="*/ 0 w 386"/>
                    <a:gd name="T107" fmla="*/ 198 h 297"/>
                    <a:gd name="T108" fmla="*/ 1 w 386"/>
                    <a:gd name="T109" fmla="*/ 176 h 297"/>
                    <a:gd name="T110" fmla="*/ 3 w 386"/>
                    <a:gd name="T111" fmla="*/ 148 h 297"/>
                    <a:gd name="T112" fmla="*/ 7 w 386"/>
                    <a:gd name="T113" fmla="*/ 118 h 297"/>
                    <a:gd name="T114" fmla="*/ 13 w 386"/>
                    <a:gd name="T115" fmla="*/ 86 h 297"/>
                    <a:gd name="T116" fmla="*/ 18 w 386"/>
                    <a:gd name="T117" fmla="*/ 60 h 297"/>
                    <a:gd name="T118" fmla="*/ 20 w 386"/>
                    <a:gd name="T119" fmla="*/ 38 h 297"/>
                    <a:gd name="T120" fmla="*/ 23 w 386"/>
                    <a:gd name="T121" fmla="*/ 28 h 2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6"/>
                    <a:gd name="T184" fmla="*/ 0 h 297"/>
                    <a:gd name="T185" fmla="*/ 386 w 386"/>
                    <a:gd name="T186" fmla="*/ 297 h 2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6" h="297">
                      <a:moveTo>
                        <a:pt x="23" y="28"/>
                      </a:moveTo>
                      <a:lnTo>
                        <a:pt x="23" y="28"/>
                      </a:lnTo>
                      <a:lnTo>
                        <a:pt x="24" y="28"/>
                      </a:lnTo>
                      <a:lnTo>
                        <a:pt x="24" y="27"/>
                      </a:lnTo>
                      <a:lnTo>
                        <a:pt x="26" y="27"/>
                      </a:lnTo>
                      <a:lnTo>
                        <a:pt x="26" y="25"/>
                      </a:lnTo>
                      <a:lnTo>
                        <a:pt x="27" y="25"/>
                      </a:lnTo>
                      <a:lnTo>
                        <a:pt x="27" y="24"/>
                      </a:lnTo>
                      <a:lnTo>
                        <a:pt x="28" y="23"/>
                      </a:lnTo>
                      <a:lnTo>
                        <a:pt x="29" y="21"/>
                      </a:lnTo>
                      <a:lnTo>
                        <a:pt x="31" y="21"/>
                      </a:lnTo>
                      <a:lnTo>
                        <a:pt x="32" y="21"/>
                      </a:lnTo>
                      <a:lnTo>
                        <a:pt x="33" y="19"/>
                      </a:lnTo>
                      <a:lnTo>
                        <a:pt x="35" y="18"/>
                      </a:lnTo>
                      <a:lnTo>
                        <a:pt x="37" y="17"/>
                      </a:lnTo>
                      <a:lnTo>
                        <a:pt x="38" y="15"/>
                      </a:lnTo>
                      <a:lnTo>
                        <a:pt x="41" y="15"/>
                      </a:lnTo>
                      <a:lnTo>
                        <a:pt x="42" y="14"/>
                      </a:lnTo>
                      <a:lnTo>
                        <a:pt x="45" y="12"/>
                      </a:lnTo>
                      <a:lnTo>
                        <a:pt x="47" y="11"/>
                      </a:lnTo>
                      <a:lnTo>
                        <a:pt x="50" y="10"/>
                      </a:lnTo>
                      <a:lnTo>
                        <a:pt x="53" y="9"/>
                      </a:lnTo>
                      <a:lnTo>
                        <a:pt x="57" y="9"/>
                      </a:lnTo>
                      <a:lnTo>
                        <a:pt x="58" y="8"/>
                      </a:lnTo>
                      <a:lnTo>
                        <a:pt x="62" y="6"/>
                      </a:lnTo>
                      <a:lnTo>
                        <a:pt x="66" y="5"/>
                      </a:lnTo>
                      <a:lnTo>
                        <a:pt x="70" y="4"/>
                      </a:lnTo>
                      <a:lnTo>
                        <a:pt x="73" y="4"/>
                      </a:lnTo>
                      <a:lnTo>
                        <a:pt x="77" y="3"/>
                      </a:lnTo>
                      <a:lnTo>
                        <a:pt x="82" y="3"/>
                      </a:lnTo>
                      <a:lnTo>
                        <a:pt x="85" y="2"/>
                      </a:lnTo>
                      <a:lnTo>
                        <a:pt x="91" y="2"/>
                      </a:lnTo>
                      <a:lnTo>
                        <a:pt x="95" y="1"/>
                      </a:lnTo>
                      <a:lnTo>
                        <a:pt x="101" y="1"/>
                      </a:lnTo>
                      <a:lnTo>
                        <a:pt x="105" y="1"/>
                      </a:lnTo>
                      <a:lnTo>
                        <a:pt x="110" y="1"/>
                      </a:lnTo>
                      <a:lnTo>
                        <a:pt x="116" y="1"/>
                      </a:lnTo>
                      <a:lnTo>
                        <a:pt x="122" y="0"/>
                      </a:lnTo>
                      <a:lnTo>
                        <a:pt x="127" y="0"/>
                      </a:lnTo>
                      <a:lnTo>
                        <a:pt x="133" y="0"/>
                      </a:lnTo>
                      <a:lnTo>
                        <a:pt x="139" y="0"/>
                      </a:lnTo>
                      <a:lnTo>
                        <a:pt x="144" y="1"/>
                      </a:lnTo>
                      <a:lnTo>
                        <a:pt x="150" y="1"/>
                      </a:lnTo>
                      <a:lnTo>
                        <a:pt x="157" y="1"/>
                      </a:lnTo>
                      <a:lnTo>
                        <a:pt x="163" y="1"/>
                      </a:lnTo>
                      <a:lnTo>
                        <a:pt x="168" y="2"/>
                      </a:lnTo>
                      <a:lnTo>
                        <a:pt x="174" y="2"/>
                      </a:lnTo>
                      <a:lnTo>
                        <a:pt x="179" y="2"/>
                      </a:lnTo>
                      <a:lnTo>
                        <a:pt x="187" y="3"/>
                      </a:lnTo>
                      <a:lnTo>
                        <a:pt x="191" y="3"/>
                      </a:lnTo>
                      <a:lnTo>
                        <a:pt x="198" y="4"/>
                      </a:lnTo>
                      <a:lnTo>
                        <a:pt x="202" y="4"/>
                      </a:lnTo>
                      <a:lnTo>
                        <a:pt x="209" y="5"/>
                      </a:lnTo>
                      <a:lnTo>
                        <a:pt x="214" y="6"/>
                      </a:lnTo>
                      <a:lnTo>
                        <a:pt x="219" y="8"/>
                      </a:lnTo>
                      <a:lnTo>
                        <a:pt x="225" y="8"/>
                      </a:lnTo>
                      <a:lnTo>
                        <a:pt x="229" y="9"/>
                      </a:lnTo>
                      <a:lnTo>
                        <a:pt x="233" y="10"/>
                      </a:lnTo>
                      <a:lnTo>
                        <a:pt x="238" y="11"/>
                      </a:lnTo>
                      <a:lnTo>
                        <a:pt x="242" y="12"/>
                      </a:lnTo>
                      <a:lnTo>
                        <a:pt x="246" y="14"/>
                      </a:lnTo>
                      <a:lnTo>
                        <a:pt x="250" y="15"/>
                      </a:lnTo>
                      <a:lnTo>
                        <a:pt x="254" y="15"/>
                      </a:lnTo>
                      <a:lnTo>
                        <a:pt x="258" y="18"/>
                      </a:lnTo>
                      <a:lnTo>
                        <a:pt x="261" y="19"/>
                      </a:lnTo>
                      <a:lnTo>
                        <a:pt x="267" y="21"/>
                      </a:lnTo>
                      <a:lnTo>
                        <a:pt x="271" y="21"/>
                      </a:lnTo>
                      <a:lnTo>
                        <a:pt x="274" y="24"/>
                      </a:lnTo>
                      <a:lnTo>
                        <a:pt x="278" y="25"/>
                      </a:lnTo>
                      <a:lnTo>
                        <a:pt x="284" y="27"/>
                      </a:lnTo>
                      <a:lnTo>
                        <a:pt x="287" y="28"/>
                      </a:lnTo>
                      <a:lnTo>
                        <a:pt x="291" y="30"/>
                      </a:lnTo>
                      <a:lnTo>
                        <a:pt x="295" y="32"/>
                      </a:lnTo>
                      <a:lnTo>
                        <a:pt x="300" y="34"/>
                      </a:lnTo>
                      <a:lnTo>
                        <a:pt x="303" y="36"/>
                      </a:lnTo>
                      <a:lnTo>
                        <a:pt x="307" y="37"/>
                      </a:lnTo>
                      <a:lnTo>
                        <a:pt x="311" y="38"/>
                      </a:lnTo>
                      <a:lnTo>
                        <a:pt x="315" y="40"/>
                      </a:lnTo>
                      <a:lnTo>
                        <a:pt x="319" y="41"/>
                      </a:lnTo>
                      <a:lnTo>
                        <a:pt x="323" y="43"/>
                      </a:lnTo>
                      <a:lnTo>
                        <a:pt x="327" y="45"/>
                      </a:lnTo>
                      <a:lnTo>
                        <a:pt x="330" y="47"/>
                      </a:lnTo>
                      <a:lnTo>
                        <a:pt x="334" y="47"/>
                      </a:lnTo>
                      <a:lnTo>
                        <a:pt x="337" y="49"/>
                      </a:lnTo>
                      <a:lnTo>
                        <a:pt x="341" y="50"/>
                      </a:lnTo>
                      <a:lnTo>
                        <a:pt x="344" y="51"/>
                      </a:lnTo>
                      <a:lnTo>
                        <a:pt x="346" y="53"/>
                      </a:lnTo>
                      <a:lnTo>
                        <a:pt x="349" y="53"/>
                      </a:lnTo>
                      <a:lnTo>
                        <a:pt x="351" y="54"/>
                      </a:lnTo>
                      <a:lnTo>
                        <a:pt x="354" y="56"/>
                      </a:lnTo>
                      <a:lnTo>
                        <a:pt x="357" y="56"/>
                      </a:lnTo>
                      <a:lnTo>
                        <a:pt x="358" y="56"/>
                      </a:lnTo>
                      <a:lnTo>
                        <a:pt x="360" y="56"/>
                      </a:lnTo>
                      <a:lnTo>
                        <a:pt x="362" y="58"/>
                      </a:lnTo>
                      <a:lnTo>
                        <a:pt x="364" y="58"/>
                      </a:lnTo>
                      <a:lnTo>
                        <a:pt x="366" y="60"/>
                      </a:lnTo>
                      <a:lnTo>
                        <a:pt x="367" y="60"/>
                      </a:lnTo>
                      <a:lnTo>
                        <a:pt x="368" y="60"/>
                      </a:lnTo>
                      <a:lnTo>
                        <a:pt x="369" y="60"/>
                      </a:lnTo>
                      <a:lnTo>
                        <a:pt x="371" y="60"/>
                      </a:lnTo>
                      <a:lnTo>
                        <a:pt x="372" y="60"/>
                      </a:lnTo>
                      <a:lnTo>
                        <a:pt x="372" y="62"/>
                      </a:lnTo>
                      <a:lnTo>
                        <a:pt x="373" y="62"/>
                      </a:lnTo>
                      <a:lnTo>
                        <a:pt x="374" y="62"/>
                      </a:lnTo>
                      <a:lnTo>
                        <a:pt x="375" y="62"/>
                      </a:lnTo>
                      <a:lnTo>
                        <a:pt x="375" y="63"/>
                      </a:lnTo>
                      <a:lnTo>
                        <a:pt x="377" y="63"/>
                      </a:lnTo>
                      <a:lnTo>
                        <a:pt x="378" y="63"/>
                      </a:lnTo>
                      <a:lnTo>
                        <a:pt x="380" y="63"/>
                      </a:lnTo>
                      <a:lnTo>
                        <a:pt x="381" y="64"/>
                      </a:lnTo>
                      <a:lnTo>
                        <a:pt x="382" y="64"/>
                      </a:lnTo>
                      <a:lnTo>
                        <a:pt x="384" y="64"/>
                      </a:lnTo>
                      <a:lnTo>
                        <a:pt x="384" y="66"/>
                      </a:lnTo>
                      <a:lnTo>
                        <a:pt x="385" y="66"/>
                      </a:lnTo>
                      <a:lnTo>
                        <a:pt x="381" y="101"/>
                      </a:lnTo>
                      <a:lnTo>
                        <a:pt x="380" y="102"/>
                      </a:lnTo>
                      <a:lnTo>
                        <a:pt x="378" y="102"/>
                      </a:lnTo>
                      <a:lnTo>
                        <a:pt x="377" y="103"/>
                      </a:lnTo>
                      <a:lnTo>
                        <a:pt x="374" y="104"/>
                      </a:lnTo>
                      <a:lnTo>
                        <a:pt x="372" y="105"/>
                      </a:lnTo>
                      <a:lnTo>
                        <a:pt x="369" y="107"/>
                      </a:lnTo>
                      <a:lnTo>
                        <a:pt x="367" y="108"/>
                      </a:lnTo>
                      <a:lnTo>
                        <a:pt x="364" y="111"/>
                      </a:lnTo>
                      <a:lnTo>
                        <a:pt x="360" y="112"/>
                      </a:lnTo>
                      <a:lnTo>
                        <a:pt x="358" y="115"/>
                      </a:lnTo>
                      <a:lnTo>
                        <a:pt x="354" y="117"/>
                      </a:lnTo>
                      <a:lnTo>
                        <a:pt x="350" y="119"/>
                      </a:lnTo>
                      <a:lnTo>
                        <a:pt x="346" y="121"/>
                      </a:lnTo>
                      <a:lnTo>
                        <a:pt x="342" y="124"/>
                      </a:lnTo>
                      <a:lnTo>
                        <a:pt x="338" y="126"/>
                      </a:lnTo>
                      <a:lnTo>
                        <a:pt x="334" y="129"/>
                      </a:lnTo>
                      <a:lnTo>
                        <a:pt x="330" y="132"/>
                      </a:lnTo>
                      <a:lnTo>
                        <a:pt x="327" y="134"/>
                      </a:lnTo>
                      <a:lnTo>
                        <a:pt x="322" y="137"/>
                      </a:lnTo>
                      <a:lnTo>
                        <a:pt x="318" y="140"/>
                      </a:lnTo>
                      <a:lnTo>
                        <a:pt x="315" y="143"/>
                      </a:lnTo>
                      <a:lnTo>
                        <a:pt x="311" y="146"/>
                      </a:lnTo>
                      <a:lnTo>
                        <a:pt x="307" y="148"/>
                      </a:lnTo>
                      <a:lnTo>
                        <a:pt x="303" y="151"/>
                      </a:lnTo>
                      <a:lnTo>
                        <a:pt x="300" y="154"/>
                      </a:lnTo>
                      <a:lnTo>
                        <a:pt x="298" y="157"/>
                      </a:lnTo>
                      <a:lnTo>
                        <a:pt x="294" y="159"/>
                      </a:lnTo>
                      <a:lnTo>
                        <a:pt x="291" y="163"/>
                      </a:lnTo>
                      <a:lnTo>
                        <a:pt x="288" y="165"/>
                      </a:lnTo>
                      <a:lnTo>
                        <a:pt x="286" y="167"/>
                      </a:lnTo>
                      <a:lnTo>
                        <a:pt x="285" y="169"/>
                      </a:lnTo>
                      <a:lnTo>
                        <a:pt x="282" y="172"/>
                      </a:lnTo>
                      <a:lnTo>
                        <a:pt x="281" y="174"/>
                      </a:lnTo>
                      <a:lnTo>
                        <a:pt x="278" y="176"/>
                      </a:lnTo>
                      <a:lnTo>
                        <a:pt x="277" y="178"/>
                      </a:lnTo>
                      <a:lnTo>
                        <a:pt x="274" y="180"/>
                      </a:lnTo>
                      <a:lnTo>
                        <a:pt x="272" y="182"/>
                      </a:lnTo>
                      <a:lnTo>
                        <a:pt x="272" y="183"/>
                      </a:lnTo>
                      <a:lnTo>
                        <a:pt x="269" y="186"/>
                      </a:lnTo>
                      <a:lnTo>
                        <a:pt x="268" y="187"/>
                      </a:lnTo>
                      <a:lnTo>
                        <a:pt x="267" y="189"/>
                      </a:lnTo>
                      <a:lnTo>
                        <a:pt x="265" y="191"/>
                      </a:lnTo>
                      <a:lnTo>
                        <a:pt x="263" y="192"/>
                      </a:lnTo>
                      <a:lnTo>
                        <a:pt x="261" y="193"/>
                      </a:lnTo>
                      <a:lnTo>
                        <a:pt x="260" y="195"/>
                      </a:lnTo>
                      <a:lnTo>
                        <a:pt x="259" y="196"/>
                      </a:lnTo>
                      <a:lnTo>
                        <a:pt x="256" y="198"/>
                      </a:lnTo>
                      <a:lnTo>
                        <a:pt x="255" y="199"/>
                      </a:lnTo>
                      <a:lnTo>
                        <a:pt x="254" y="202"/>
                      </a:lnTo>
                      <a:lnTo>
                        <a:pt x="252" y="202"/>
                      </a:lnTo>
                      <a:lnTo>
                        <a:pt x="250" y="204"/>
                      </a:lnTo>
                      <a:lnTo>
                        <a:pt x="249" y="205"/>
                      </a:lnTo>
                      <a:lnTo>
                        <a:pt x="246" y="206"/>
                      </a:lnTo>
                      <a:lnTo>
                        <a:pt x="245" y="207"/>
                      </a:lnTo>
                      <a:lnTo>
                        <a:pt x="242" y="209"/>
                      </a:lnTo>
                      <a:lnTo>
                        <a:pt x="241" y="211"/>
                      </a:lnTo>
                      <a:lnTo>
                        <a:pt x="238" y="211"/>
                      </a:lnTo>
                      <a:lnTo>
                        <a:pt x="236" y="213"/>
                      </a:lnTo>
                      <a:lnTo>
                        <a:pt x="234" y="215"/>
                      </a:lnTo>
                      <a:lnTo>
                        <a:pt x="232" y="217"/>
                      </a:lnTo>
                      <a:lnTo>
                        <a:pt x="229" y="218"/>
                      </a:lnTo>
                      <a:lnTo>
                        <a:pt x="227" y="220"/>
                      </a:lnTo>
                      <a:lnTo>
                        <a:pt x="225" y="221"/>
                      </a:lnTo>
                      <a:lnTo>
                        <a:pt x="221" y="224"/>
                      </a:lnTo>
                      <a:lnTo>
                        <a:pt x="217" y="224"/>
                      </a:lnTo>
                      <a:lnTo>
                        <a:pt x="214" y="227"/>
                      </a:lnTo>
                      <a:lnTo>
                        <a:pt x="210" y="228"/>
                      </a:lnTo>
                      <a:lnTo>
                        <a:pt x="206" y="231"/>
                      </a:lnTo>
                      <a:lnTo>
                        <a:pt x="202" y="233"/>
                      </a:lnTo>
                      <a:lnTo>
                        <a:pt x="199" y="235"/>
                      </a:lnTo>
                      <a:lnTo>
                        <a:pt x="195" y="236"/>
                      </a:lnTo>
                      <a:lnTo>
                        <a:pt x="191" y="239"/>
                      </a:lnTo>
                      <a:lnTo>
                        <a:pt x="187" y="241"/>
                      </a:lnTo>
                      <a:lnTo>
                        <a:pt x="182" y="244"/>
                      </a:lnTo>
                      <a:lnTo>
                        <a:pt x="178" y="245"/>
                      </a:lnTo>
                      <a:lnTo>
                        <a:pt x="173" y="248"/>
                      </a:lnTo>
                      <a:lnTo>
                        <a:pt x="169" y="249"/>
                      </a:lnTo>
                      <a:lnTo>
                        <a:pt x="164" y="252"/>
                      </a:lnTo>
                      <a:lnTo>
                        <a:pt x="159" y="254"/>
                      </a:lnTo>
                      <a:lnTo>
                        <a:pt x="155" y="257"/>
                      </a:lnTo>
                      <a:lnTo>
                        <a:pt x="150" y="258"/>
                      </a:lnTo>
                      <a:lnTo>
                        <a:pt x="146" y="260"/>
                      </a:lnTo>
                      <a:lnTo>
                        <a:pt x="141" y="262"/>
                      </a:lnTo>
                      <a:lnTo>
                        <a:pt x="137" y="263"/>
                      </a:lnTo>
                      <a:lnTo>
                        <a:pt x="133" y="266"/>
                      </a:lnTo>
                      <a:lnTo>
                        <a:pt x="128" y="268"/>
                      </a:lnTo>
                      <a:lnTo>
                        <a:pt x="124" y="270"/>
                      </a:lnTo>
                      <a:lnTo>
                        <a:pt x="120" y="270"/>
                      </a:lnTo>
                      <a:lnTo>
                        <a:pt x="116" y="273"/>
                      </a:lnTo>
                      <a:lnTo>
                        <a:pt x="113" y="274"/>
                      </a:lnTo>
                      <a:lnTo>
                        <a:pt x="109" y="275"/>
                      </a:lnTo>
                      <a:lnTo>
                        <a:pt x="105" y="276"/>
                      </a:lnTo>
                      <a:lnTo>
                        <a:pt x="102" y="277"/>
                      </a:lnTo>
                      <a:lnTo>
                        <a:pt x="99" y="279"/>
                      </a:lnTo>
                      <a:lnTo>
                        <a:pt x="96" y="280"/>
                      </a:lnTo>
                      <a:lnTo>
                        <a:pt x="92" y="280"/>
                      </a:lnTo>
                      <a:lnTo>
                        <a:pt x="89" y="281"/>
                      </a:lnTo>
                      <a:lnTo>
                        <a:pt x="87" y="282"/>
                      </a:lnTo>
                      <a:lnTo>
                        <a:pt x="84" y="283"/>
                      </a:lnTo>
                      <a:lnTo>
                        <a:pt x="81" y="284"/>
                      </a:lnTo>
                      <a:lnTo>
                        <a:pt x="78" y="286"/>
                      </a:lnTo>
                      <a:lnTo>
                        <a:pt x="75" y="286"/>
                      </a:lnTo>
                      <a:lnTo>
                        <a:pt x="73" y="288"/>
                      </a:lnTo>
                      <a:lnTo>
                        <a:pt x="70" y="288"/>
                      </a:lnTo>
                      <a:lnTo>
                        <a:pt x="66" y="289"/>
                      </a:lnTo>
                      <a:lnTo>
                        <a:pt x="64" y="290"/>
                      </a:lnTo>
                      <a:lnTo>
                        <a:pt x="62" y="292"/>
                      </a:lnTo>
                      <a:lnTo>
                        <a:pt x="58" y="292"/>
                      </a:lnTo>
                      <a:lnTo>
                        <a:pt x="57" y="292"/>
                      </a:lnTo>
                      <a:lnTo>
                        <a:pt x="54" y="294"/>
                      </a:lnTo>
                      <a:lnTo>
                        <a:pt x="53" y="294"/>
                      </a:lnTo>
                      <a:lnTo>
                        <a:pt x="50" y="295"/>
                      </a:lnTo>
                      <a:lnTo>
                        <a:pt x="47" y="295"/>
                      </a:lnTo>
                      <a:lnTo>
                        <a:pt x="45" y="295"/>
                      </a:lnTo>
                      <a:lnTo>
                        <a:pt x="42" y="296"/>
                      </a:lnTo>
                      <a:lnTo>
                        <a:pt x="40" y="296"/>
                      </a:lnTo>
                      <a:lnTo>
                        <a:pt x="38" y="296"/>
                      </a:lnTo>
                      <a:lnTo>
                        <a:pt x="36" y="296"/>
                      </a:lnTo>
                      <a:lnTo>
                        <a:pt x="33" y="296"/>
                      </a:lnTo>
                      <a:lnTo>
                        <a:pt x="32" y="295"/>
                      </a:lnTo>
                      <a:lnTo>
                        <a:pt x="29" y="295"/>
                      </a:lnTo>
                      <a:lnTo>
                        <a:pt x="27" y="295"/>
                      </a:lnTo>
                      <a:lnTo>
                        <a:pt x="26" y="294"/>
                      </a:lnTo>
                      <a:lnTo>
                        <a:pt x="23" y="292"/>
                      </a:lnTo>
                      <a:lnTo>
                        <a:pt x="22" y="292"/>
                      </a:lnTo>
                      <a:lnTo>
                        <a:pt x="19" y="290"/>
                      </a:lnTo>
                      <a:lnTo>
                        <a:pt x="18" y="289"/>
                      </a:lnTo>
                      <a:lnTo>
                        <a:pt x="15" y="288"/>
                      </a:lnTo>
                      <a:lnTo>
                        <a:pt x="14" y="286"/>
                      </a:lnTo>
                      <a:lnTo>
                        <a:pt x="13" y="283"/>
                      </a:lnTo>
                      <a:lnTo>
                        <a:pt x="11" y="282"/>
                      </a:lnTo>
                      <a:lnTo>
                        <a:pt x="11" y="280"/>
                      </a:lnTo>
                      <a:lnTo>
                        <a:pt x="9" y="276"/>
                      </a:lnTo>
                      <a:lnTo>
                        <a:pt x="7" y="274"/>
                      </a:lnTo>
                      <a:lnTo>
                        <a:pt x="6" y="271"/>
                      </a:lnTo>
                      <a:lnTo>
                        <a:pt x="6" y="268"/>
                      </a:lnTo>
                      <a:lnTo>
                        <a:pt x="5" y="264"/>
                      </a:lnTo>
                      <a:lnTo>
                        <a:pt x="3" y="262"/>
                      </a:lnTo>
                      <a:lnTo>
                        <a:pt x="3" y="258"/>
                      </a:lnTo>
                      <a:lnTo>
                        <a:pt x="2" y="255"/>
                      </a:lnTo>
                      <a:lnTo>
                        <a:pt x="2" y="252"/>
                      </a:lnTo>
                      <a:lnTo>
                        <a:pt x="1" y="248"/>
                      </a:lnTo>
                      <a:lnTo>
                        <a:pt x="1" y="244"/>
                      </a:lnTo>
                      <a:lnTo>
                        <a:pt x="1" y="240"/>
                      </a:lnTo>
                      <a:lnTo>
                        <a:pt x="1" y="236"/>
                      </a:lnTo>
                      <a:lnTo>
                        <a:pt x="1" y="232"/>
                      </a:lnTo>
                      <a:lnTo>
                        <a:pt x="0" y="228"/>
                      </a:lnTo>
                      <a:lnTo>
                        <a:pt x="0" y="224"/>
                      </a:lnTo>
                      <a:lnTo>
                        <a:pt x="0" y="220"/>
                      </a:lnTo>
                      <a:lnTo>
                        <a:pt x="0" y="215"/>
                      </a:lnTo>
                      <a:lnTo>
                        <a:pt x="0" y="211"/>
                      </a:lnTo>
                      <a:lnTo>
                        <a:pt x="0" y="206"/>
                      </a:lnTo>
                      <a:lnTo>
                        <a:pt x="0" y="202"/>
                      </a:lnTo>
                      <a:lnTo>
                        <a:pt x="0" y="198"/>
                      </a:lnTo>
                      <a:lnTo>
                        <a:pt x="0" y="193"/>
                      </a:lnTo>
                      <a:lnTo>
                        <a:pt x="1" y="189"/>
                      </a:lnTo>
                      <a:lnTo>
                        <a:pt x="1" y="185"/>
                      </a:lnTo>
                      <a:lnTo>
                        <a:pt x="1" y="180"/>
                      </a:lnTo>
                      <a:lnTo>
                        <a:pt x="1" y="176"/>
                      </a:lnTo>
                      <a:lnTo>
                        <a:pt x="1" y="170"/>
                      </a:lnTo>
                      <a:lnTo>
                        <a:pt x="2" y="165"/>
                      </a:lnTo>
                      <a:lnTo>
                        <a:pt x="2" y="160"/>
                      </a:lnTo>
                      <a:lnTo>
                        <a:pt x="2" y="154"/>
                      </a:lnTo>
                      <a:lnTo>
                        <a:pt x="3" y="148"/>
                      </a:lnTo>
                      <a:lnTo>
                        <a:pt x="3" y="143"/>
                      </a:lnTo>
                      <a:lnTo>
                        <a:pt x="5" y="137"/>
                      </a:lnTo>
                      <a:lnTo>
                        <a:pt x="6" y="130"/>
                      </a:lnTo>
                      <a:lnTo>
                        <a:pt x="6" y="124"/>
                      </a:lnTo>
                      <a:lnTo>
                        <a:pt x="7" y="118"/>
                      </a:lnTo>
                      <a:lnTo>
                        <a:pt x="9" y="111"/>
                      </a:lnTo>
                      <a:lnTo>
                        <a:pt x="9" y="105"/>
                      </a:lnTo>
                      <a:lnTo>
                        <a:pt x="11" y="99"/>
                      </a:lnTo>
                      <a:lnTo>
                        <a:pt x="11" y="92"/>
                      </a:lnTo>
                      <a:lnTo>
                        <a:pt x="13" y="86"/>
                      </a:lnTo>
                      <a:lnTo>
                        <a:pt x="14" y="80"/>
                      </a:lnTo>
                      <a:lnTo>
                        <a:pt x="14" y="75"/>
                      </a:lnTo>
                      <a:lnTo>
                        <a:pt x="15" y="69"/>
                      </a:lnTo>
                      <a:lnTo>
                        <a:pt x="16" y="64"/>
                      </a:lnTo>
                      <a:lnTo>
                        <a:pt x="18" y="60"/>
                      </a:lnTo>
                      <a:lnTo>
                        <a:pt x="18" y="54"/>
                      </a:lnTo>
                      <a:lnTo>
                        <a:pt x="19" y="50"/>
                      </a:lnTo>
                      <a:lnTo>
                        <a:pt x="19" y="45"/>
                      </a:lnTo>
                      <a:lnTo>
                        <a:pt x="20" y="41"/>
                      </a:lnTo>
                      <a:lnTo>
                        <a:pt x="20" y="38"/>
                      </a:lnTo>
                      <a:lnTo>
                        <a:pt x="22" y="36"/>
                      </a:lnTo>
                      <a:lnTo>
                        <a:pt x="22" y="34"/>
                      </a:lnTo>
                      <a:lnTo>
                        <a:pt x="23" y="31"/>
                      </a:lnTo>
                      <a:lnTo>
                        <a:pt x="23" y="30"/>
                      </a:lnTo>
                      <a:lnTo>
                        <a:pt x="23" y="28"/>
                      </a:lnTo>
                    </a:path>
                  </a:pathLst>
                </a:custGeom>
                <a:solidFill>
                  <a:srgbClr val="A864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5" name="Freeform 54"/>
                <p:cNvSpPr>
                  <a:spLocks/>
                </p:cNvSpPr>
                <p:nvPr/>
              </p:nvSpPr>
              <p:spPr bwMode="auto">
                <a:xfrm>
                  <a:off x="1402" y="1528"/>
                  <a:ext cx="364" cy="278"/>
                </a:xfrm>
                <a:custGeom>
                  <a:avLst/>
                  <a:gdLst>
                    <a:gd name="T0" fmla="*/ 24 w 364"/>
                    <a:gd name="T1" fmla="*/ 27 h 278"/>
                    <a:gd name="T2" fmla="*/ 31 w 364"/>
                    <a:gd name="T3" fmla="*/ 22 h 278"/>
                    <a:gd name="T4" fmla="*/ 38 w 364"/>
                    <a:gd name="T5" fmla="*/ 16 h 278"/>
                    <a:gd name="T6" fmla="*/ 49 w 364"/>
                    <a:gd name="T7" fmla="*/ 10 h 278"/>
                    <a:gd name="T8" fmla="*/ 65 w 364"/>
                    <a:gd name="T9" fmla="*/ 6 h 278"/>
                    <a:gd name="T10" fmla="*/ 83 w 364"/>
                    <a:gd name="T11" fmla="*/ 2 h 278"/>
                    <a:gd name="T12" fmla="*/ 105 w 364"/>
                    <a:gd name="T13" fmla="*/ 0 h 278"/>
                    <a:gd name="T14" fmla="*/ 132 w 364"/>
                    <a:gd name="T15" fmla="*/ 0 h 278"/>
                    <a:gd name="T16" fmla="*/ 160 w 364"/>
                    <a:gd name="T17" fmla="*/ 1 h 278"/>
                    <a:gd name="T18" fmla="*/ 187 w 364"/>
                    <a:gd name="T19" fmla="*/ 3 h 278"/>
                    <a:gd name="T20" fmla="*/ 211 w 364"/>
                    <a:gd name="T21" fmla="*/ 7 h 278"/>
                    <a:gd name="T22" fmla="*/ 233 w 364"/>
                    <a:gd name="T23" fmla="*/ 11 h 278"/>
                    <a:gd name="T24" fmla="*/ 251 w 364"/>
                    <a:gd name="T25" fmla="*/ 18 h 278"/>
                    <a:gd name="T26" fmla="*/ 270 w 364"/>
                    <a:gd name="T27" fmla="*/ 25 h 278"/>
                    <a:gd name="T28" fmla="*/ 289 w 364"/>
                    <a:gd name="T29" fmla="*/ 33 h 278"/>
                    <a:gd name="T30" fmla="*/ 307 w 364"/>
                    <a:gd name="T31" fmla="*/ 40 h 278"/>
                    <a:gd name="T32" fmla="*/ 321 w 364"/>
                    <a:gd name="T33" fmla="*/ 46 h 278"/>
                    <a:gd name="T34" fmla="*/ 335 w 364"/>
                    <a:gd name="T35" fmla="*/ 50 h 278"/>
                    <a:gd name="T36" fmla="*/ 340 w 364"/>
                    <a:gd name="T37" fmla="*/ 53 h 278"/>
                    <a:gd name="T38" fmla="*/ 347 w 364"/>
                    <a:gd name="T39" fmla="*/ 55 h 278"/>
                    <a:gd name="T40" fmla="*/ 353 w 364"/>
                    <a:gd name="T41" fmla="*/ 56 h 278"/>
                    <a:gd name="T42" fmla="*/ 359 w 364"/>
                    <a:gd name="T43" fmla="*/ 59 h 278"/>
                    <a:gd name="T44" fmla="*/ 359 w 364"/>
                    <a:gd name="T45" fmla="*/ 93 h 278"/>
                    <a:gd name="T46" fmla="*/ 352 w 364"/>
                    <a:gd name="T47" fmla="*/ 98 h 278"/>
                    <a:gd name="T48" fmla="*/ 340 w 364"/>
                    <a:gd name="T49" fmla="*/ 105 h 278"/>
                    <a:gd name="T50" fmla="*/ 323 w 364"/>
                    <a:gd name="T51" fmla="*/ 115 h 278"/>
                    <a:gd name="T52" fmla="*/ 304 w 364"/>
                    <a:gd name="T53" fmla="*/ 128 h 278"/>
                    <a:gd name="T54" fmla="*/ 285 w 364"/>
                    <a:gd name="T55" fmla="*/ 141 h 278"/>
                    <a:gd name="T56" fmla="*/ 273 w 364"/>
                    <a:gd name="T57" fmla="*/ 154 h 278"/>
                    <a:gd name="T58" fmla="*/ 263 w 364"/>
                    <a:gd name="T59" fmla="*/ 165 h 278"/>
                    <a:gd name="T60" fmla="*/ 255 w 364"/>
                    <a:gd name="T61" fmla="*/ 174 h 278"/>
                    <a:gd name="T62" fmla="*/ 247 w 364"/>
                    <a:gd name="T63" fmla="*/ 181 h 278"/>
                    <a:gd name="T64" fmla="*/ 239 w 364"/>
                    <a:gd name="T65" fmla="*/ 188 h 278"/>
                    <a:gd name="T66" fmla="*/ 230 w 364"/>
                    <a:gd name="T67" fmla="*/ 193 h 278"/>
                    <a:gd name="T68" fmla="*/ 221 w 364"/>
                    <a:gd name="T69" fmla="*/ 200 h 278"/>
                    <a:gd name="T70" fmla="*/ 207 w 364"/>
                    <a:gd name="T71" fmla="*/ 209 h 278"/>
                    <a:gd name="T72" fmla="*/ 191 w 364"/>
                    <a:gd name="T73" fmla="*/ 217 h 278"/>
                    <a:gd name="T74" fmla="*/ 173 w 364"/>
                    <a:gd name="T75" fmla="*/ 227 h 278"/>
                    <a:gd name="T76" fmla="*/ 152 w 364"/>
                    <a:gd name="T77" fmla="*/ 237 h 278"/>
                    <a:gd name="T78" fmla="*/ 132 w 364"/>
                    <a:gd name="T79" fmla="*/ 246 h 278"/>
                    <a:gd name="T80" fmla="*/ 113 w 364"/>
                    <a:gd name="T81" fmla="*/ 254 h 278"/>
                    <a:gd name="T82" fmla="*/ 96 w 364"/>
                    <a:gd name="T83" fmla="*/ 260 h 278"/>
                    <a:gd name="T84" fmla="*/ 82 w 364"/>
                    <a:gd name="T85" fmla="*/ 264 h 278"/>
                    <a:gd name="T86" fmla="*/ 69 w 364"/>
                    <a:gd name="T87" fmla="*/ 270 h 278"/>
                    <a:gd name="T88" fmla="*/ 56 w 364"/>
                    <a:gd name="T89" fmla="*/ 273 h 278"/>
                    <a:gd name="T90" fmla="*/ 43 w 364"/>
                    <a:gd name="T91" fmla="*/ 276 h 278"/>
                    <a:gd name="T92" fmla="*/ 33 w 364"/>
                    <a:gd name="T93" fmla="*/ 276 h 278"/>
                    <a:gd name="T94" fmla="*/ 23 w 364"/>
                    <a:gd name="T95" fmla="*/ 273 h 278"/>
                    <a:gd name="T96" fmla="*/ 14 w 364"/>
                    <a:gd name="T97" fmla="*/ 266 h 278"/>
                    <a:gd name="T98" fmla="*/ 7 w 364"/>
                    <a:gd name="T99" fmla="*/ 255 h 278"/>
                    <a:gd name="T100" fmla="*/ 3 w 364"/>
                    <a:gd name="T101" fmla="*/ 241 h 278"/>
                    <a:gd name="T102" fmla="*/ 1 w 364"/>
                    <a:gd name="T103" fmla="*/ 224 h 278"/>
                    <a:gd name="T104" fmla="*/ 1 w 364"/>
                    <a:gd name="T105" fmla="*/ 205 h 278"/>
                    <a:gd name="T106" fmla="*/ 1 w 364"/>
                    <a:gd name="T107" fmla="*/ 184 h 278"/>
                    <a:gd name="T108" fmla="*/ 1 w 364"/>
                    <a:gd name="T109" fmla="*/ 165 h 278"/>
                    <a:gd name="T110" fmla="*/ 3 w 364"/>
                    <a:gd name="T111" fmla="*/ 139 h 278"/>
                    <a:gd name="T112" fmla="*/ 7 w 364"/>
                    <a:gd name="T113" fmla="*/ 111 h 278"/>
                    <a:gd name="T114" fmla="*/ 12 w 364"/>
                    <a:gd name="T115" fmla="*/ 83 h 278"/>
                    <a:gd name="T116" fmla="*/ 16 w 364"/>
                    <a:gd name="T117" fmla="*/ 57 h 278"/>
                    <a:gd name="T118" fmla="*/ 19 w 364"/>
                    <a:gd name="T119" fmla="*/ 38 h 278"/>
                    <a:gd name="T120" fmla="*/ 21 w 364"/>
                    <a:gd name="T121" fmla="*/ 29 h 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4"/>
                    <a:gd name="T184" fmla="*/ 0 h 278"/>
                    <a:gd name="T185" fmla="*/ 364 w 364"/>
                    <a:gd name="T186" fmla="*/ 278 h 2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4" h="278">
                      <a:moveTo>
                        <a:pt x="21" y="29"/>
                      </a:moveTo>
                      <a:lnTo>
                        <a:pt x="23" y="29"/>
                      </a:lnTo>
                      <a:lnTo>
                        <a:pt x="23" y="27"/>
                      </a:lnTo>
                      <a:lnTo>
                        <a:pt x="24" y="27"/>
                      </a:lnTo>
                      <a:lnTo>
                        <a:pt x="25" y="25"/>
                      </a:lnTo>
                      <a:lnTo>
                        <a:pt x="27" y="24"/>
                      </a:lnTo>
                      <a:lnTo>
                        <a:pt x="28" y="23"/>
                      </a:lnTo>
                      <a:lnTo>
                        <a:pt x="29" y="22"/>
                      </a:lnTo>
                      <a:lnTo>
                        <a:pt x="31" y="22"/>
                      </a:lnTo>
                      <a:lnTo>
                        <a:pt x="32" y="21"/>
                      </a:lnTo>
                      <a:lnTo>
                        <a:pt x="33" y="20"/>
                      </a:lnTo>
                      <a:lnTo>
                        <a:pt x="34" y="18"/>
                      </a:lnTo>
                      <a:lnTo>
                        <a:pt x="36" y="18"/>
                      </a:lnTo>
                      <a:lnTo>
                        <a:pt x="38" y="16"/>
                      </a:lnTo>
                      <a:lnTo>
                        <a:pt x="41" y="15"/>
                      </a:lnTo>
                      <a:lnTo>
                        <a:pt x="42" y="14"/>
                      </a:lnTo>
                      <a:lnTo>
                        <a:pt x="45" y="12"/>
                      </a:lnTo>
                      <a:lnTo>
                        <a:pt x="47" y="11"/>
                      </a:lnTo>
                      <a:lnTo>
                        <a:pt x="49" y="10"/>
                      </a:lnTo>
                      <a:lnTo>
                        <a:pt x="52" y="9"/>
                      </a:lnTo>
                      <a:lnTo>
                        <a:pt x="54" y="8"/>
                      </a:lnTo>
                      <a:lnTo>
                        <a:pt x="58" y="7"/>
                      </a:lnTo>
                      <a:lnTo>
                        <a:pt x="62" y="7"/>
                      </a:lnTo>
                      <a:lnTo>
                        <a:pt x="65" y="6"/>
                      </a:lnTo>
                      <a:lnTo>
                        <a:pt x="67" y="5"/>
                      </a:lnTo>
                      <a:lnTo>
                        <a:pt x="71" y="5"/>
                      </a:lnTo>
                      <a:lnTo>
                        <a:pt x="75" y="3"/>
                      </a:lnTo>
                      <a:lnTo>
                        <a:pt x="79" y="2"/>
                      </a:lnTo>
                      <a:lnTo>
                        <a:pt x="83" y="2"/>
                      </a:lnTo>
                      <a:lnTo>
                        <a:pt x="88" y="2"/>
                      </a:lnTo>
                      <a:lnTo>
                        <a:pt x="92" y="1"/>
                      </a:lnTo>
                      <a:lnTo>
                        <a:pt x="97" y="1"/>
                      </a:lnTo>
                      <a:lnTo>
                        <a:pt x="101" y="1"/>
                      </a:lnTo>
                      <a:lnTo>
                        <a:pt x="105" y="0"/>
                      </a:lnTo>
                      <a:lnTo>
                        <a:pt x="111" y="0"/>
                      </a:lnTo>
                      <a:lnTo>
                        <a:pt x="117" y="0"/>
                      </a:lnTo>
                      <a:lnTo>
                        <a:pt x="121" y="0"/>
                      </a:lnTo>
                      <a:lnTo>
                        <a:pt x="126" y="0"/>
                      </a:lnTo>
                      <a:lnTo>
                        <a:pt x="132" y="0"/>
                      </a:lnTo>
                      <a:lnTo>
                        <a:pt x="138" y="0"/>
                      </a:lnTo>
                      <a:lnTo>
                        <a:pt x="143" y="0"/>
                      </a:lnTo>
                      <a:lnTo>
                        <a:pt x="148" y="0"/>
                      </a:lnTo>
                      <a:lnTo>
                        <a:pt x="153" y="1"/>
                      </a:lnTo>
                      <a:lnTo>
                        <a:pt x="160" y="1"/>
                      </a:lnTo>
                      <a:lnTo>
                        <a:pt x="165" y="1"/>
                      </a:lnTo>
                      <a:lnTo>
                        <a:pt x="170" y="2"/>
                      </a:lnTo>
                      <a:lnTo>
                        <a:pt x="175" y="2"/>
                      </a:lnTo>
                      <a:lnTo>
                        <a:pt x="182" y="2"/>
                      </a:lnTo>
                      <a:lnTo>
                        <a:pt x="187" y="3"/>
                      </a:lnTo>
                      <a:lnTo>
                        <a:pt x="191" y="3"/>
                      </a:lnTo>
                      <a:lnTo>
                        <a:pt x="197" y="5"/>
                      </a:lnTo>
                      <a:lnTo>
                        <a:pt x="203" y="6"/>
                      </a:lnTo>
                      <a:lnTo>
                        <a:pt x="206" y="6"/>
                      </a:lnTo>
                      <a:lnTo>
                        <a:pt x="211" y="7"/>
                      </a:lnTo>
                      <a:lnTo>
                        <a:pt x="216" y="8"/>
                      </a:lnTo>
                      <a:lnTo>
                        <a:pt x="221" y="8"/>
                      </a:lnTo>
                      <a:lnTo>
                        <a:pt x="224" y="9"/>
                      </a:lnTo>
                      <a:lnTo>
                        <a:pt x="229" y="10"/>
                      </a:lnTo>
                      <a:lnTo>
                        <a:pt x="233" y="11"/>
                      </a:lnTo>
                      <a:lnTo>
                        <a:pt x="235" y="12"/>
                      </a:lnTo>
                      <a:lnTo>
                        <a:pt x="239" y="14"/>
                      </a:lnTo>
                      <a:lnTo>
                        <a:pt x="243" y="15"/>
                      </a:lnTo>
                      <a:lnTo>
                        <a:pt x="247" y="16"/>
                      </a:lnTo>
                      <a:lnTo>
                        <a:pt x="251" y="18"/>
                      </a:lnTo>
                      <a:lnTo>
                        <a:pt x="255" y="20"/>
                      </a:lnTo>
                      <a:lnTo>
                        <a:pt x="259" y="21"/>
                      </a:lnTo>
                      <a:lnTo>
                        <a:pt x="263" y="22"/>
                      </a:lnTo>
                      <a:lnTo>
                        <a:pt x="266" y="24"/>
                      </a:lnTo>
                      <a:lnTo>
                        <a:pt x="270" y="25"/>
                      </a:lnTo>
                      <a:lnTo>
                        <a:pt x="274" y="27"/>
                      </a:lnTo>
                      <a:lnTo>
                        <a:pt x="277" y="27"/>
                      </a:lnTo>
                      <a:lnTo>
                        <a:pt x="281" y="30"/>
                      </a:lnTo>
                      <a:lnTo>
                        <a:pt x="285" y="31"/>
                      </a:lnTo>
                      <a:lnTo>
                        <a:pt x="289" y="33"/>
                      </a:lnTo>
                      <a:lnTo>
                        <a:pt x="293" y="34"/>
                      </a:lnTo>
                      <a:lnTo>
                        <a:pt x="296" y="36"/>
                      </a:lnTo>
                      <a:lnTo>
                        <a:pt x="300" y="37"/>
                      </a:lnTo>
                      <a:lnTo>
                        <a:pt x="304" y="38"/>
                      </a:lnTo>
                      <a:lnTo>
                        <a:pt x="307" y="40"/>
                      </a:lnTo>
                      <a:lnTo>
                        <a:pt x="310" y="40"/>
                      </a:lnTo>
                      <a:lnTo>
                        <a:pt x="314" y="43"/>
                      </a:lnTo>
                      <a:lnTo>
                        <a:pt x="316" y="44"/>
                      </a:lnTo>
                      <a:lnTo>
                        <a:pt x="319" y="46"/>
                      </a:lnTo>
                      <a:lnTo>
                        <a:pt x="321" y="46"/>
                      </a:lnTo>
                      <a:lnTo>
                        <a:pt x="325" y="46"/>
                      </a:lnTo>
                      <a:lnTo>
                        <a:pt x="328" y="48"/>
                      </a:lnTo>
                      <a:lnTo>
                        <a:pt x="329" y="49"/>
                      </a:lnTo>
                      <a:lnTo>
                        <a:pt x="332" y="50"/>
                      </a:lnTo>
                      <a:lnTo>
                        <a:pt x="335" y="50"/>
                      </a:lnTo>
                      <a:lnTo>
                        <a:pt x="336" y="51"/>
                      </a:lnTo>
                      <a:lnTo>
                        <a:pt x="338" y="51"/>
                      </a:lnTo>
                      <a:lnTo>
                        <a:pt x="340" y="53"/>
                      </a:lnTo>
                      <a:lnTo>
                        <a:pt x="342" y="53"/>
                      </a:lnTo>
                      <a:lnTo>
                        <a:pt x="343" y="53"/>
                      </a:lnTo>
                      <a:lnTo>
                        <a:pt x="345" y="53"/>
                      </a:lnTo>
                      <a:lnTo>
                        <a:pt x="346" y="53"/>
                      </a:lnTo>
                      <a:lnTo>
                        <a:pt x="347" y="55"/>
                      </a:lnTo>
                      <a:lnTo>
                        <a:pt x="349" y="55"/>
                      </a:lnTo>
                      <a:lnTo>
                        <a:pt x="350" y="55"/>
                      </a:lnTo>
                      <a:lnTo>
                        <a:pt x="351" y="56"/>
                      </a:lnTo>
                      <a:lnTo>
                        <a:pt x="352" y="56"/>
                      </a:lnTo>
                      <a:lnTo>
                        <a:pt x="353" y="56"/>
                      </a:lnTo>
                      <a:lnTo>
                        <a:pt x="353" y="57"/>
                      </a:lnTo>
                      <a:lnTo>
                        <a:pt x="355" y="57"/>
                      </a:lnTo>
                      <a:lnTo>
                        <a:pt x="356" y="57"/>
                      </a:lnTo>
                      <a:lnTo>
                        <a:pt x="358" y="59"/>
                      </a:lnTo>
                      <a:lnTo>
                        <a:pt x="359" y="59"/>
                      </a:lnTo>
                      <a:lnTo>
                        <a:pt x="360" y="59"/>
                      </a:lnTo>
                      <a:lnTo>
                        <a:pt x="362" y="59"/>
                      </a:lnTo>
                      <a:lnTo>
                        <a:pt x="363" y="59"/>
                      </a:lnTo>
                      <a:lnTo>
                        <a:pt x="363" y="61"/>
                      </a:lnTo>
                      <a:lnTo>
                        <a:pt x="359" y="93"/>
                      </a:lnTo>
                      <a:lnTo>
                        <a:pt x="359" y="94"/>
                      </a:lnTo>
                      <a:lnTo>
                        <a:pt x="358" y="94"/>
                      </a:lnTo>
                      <a:lnTo>
                        <a:pt x="356" y="96"/>
                      </a:lnTo>
                      <a:lnTo>
                        <a:pt x="353" y="97"/>
                      </a:lnTo>
                      <a:lnTo>
                        <a:pt x="352" y="98"/>
                      </a:lnTo>
                      <a:lnTo>
                        <a:pt x="350" y="99"/>
                      </a:lnTo>
                      <a:lnTo>
                        <a:pt x="347" y="100"/>
                      </a:lnTo>
                      <a:lnTo>
                        <a:pt x="345" y="101"/>
                      </a:lnTo>
                      <a:lnTo>
                        <a:pt x="342" y="104"/>
                      </a:lnTo>
                      <a:lnTo>
                        <a:pt x="340" y="105"/>
                      </a:lnTo>
                      <a:lnTo>
                        <a:pt x="336" y="107"/>
                      </a:lnTo>
                      <a:lnTo>
                        <a:pt x="333" y="109"/>
                      </a:lnTo>
                      <a:lnTo>
                        <a:pt x="329" y="111"/>
                      </a:lnTo>
                      <a:lnTo>
                        <a:pt x="325" y="113"/>
                      </a:lnTo>
                      <a:lnTo>
                        <a:pt x="323" y="115"/>
                      </a:lnTo>
                      <a:lnTo>
                        <a:pt x="319" y="118"/>
                      </a:lnTo>
                      <a:lnTo>
                        <a:pt x="315" y="120"/>
                      </a:lnTo>
                      <a:lnTo>
                        <a:pt x="311" y="123"/>
                      </a:lnTo>
                      <a:lnTo>
                        <a:pt x="307" y="126"/>
                      </a:lnTo>
                      <a:lnTo>
                        <a:pt x="304" y="128"/>
                      </a:lnTo>
                      <a:lnTo>
                        <a:pt x="300" y="130"/>
                      </a:lnTo>
                      <a:lnTo>
                        <a:pt x="296" y="133"/>
                      </a:lnTo>
                      <a:lnTo>
                        <a:pt x="293" y="136"/>
                      </a:lnTo>
                      <a:lnTo>
                        <a:pt x="289" y="139"/>
                      </a:lnTo>
                      <a:lnTo>
                        <a:pt x="285" y="141"/>
                      </a:lnTo>
                      <a:lnTo>
                        <a:pt x="283" y="143"/>
                      </a:lnTo>
                      <a:lnTo>
                        <a:pt x="280" y="146"/>
                      </a:lnTo>
                      <a:lnTo>
                        <a:pt x="277" y="149"/>
                      </a:lnTo>
                      <a:lnTo>
                        <a:pt x="274" y="150"/>
                      </a:lnTo>
                      <a:lnTo>
                        <a:pt x="273" y="154"/>
                      </a:lnTo>
                      <a:lnTo>
                        <a:pt x="270" y="156"/>
                      </a:lnTo>
                      <a:lnTo>
                        <a:pt x="268" y="158"/>
                      </a:lnTo>
                      <a:lnTo>
                        <a:pt x="266" y="160"/>
                      </a:lnTo>
                      <a:lnTo>
                        <a:pt x="263" y="162"/>
                      </a:lnTo>
                      <a:lnTo>
                        <a:pt x="263" y="165"/>
                      </a:lnTo>
                      <a:lnTo>
                        <a:pt x="261" y="167"/>
                      </a:lnTo>
                      <a:lnTo>
                        <a:pt x="259" y="168"/>
                      </a:lnTo>
                      <a:lnTo>
                        <a:pt x="257" y="171"/>
                      </a:lnTo>
                      <a:lnTo>
                        <a:pt x="256" y="171"/>
                      </a:lnTo>
                      <a:lnTo>
                        <a:pt x="255" y="174"/>
                      </a:lnTo>
                      <a:lnTo>
                        <a:pt x="252" y="175"/>
                      </a:lnTo>
                      <a:lnTo>
                        <a:pt x="251" y="176"/>
                      </a:lnTo>
                      <a:lnTo>
                        <a:pt x="250" y="177"/>
                      </a:lnTo>
                      <a:lnTo>
                        <a:pt x="249" y="180"/>
                      </a:lnTo>
                      <a:lnTo>
                        <a:pt x="247" y="181"/>
                      </a:lnTo>
                      <a:lnTo>
                        <a:pt x="246" y="182"/>
                      </a:lnTo>
                      <a:lnTo>
                        <a:pt x="243" y="184"/>
                      </a:lnTo>
                      <a:lnTo>
                        <a:pt x="242" y="184"/>
                      </a:lnTo>
                      <a:lnTo>
                        <a:pt x="241" y="187"/>
                      </a:lnTo>
                      <a:lnTo>
                        <a:pt x="239" y="188"/>
                      </a:lnTo>
                      <a:lnTo>
                        <a:pt x="237" y="189"/>
                      </a:lnTo>
                      <a:lnTo>
                        <a:pt x="235" y="190"/>
                      </a:lnTo>
                      <a:lnTo>
                        <a:pt x="234" y="191"/>
                      </a:lnTo>
                      <a:lnTo>
                        <a:pt x="232" y="193"/>
                      </a:lnTo>
                      <a:lnTo>
                        <a:pt x="230" y="193"/>
                      </a:lnTo>
                      <a:lnTo>
                        <a:pt x="229" y="195"/>
                      </a:lnTo>
                      <a:lnTo>
                        <a:pt x="226" y="196"/>
                      </a:lnTo>
                      <a:lnTo>
                        <a:pt x="224" y="199"/>
                      </a:lnTo>
                      <a:lnTo>
                        <a:pt x="222" y="200"/>
                      </a:lnTo>
                      <a:lnTo>
                        <a:pt x="221" y="200"/>
                      </a:lnTo>
                      <a:lnTo>
                        <a:pt x="218" y="202"/>
                      </a:lnTo>
                      <a:lnTo>
                        <a:pt x="215" y="203"/>
                      </a:lnTo>
                      <a:lnTo>
                        <a:pt x="212" y="205"/>
                      </a:lnTo>
                      <a:lnTo>
                        <a:pt x="210" y="206"/>
                      </a:lnTo>
                      <a:lnTo>
                        <a:pt x="207" y="209"/>
                      </a:lnTo>
                      <a:lnTo>
                        <a:pt x="205" y="210"/>
                      </a:lnTo>
                      <a:lnTo>
                        <a:pt x="201" y="212"/>
                      </a:lnTo>
                      <a:lnTo>
                        <a:pt x="199" y="213"/>
                      </a:lnTo>
                      <a:lnTo>
                        <a:pt x="195" y="216"/>
                      </a:lnTo>
                      <a:lnTo>
                        <a:pt x="191" y="217"/>
                      </a:lnTo>
                      <a:lnTo>
                        <a:pt x="188" y="219"/>
                      </a:lnTo>
                      <a:lnTo>
                        <a:pt x="184" y="222"/>
                      </a:lnTo>
                      <a:lnTo>
                        <a:pt x="180" y="223"/>
                      </a:lnTo>
                      <a:lnTo>
                        <a:pt x="177" y="225"/>
                      </a:lnTo>
                      <a:lnTo>
                        <a:pt x="173" y="227"/>
                      </a:lnTo>
                      <a:lnTo>
                        <a:pt x="169" y="230"/>
                      </a:lnTo>
                      <a:lnTo>
                        <a:pt x="164" y="231"/>
                      </a:lnTo>
                      <a:lnTo>
                        <a:pt x="160" y="233"/>
                      </a:lnTo>
                      <a:lnTo>
                        <a:pt x="156" y="236"/>
                      </a:lnTo>
                      <a:lnTo>
                        <a:pt x="152" y="237"/>
                      </a:lnTo>
                      <a:lnTo>
                        <a:pt x="148" y="239"/>
                      </a:lnTo>
                      <a:lnTo>
                        <a:pt x="143" y="241"/>
                      </a:lnTo>
                      <a:lnTo>
                        <a:pt x="139" y="243"/>
                      </a:lnTo>
                      <a:lnTo>
                        <a:pt x="135" y="245"/>
                      </a:lnTo>
                      <a:lnTo>
                        <a:pt x="132" y="246"/>
                      </a:lnTo>
                      <a:lnTo>
                        <a:pt x="128" y="249"/>
                      </a:lnTo>
                      <a:lnTo>
                        <a:pt x="124" y="250"/>
                      </a:lnTo>
                      <a:lnTo>
                        <a:pt x="120" y="251"/>
                      </a:lnTo>
                      <a:lnTo>
                        <a:pt x="117" y="253"/>
                      </a:lnTo>
                      <a:lnTo>
                        <a:pt x="113" y="254"/>
                      </a:lnTo>
                      <a:lnTo>
                        <a:pt x="109" y="255"/>
                      </a:lnTo>
                      <a:lnTo>
                        <a:pt x="105" y="257"/>
                      </a:lnTo>
                      <a:lnTo>
                        <a:pt x="102" y="258"/>
                      </a:lnTo>
                      <a:lnTo>
                        <a:pt x="100" y="259"/>
                      </a:lnTo>
                      <a:lnTo>
                        <a:pt x="96" y="260"/>
                      </a:lnTo>
                      <a:lnTo>
                        <a:pt x="93" y="261"/>
                      </a:lnTo>
                      <a:lnTo>
                        <a:pt x="91" y="261"/>
                      </a:lnTo>
                      <a:lnTo>
                        <a:pt x="87" y="263"/>
                      </a:lnTo>
                      <a:lnTo>
                        <a:pt x="84" y="264"/>
                      </a:lnTo>
                      <a:lnTo>
                        <a:pt x="82" y="264"/>
                      </a:lnTo>
                      <a:lnTo>
                        <a:pt x="79" y="266"/>
                      </a:lnTo>
                      <a:lnTo>
                        <a:pt x="76" y="266"/>
                      </a:lnTo>
                      <a:lnTo>
                        <a:pt x="74" y="267"/>
                      </a:lnTo>
                      <a:lnTo>
                        <a:pt x="71" y="268"/>
                      </a:lnTo>
                      <a:lnTo>
                        <a:pt x="69" y="270"/>
                      </a:lnTo>
                      <a:lnTo>
                        <a:pt x="66" y="270"/>
                      </a:lnTo>
                      <a:lnTo>
                        <a:pt x="63" y="270"/>
                      </a:lnTo>
                      <a:lnTo>
                        <a:pt x="62" y="272"/>
                      </a:lnTo>
                      <a:lnTo>
                        <a:pt x="58" y="272"/>
                      </a:lnTo>
                      <a:lnTo>
                        <a:pt x="56" y="273"/>
                      </a:lnTo>
                      <a:lnTo>
                        <a:pt x="54" y="274"/>
                      </a:lnTo>
                      <a:lnTo>
                        <a:pt x="50" y="274"/>
                      </a:lnTo>
                      <a:lnTo>
                        <a:pt x="48" y="276"/>
                      </a:lnTo>
                      <a:lnTo>
                        <a:pt x="46" y="276"/>
                      </a:lnTo>
                      <a:lnTo>
                        <a:pt x="43" y="276"/>
                      </a:lnTo>
                      <a:lnTo>
                        <a:pt x="42" y="276"/>
                      </a:lnTo>
                      <a:lnTo>
                        <a:pt x="39" y="277"/>
                      </a:lnTo>
                      <a:lnTo>
                        <a:pt x="36" y="277"/>
                      </a:lnTo>
                      <a:lnTo>
                        <a:pt x="34" y="277"/>
                      </a:lnTo>
                      <a:lnTo>
                        <a:pt x="33" y="276"/>
                      </a:lnTo>
                      <a:lnTo>
                        <a:pt x="31" y="276"/>
                      </a:lnTo>
                      <a:lnTo>
                        <a:pt x="29" y="276"/>
                      </a:lnTo>
                      <a:lnTo>
                        <a:pt x="27" y="274"/>
                      </a:lnTo>
                      <a:lnTo>
                        <a:pt x="24" y="274"/>
                      </a:lnTo>
                      <a:lnTo>
                        <a:pt x="23" y="273"/>
                      </a:lnTo>
                      <a:lnTo>
                        <a:pt x="21" y="272"/>
                      </a:lnTo>
                      <a:lnTo>
                        <a:pt x="19" y="270"/>
                      </a:lnTo>
                      <a:lnTo>
                        <a:pt x="18" y="270"/>
                      </a:lnTo>
                      <a:lnTo>
                        <a:pt x="16" y="268"/>
                      </a:lnTo>
                      <a:lnTo>
                        <a:pt x="14" y="266"/>
                      </a:lnTo>
                      <a:lnTo>
                        <a:pt x="12" y="264"/>
                      </a:lnTo>
                      <a:lnTo>
                        <a:pt x="11" y="263"/>
                      </a:lnTo>
                      <a:lnTo>
                        <a:pt x="10" y="260"/>
                      </a:lnTo>
                      <a:lnTo>
                        <a:pt x="8" y="258"/>
                      </a:lnTo>
                      <a:lnTo>
                        <a:pt x="7" y="255"/>
                      </a:lnTo>
                      <a:lnTo>
                        <a:pt x="7" y="253"/>
                      </a:lnTo>
                      <a:lnTo>
                        <a:pt x="6" y="250"/>
                      </a:lnTo>
                      <a:lnTo>
                        <a:pt x="4" y="248"/>
                      </a:lnTo>
                      <a:lnTo>
                        <a:pt x="4" y="244"/>
                      </a:lnTo>
                      <a:lnTo>
                        <a:pt x="3" y="241"/>
                      </a:lnTo>
                      <a:lnTo>
                        <a:pt x="3" y="238"/>
                      </a:lnTo>
                      <a:lnTo>
                        <a:pt x="2" y="235"/>
                      </a:lnTo>
                      <a:lnTo>
                        <a:pt x="2" y="231"/>
                      </a:lnTo>
                      <a:lnTo>
                        <a:pt x="2" y="227"/>
                      </a:lnTo>
                      <a:lnTo>
                        <a:pt x="1" y="224"/>
                      </a:lnTo>
                      <a:lnTo>
                        <a:pt x="1" y="221"/>
                      </a:lnTo>
                      <a:lnTo>
                        <a:pt x="1" y="217"/>
                      </a:lnTo>
                      <a:lnTo>
                        <a:pt x="1" y="212"/>
                      </a:lnTo>
                      <a:lnTo>
                        <a:pt x="1" y="209"/>
                      </a:lnTo>
                      <a:lnTo>
                        <a:pt x="1" y="205"/>
                      </a:lnTo>
                      <a:lnTo>
                        <a:pt x="1" y="200"/>
                      </a:lnTo>
                      <a:lnTo>
                        <a:pt x="0" y="197"/>
                      </a:lnTo>
                      <a:lnTo>
                        <a:pt x="0" y="193"/>
                      </a:lnTo>
                      <a:lnTo>
                        <a:pt x="1" y="189"/>
                      </a:lnTo>
                      <a:lnTo>
                        <a:pt x="1" y="184"/>
                      </a:lnTo>
                      <a:lnTo>
                        <a:pt x="1" y="181"/>
                      </a:lnTo>
                      <a:lnTo>
                        <a:pt x="1" y="176"/>
                      </a:lnTo>
                      <a:lnTo>
                        <a:pt x="1" y="173"/>
                      </a:lnTo>
                      <a:lnTo>
                        <a:pt x="1" y="168"/>
                      </a:lnTo>
                      <a:lnTo>
                        <a:pt x="1" y="165"/>
                      </a:lnTo>
                      <a:lnTo>
                        <a:pt x="1" y="160"/>
                      </a:lnTo>
                      <a:lnTo>
                        <a:pt x="2" y="155"/>
                      </a:lnTo>
                      <a:lnTo>
                        <a:pt x="2" y="149"/>
                      </a:lnTo>
                      <a:lnTo>
                        <a:pt x="2" y="145"/>
                      </a:lnTo>
                      <a:lnTo>
                        <a:pt x="3" y="139"/>
                      </a:lnTo>
                      <a:lnTo>
                        <a:pt x="3" y="133"/>
                      </a:lnTo>
                      <a:lnTo>
                        <a:pt x="4" y="128"/>
                      </a:lnTo>
                      <a:lnTo>
                        <a:pt x="6" y="123"/>
                      </a:lnTo>
                      <a:lnTo>
                        <a:pt x="6" y="117"/>
                      </a:lnTo>
                      <a:lnTo>
                        <a:pt x="7" y="111"/>
                      </a:lnTo>
                      <a:lnTo>
                        <a:pt x="8" y="105"/>
                      </a:lnTo>
                      <a:lnTo>
                        <a:pt x="8" y="99"/>
                      </a:lnTo>
                      <a:lnTo>
                        <a:pt x="10" y="93"/>
                      </a:lnTo>
                      <a:lnTo>
                        <a:pt x="11" y="87"/>
                      </a:lnTo>
                      <a:lnTo>
                        <a:pt x="12" y="83"/>
                      </a:lnTo>
                      <a:lnTo>
                        <a:pt x="12" y="77"/>
                      </a:lnTo>
                      <a:lnTo>
                        <a:pt x="14" y="72"/>
                      </a:lnTo>
                      <a:lnTo>
                        <a:pt x="15" y="66"/>
                      </a:lnTo>
                      <a:lnTo>
                        <a:pt x="15" y="62"/>
                      </a:lnTo>
                      <a:lnTo>
                        <a:pt x="16" y="57"/>
                      </a:lnTo>
                      <a:lnTo>
                        <a:pt x="18" y="53"/>
                      </a:lnTo>
                      <a:lnTo>
                        <a:pt x="18" y="49"/>
                      </a:lnTo>
                      <a:lnTo>
                        <a:pt x="19" y="46"/>
                      </a:lnTo>
                      <a:lnTo>
                        <a:pt x="19" y="42"/>
                      </a:lnTo>
                      <a:lnTo>
                        <a:pt x="19" y="38"/>
                      </a:lnTo>
                      <a:lnTo>
                        <a:pt x="19" y="36"/>
                      </a:lnTo>
                      <a:lnTo>
                        <a:pt x="21" y="34"/>
                      </a:lnTo>
                      <a:lnTo>
                        <a:pt x="21" y="31"/>
                      </a:lnTo>
                      <a:lnTo>
                        <a:pt x="21" y="30"/>
                      </a:lnTo>
                      <a:lnTo>
                        <a:pt x="21" y="29"/>
                      </a:lnTo>
                    </a:path>
                  </a:pathLst>
                </a:custGeom>
                <a:solidFill>
                  <a:srgbClr val="B26B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6" name="Freeform 55"/>
                <p:cNvSpPr>
                  <a:spLocks/>
                </p:cNvSpPr>
                <p:nvPr/>
              </p:nvSpPr>
              <p:spPr bwMode="auto">
                <a:xfrm>
                  <a:off x="1414" y="1534"/>
                  <a:ext cx="336" cy="255"/>
                </a:xfrm>
                <a:custGeom>
                  <a:avLst/>
                  <a:gdLst>
                    <a:gd name="T0" fmla="*/ 23 w 336"/>
                    <a:gd name="T1" fmla="*/ 29 h 255"/>
                    <a:gd name="T2" fmla="*/ 28 w 336"/>
                    <a:gd name="T3" fmla="*/ 24 h 255"/>
                    <a:gd name="T4" fmla="*/ 37 w 336"/>
                    <a:gd name="T5" fmla="*/ 18 h 255"/>
                    <a:gd name="T6" fmla="*/ 47 w 336"/>
                    <a:gd name="T7" fmla="*/ 12 h 255"/>
                    <a:gd name="T8" fmla="*/ 62 w 336"/>
                    <a:gd name="T9" fmla="*/ 8 h 255"/>
                    <a:gd name="T10" fmla="*/ 77 w 336"/>
                    <a:gd name="T11" fmla="*/ 3 h 255"/>
                    <a:gd name="T12" fmla="*/ 97 w 336"/>
                    <a:gd name="T13" fmla="*/ 1 h 255"/>
                    <a:gd name="T14" fmla="*/ 120 w 336"/>
                    <a:gd name="T15" fmla="*/ 1 h 255"/>
                    <a:gd name="T16" fmla="*/ 144 w 336"/>
                    <a:gd name="T17" fmla="*/ 1 h 255"/>
                    <a:gd name="T18" fmla="*/ 167 w 336"/>
                    <a:gd name="T19" fmla="*/ 2 h 255"/>
                    <a:gd name="T20" fmla="*/ 191 w 336"/>
                    <a:gd name="T21" fmla="*/ 5 h 255"/>
                    <a:gd name="T22" fmla="*/ 210 w 336"/>
                    <a:gd name="T23" fmla="*/ 9 h 255"/>
                    <a:gd name="T24" fmla="*/ 228 w 336"/>
                    <a:gd name="T25" fmla="*/ 15 h 255"/>
                    <a:gd name="T26" fmla="*/ 245 w 336"/>
                    <a:gd name="T27" fmla="*/ 21 h 255"/>
                    <a:gd name="T28" fmla="*/ 263 w 336"/>
                    <a:gd name="T29" fmla="*/ 28 h 255"/>
                    <a:gd name="T30" fmla="*/ 278 w 336"/>
                    <a:gd name="T31" fmla="*/ 34 h 255"/>
                    <a:gd name="T32" fmla="*/ 292 w 336"/>
                    <a:gd name="T33" fmla="*/ 40 h 255"/>
                    <a:gd name="T34" fmla="*/ 304 w 336"/>
                    <a:gd name="T35" fmla="*/ 43 h 255"/>
                    <a:gd name="T36" fmla="*/ 312 w 336"/>
                    <a:gd name="T37" fmla="*/ 45 h 255"/>
                    <a:gd name="T38" fmla="*/ 318 w 336"/>
                    <a:gd name="T39" fmla="*/ 47 h 255"/>
                    <a:gd name="T40" fmla="*/ 324 w 336"/>
                    <a:gd name="T41" fmla="*/ 50 h 255"/>
                    <a:gd name="T42" fmla="*/ 331 w 336"/>
                    <a:gd name="T43" fmla="*/ 53 h 255"/>
                    <a:gd name="T44" fmla="*/ 331 w 336"/>
                    <a:gd name="T45" fmla="*/ 88 h 255"/>
                    <a:gd name="T46" fmla="*/ 324 w 336"/>
                    <a:gd name="T47" fmla="*/ 91 h 255"/>
                    <a:gd name="T48" fmla="*/ 312 w 336"/>
                    <a:gd name="T49" fmla="*/ 98 h 255"/>
                    <a:gd name="T50" fmla="*/ 297 w 336"/>
                    <a:gd name="T51" fmla="*/ 107 h 255"/>
                    <a:gd name="T52" fmla="*/ 281 w 336"/>
                    <a:gd name="T53" fmla="*/ 118 h 255"/>
                    <a:gd name="T54" fmla="*/ 265 w 336"/>
                    <a:gd name="T55" fmla="*/ 131 h 255"/>
                    <a:gd name="T56" fmla="*/ 252 w 336"/>
                    <a:gd name="T57" fmla="*/ 143 h 255"/>
                    <a:gd name="T58" fmla="*/ 242 w 336"/>
                    <a:gd name="T59" fmla="*/ 152 h 255"/>
                    <a:gd name="T60" fmla="*/ 235 w 336"/>
                    <a:gd name="T61" fmla="*/ 160 h 255"/>
                    <a:gd name="T62" fmla="*/ 228 w 336"/>
                    <a:gd name="T63" fmla="*/ 167 h 255"/>
                    <a:gd name="T64" fmla="*/ 221 w 336"/>
                    <a:gd name="T65" fmla="*/ 173 h 255"/>
                    <a:gd name="T66" fmla="*/ 213 w 336"/>
                    <a:gd name="T67" fmla="*/ 179 h 255"/>
                    <a:gd name="T68" fmla="*/ 204 w 336"/>
                    <a:gd name="T69" fmla="*/ 186 h 255"/>
                    <a:gd name="T70" fmla="*/ 192 w 336"/>
                    <a:gd name="T71" fmla="*/ 193 h 255"/>
                    <a:gd name="T72" fmla="*/ 179 w 336"/>
                    <a:gd name="T73" fmla="*/ 201 h 255"/>
                    <a:gd name="T74" fmla="*/ 162 w 336"/>
                    <a:gd name="T75" fmla="*/ 210 h 255"/>
                    <a:gd name="T76" fmla="*/ 144 w 336"/>
                    <a:gd name="T77" fmla="*/ 219 h 255"/>
                    <a:gd name="T78" fmla="*/ 125 w 336"/>
                    <a:gd name="T79" fmla="*/ 227 h 255"/>
                    <a:gd name="T80" fmla="*/ 109 w 336"/>
                    <a:gd name="T81" fmla="*/ 234 h 255"/>
                    <a:gd name="T82" fmla="*/ 93 w 336"/>
                    <a:gd name="T83" fmla="*/ 240 h 255"/>
                    <a:gd name="T84" fmla="*/ 80 w 336"/>
                    <a:gd name="T85" fmla="*/ 244 h 255"/>
                    <a:gd name="T86" fmla="*/ 67 w 336"/>
                    <a:gd name="T87" fmla="*/ 247 h 255"/>
                    <a:gd name="T88" fmla="*/ 54 w 336"/>
                    <a:gd name="T89" fmla="*/ 251 h 255"/>
                    <a:gd name="T90" fmla="*/ 43 w 336"/>
                    <a:gd name="T91" fmla="*/ 254 h 255"/>
                    <a:gd name="T92" fmla="*/ 32 w 336"/>
                    <a:gd name="T93" fmla="*/ 254 h 255"/>
                    <a:gd name="T94" fmla="*/ 23 w 336"/>
                    <a:gd name="T95" fmla="*/ 251 h 255"/>
                    <a:gd name="T96" fmla="*/ 15 w 336"/>
                    <a:gd name="T97" fmla="*/ 246 h 255"/>
                    <a:gd name="T98" fmla="*/ 8 w 336"/>
                    <a:gd name="T99" fmla="*/ 235 h 255"/>
                    <a:gd name="T100" fmla="*/ 5 w 336"/>
                    <a:gd name="T101" fmla="*/ 222 h 255"/>
                    <a:gd name="T102" fmla="*/ 2 w 336"/>
                    <a:gd name="T103" fmla="*/ 207 h 255"/>
                    <a:gd name="T104" fmla="*/ 1 w 336"/>
                    <a:gd name="T105" fmla="*/ 189 h 255"/>
                    <a:gd name="T106" fmla="*/ 0 w 336"/>
                    <a:gd name="T107" fmla="*/ 170 h 255"/>
                    <a:gd name="T108" fmla="*/ 1 w 336"/>
                    <a:gd name="T109" fmla="*/ 152 h 255"/>
                    <a:gd name="T110" fmla="*/ 3 w 336"/>
                    <a:gd name="T111" fmla="*/ 128 h 255"/>
                    <a:gd name="T112" fmla="*/ 7 w 336"/>
                    <a:gd name="T113" fmla="*/ 104 h 255"/>
                    <a:gd name="T114" fmla="*/ 11 w 336"/>
                    <a:gd name="T115" fmla="*/ 78 h 255"/>
                    <a:gd name="T116" fmla="*/ 15 w 336"/>
                    <a:gd name="T117" fmla="*/ 56 h 255"/>
                    <a:gd name="T118" fmla="*/ 19 w 336"/>
                    <a:gd name="T119" fmla="*/ 40 h 255"/>
                    <a:gd name="T120" fmla="*/ 20 w 336"/>
                    <a:gd name="T121" fmla="*/ 31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6"/>
                    <a:gd name="T184" fmla="*/ 0 h 255"/>
                    <a:gd name="T185" fmla="*/ 336 w 336"/>
                    <a:gd name="T186" fmla="*/ 255 h 2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6" h="255">
                      <a:moveTo>
                        <a:pt x="20" y="31"/>
                      </a:moveTo>
                      <a:lnTo>
                        <a:pt x="22" y="31"/>
                      </a:lnTo>
                      <a:lnTo>
                        <a:pt x="22" y="30"/>
                      </a:lnTo>
                      <a:lnTo>
                        <a:pt x="23" y="30"/>
                      </a:lnTo>
                      <a:lnTo>
                        <a:pt x="23" y="29"/>
                      </a:lnTo>
                      <a:lnTo>
                        <a:pt x="24" y="28"/>
                      </a:lnTo>
                      <a:lnTo>
                        <a:pt x="25" y="28"/>
                      </a:lnTo>
                      <a:lnTo>
                        <a:pt x="27" y="27"/>
                      </a:lnTo>
                      <a:lnTo>
                        <a:pt x="27" y="25"/>
                      </a:lnTo>
                      <a:lnTo>
                        <a:pt x="28" y="24"/>
                      </a:lnTo>
                      <a:lnTo>
                        <a:pt x="29" y="23"/>
                      </a:lnTo>
                      <a:lnTo>
                        <a:pt x="32" y="21"/>
                      </a:lnTo>
                      <a:lnTo>
                        <a:pt x="33" y="21"/>
                      </a:lnTo>
                      <a:lnTo>
                        <a:pt x="35" y="19"/>
                      </a:lnTo>
                      <a:lnTo>
                        <a:pt x="37" y="18"/>
                      </a:lnTo>
                      <a:lnTo>
                        <a:pt x="38" y="17"/>
                      </a:lnTo>
                      <a:lnTo>
                        <a:pt x="41" y="16"/>
                      </a:lnTo>
                      <a:lnTo>
                        <a:pt x="42" y="15"/>
                      </a:lnTo>
                      <a:lnTo>
                        <a:pt x="45" y="14"/>
                      </a:lnTo>
                      <a:lnTo>
                        <a:pt x="47" y="12"/>
                      </a:lnTo>
                      <a:lnTo>
                        <a:pt x="50" y="11"/>
                      </a:lnTo>
                      <a:lnTo>
                        <a:pt x="52" y="10"/>
                      </a:lnTo>
                      <a:lnTo>
                        <a:pt x="54" y="9"/>
                      </a:lnTo>
                      <a:lnTo>
                        <a:pt x="58" y="8"/>
                      </a:lnTo>
                      <a:lnTo>
                        <a:pt x="62" y="8"/>
                      </a:lnTo>
                      <a:lnTo>
                        <a:pt x="64" y="6"/>
                      </a:lnTo>
                      <a:lnTo>
                        <a:pt x="66" y="5"/>
                      </a:lnTo>
                      <a:lnTo>
                        <a:pt x="70" y="4"/>
                      </a:lnTo>
                      <a:lnTo>
                        <a:pt x="74" y="4"/>
                      </a:lnTo>
                      <a:lnTo>
                        <a:pt x="77" y="3"/>
                      </a:lnTo>
                      <a:lnTo>
                        <a:pt x="80" y="3"/>
                      </a:lnTo>
                      <a:lnTo>
                        <a:pt x="84" y="2"/>
                      </a:lnTo>
                      <a:lnTo>
                        <a:pt x="89" y="2"/>
                      </a:lnTo>
                      <a:lnTo>
                        <a:pt x="93" y="2"/>
                      </a:lnTo>
                      <a:lnTo>
                        <a:pt x="97" y="1"/>
                      </a:lnTo>
                      <a:lnTo>
                        <a:pt x="101" y="1"/>
                      </a:lnTo>
                      <a:lnTo>
                        <a:pt x="106" y="1"/>
                      </a:lnTo>
                      <a:lnTo>
                        <a:pt x="111" y="1"/>
                      </a:lnTo>
                      <a:lnTo>
                        <a:pt x="115" y="1"/>
                      </a:lnTo>
                      <a:lnTo>
                        <a:pt x="120" y="1"/>
                      </a:lnTo>
                      <a:lnTo>
                        <a:pt x="124" y="0"/>
                      </a:lnTo>
                      <a:lnTo>
                        <a:pt x="129" y="1"/>
                      </a:lnTo>
                      <a:lnTo>
                        <a:pt x="135" y="1"/>
                      </a:lnTo>
                      <a:lnTo>
                        <a:pt x="140" y="1"/>
                      </a:lnTo>
                      <a:lnTo>
                        <a:pt x="144" y="1"/>
                      </a:lnTo>
                      <a:lnTo>
                        <a:pt x="149" y="1"/>
                      </a:lnTo>
                      <a:lnTo>
                        <a:pt x="153" y="1"/>
                      </a:lnTo>
                      <a:lnTo>
                        <a:pt x="159" y="2"/>
                      </a:lnTo>
                      <a:lnTo>
                        <a:pt x="164" y="2"/>
                      </a:lnTo>
                      <a:lnTo>
                        <a:pt x="167" y="2"/>
                      </a:lnTo>
                      <a:lnTo>
                        <a:pt x="173" y="3"/>
                      </a:lnTo>
                      <a:lnTo>
                        <a:pt x="179" y="3"/>
                      </a:lnTo>
                      <a:lnTo>
                        <a:pt x="182" y="4"/>
                      </a:lnTo>
                      <a:lnTo>
                        <a:pt x="187" y="4"/>
                      </a:lnTo>
                      <a:lnTo>
                        <a:pt x="191" y="5"/>
                      </a:lnTo>
                      <a:lnTo>
                        <a:pt x="195" y="5"/>
                      </a:lnTo>
                      <a:lnTo>
                        <a:pt x="198" y="6"/>
                      </a:lnTo>
                      <a:lnTo>
                        <a:pt x="204" y="8"/>
                      </a:lnTo>
                      <a:lnTo>
                        <a:pt x="208" y="8"/>
                      </a:lnTo>
                      <a:lnTo>
                        <a:pt x="210" y="9"/>
                      </a:lnTo>
                      <a:lnTo>
                        <a:pt x="214" y="10"/>
                      </a:lnTo>
                      <a:lnTo>
                        <a:pt x="218" y="11"/>
                      </a:lnTo>
                      <a:lnTo>
                        <a:pt x="221" y="12"/>
                      </a:lnTo>
                      <a:lnTo>
                        <a:pt x="224" y="14"/>
                      </a:lnTo>
                      <a:lnTo>
                        <a:pt x="228" y="15"/>
                      </a:lnTo>
                      <a:lnTo>
                        <a:pt x="230" y="16"/>
                      </a:lnTo>
                      <a:lnTo>
                        <a:pt x="235" y="17"/>
                      </a:lnTo>
                      <a:lnTo>
                        <a:pt x="238" y="18"/>
                      </a:lnTo>
                      <a:lnTo>
                        <a:pt x="241" y="19"/>
                      </a:lnTo>
                      <a:lnTo>
                        <a:pt x="245" y="21"/>
                      </a:lnTo>
                      <a:lnTo>
                        <a:pt x="249" y="21"/>
                      </a:lnTo>
                      <a:lnTo>
                        <a:pt x="252" y="23"/>
                      </a:lnTo>
                      <a:lnTo>
                        <a:pt x="255" y="25"/>
                      </a:lnTo>
                      <a:lnTo>
                        <a:pt x="259" y="27"/>
                      </a:lnTo>
                      <a:lnTo>
                        <a:pt x="263" y="28"/>
                      </a:lnTo>
                      <a:lnTo>
                        <a:pt x="265" y="29"/>
                      </a:lnTo>
                      <a:lnTo>
                        <a:pt x="269" y="30"/>
                      </a:lnTo>
                      <a:lnTo>
                        <a:pt x="272" y="31"/>
                      </a:lnTo>
                      <a:lnTo>
                        <a:pt x="276" y="32"/>
                      </a:lnTo>
                      <a:lnTo>
                        <a:pt x="278" y="34"/>
                      </a:lnTo>
                      <a:lnTo>
                        <a:pt x="282" y="34"/>
                      </a:lnTo>
                      <a:lnTo>
                        <a:pt x="284" y="36"/>
                      </a:lnTo>
                      <a:lnTo>
                        <a:pt x="287" y="37"/>
                      </a:lnTo>
                      <a:lnTo>
                        <a:pt x="290" y="38"/>
                      </a:lnTo>
                      <a:lnTo>
                        <a:pt x="292" y="40"/>
                      </a:lnTo>
                      <a:lnTo>
                        <a:pt x="295" y="40"/>
                      </a:lnTo>
                      <a:lnTo>
                        <a:pt x="297" y="40"/>
                      </a:lnTo>
                      <a:lnTo>
                        <a:pt x="299" y="42"/>
                      </a:lnTo>
                      <a:lnTo>
                        <a:pt x="303" y="43"/>
                      </a:lnTo>
                      <a:lnTo>
                        <a:pt x="304" y="43"/>
                      </a:lnTo>
                      <a:lnTo>
                        <a:pt x="307" y="44"/>
                      </a:lnTo>
                      <a:lnTo>
                        <a:pt x="308" y="44"/>
                      </a:lnTo>
                      <a:lnTo>
                        <a:pt x="309" y="45"/>
                      </a:lnTo>
                      <a:lnTo>
                        <a:pt x="310" y="45"/>
                      </a:lnTo>
                      <a:lnTo>
                        <a:pt x="312" y="45"/>
                      </a:lnTo>
                      <a:lnTo>
                        <a:pt x="314" y="47"/>
                      </a:lnTo>
                      <a:lnTo>
                        <a:pt x="315" y="47"/>
                      </a:lnTo>
                      <a:lnTo>
                        <a:pt x="317" y="47"/>
                      </a:lnTo>
                      <a:lnTo>
                        <a:pt x="318" y="47"/>
                      </a:lnTo>
                      <a:lnTo>
                        <a:pt x="319" y="47"/>
                      </a:lnTo>
                      <a:lnTo>
                        <a:pt x="321" y="49"/>
                      </a:lnTo>
                      <a:lnTo>
                        <a:pt x="322" y="49"/>
                      </a:lnTo>
                      <a:lnTo>
                        <a:pt x="323" y="50"/>
                      </a:lnTo>
                      <a:lnTo>
                        <a:pt x="324" y="50"/>
                      </a:lnTo>
                      <a:lnTo>
                        <a:pt x="325" y="51"/>
                      </a:lnTo>
                      <a:lnTo>
                        <a:pt x="327" y="51"/>
                      </a:lnTo>
                      <a:lnTo>
                        <a:pt x="328" y="53"/>
                      </a:lnTo>
                      <a:lnTo>
                        <a:pt x="330" y="53"/>
                      </a:lnTo>
                      <a:lnTo>
                        <a:pt x="331" y="53"/>
                      </a:lnTo>
                      <a:lnTo>
                        <a:pt x="332" y="53"/>
                      </a:lnTo>
                      <a:lnTo>
                        <a:pt x="334" y="55"/>
                      </a:lnTo>
                      <a:lnTo>
                        <a:pt x="335" y="55"/>
                      </a:lnTo>
                      <a:lnTo>
                        <a:pt x="335" y="56"/>
                      </a:lnTo>
                      <a:lnTo>
                        <a:pt x="331" y="88"/>
                      </a:lnTo>
                      <a:lnTo>
                        <a:pt x="330" y="88"/>
                      </a:lnTo>
                      <a:lnTo>
                        <a:pt x="330" y="89"/>
                      </a:lnTo>
                      <a:lnTo>
                        <a:pt x="328" y="89"/>
                      </a:lnTo>
                      <a:lnTo>
                        <a:pt x="327" y="90"/>
                      </a:lnTo>
                      <a:lnTo>
                        <a:pt x="324" y="91"/>
                      </a:lnTo>
                      <a:lnTo>
                        <a:pt x="323" y="92"/>
                      </a:lnTo>
                      <a:lnTo>
                        <a:pt x="321" y="94"/>
                      </a:lnTo>
                      <a:lnTo>
                        <a:pt x="318" y="94"/>
                      </a:lnTo>
                      <a:lnTo>
                        <a:pt x="315" y="95"/>
                      </a:lnTo>
                      <a:lnTo>
                        <a:pt x="312" y="98"/>
                      </a:lnTo>
                      <a:lnTo>
                        <a:pt x="310" y="99"/>
                      </a:lnTo>
                      <a:lnTo>
                        <a:pt x="308" y="102"/>
                      </a:lnTo>
                      <a:lnTo>
                        <a:pt x="304" y="103"/>
                      </a:lnTo>
                      <a:lnTo>
                        <a:pt x="301" y="105"/>
                      </a:lnTo>
                      <a:lnTo>
                        <a:pt x="297" y="107"/>
                      </a:lnTo>
                      <a:lnTo>
                        <a:pt x="295" y="109"/>
                      </a:lnTo>
                      <a:lnTo>
                        <a:pt x="291" y="111"/>
                      </a:lnTo>
                      <a:lnTo>
                        <a:pt x="287" y="113"/>
                      </a:lnTo>
                      <a:lnTo>
                        <a:pt x="284" y="116"/>
                      </a:lnTo>
                      <a:lnTo>
                        <a:pt x="281" y="118"/>
                      </a:lnTo>
                      <a:lnTo>
                        <a:pt x="277" y="120"/>
                      </a:lnTo>
                      <a:lnTo>
                        <a:pt x="274" y="122"/>
                      </a:lnTo>
                      <a:lnTo>
                        <a:pt x="270" y="125"/>
                      </a:lnTo>
                      <a:lnTo>
                        <a:pt x="268" y="128"/>
                      </a:lnTo>
                      <a:lnTo>
                        <a:pt x="265" y="131"/>
                      </a:lnTo>
                      <a:lnTo>
                        <a:pt x="261" y="133"/>
                      </a:lnTo>
                      <a:lnTo>
                        <a:pt x="259" y="135"/>
                      </a:lnTo>
                      <a:lnTo>
                        <a:pt x="256" y="137"/>
                      </a:lnTo>
                      <a:lnTo>
                        <a:pt x="253" y="140"/>
                      </a:lnTo>
                      <a:lnTo>
                        <a:pt x="252" y="143"/>
                      </a:lnTo>
                      <a:lnTo>
                        <a:pt x="250" y="144"/>
                      </a:lnTo>
                      <a:lnTo>
                        <a:pt x="248" y="146"/>
                      </a:lnTo>
                      <a:lnTo>
                        <a:pt x="246" y="148"/>
                      </a:lnTo>
                      <a:lnTo>
                        <a:pt x="245" y="150"/>
                      </a:lnTo>
                      <a:lnTo>
                        <a:pt x="242" y="152"/>
                      </a:lnTo>
                      <a:lnTo>
                        <a:pt x="241" y="154"/>
                      </a:lnTo>
                      <a:lnTo>
                        <a:pt x="239" y="156"/>
                      </a:lnTo>
                      <a:lnTo>
                        <a:pt x="238" y="157"/>
                      </a:lnTo>
                      <a:lnTo>
                        <a:pt x="236" y="159"/>
                      </a:lnTo>
                      <a:lnTo>
                        <a:pt x="235" y="160"/>
                      </a:lnTo>
                      <a:lnTo>
                        <a:pt x="234" y="161"/>
                      </a:lnTo>
                      <a:lnTo>
                        <a:pt x="232" y="163"/>
                      </a:lnTo>
                      <a:lnTo>
                        <a:pt x="230" y="165"/>
                      </a:lnTo>
                      <a:lnTo>
                        <a:pt x="230" y="166"/>
                      </a:lnTo>
                      <a:lnTo>
                        <a:pt x="228" y="167"/>
                      </a:lnTo>
                      <a:lnTo>
                        <a:pt x="226" y="169"/>
                      </a:lnTo>
                      <a:lnTo>
                        <a:pt x="224" y="170"/>
                      </a:lnTo>
                      <a:lnTo>
                        <a:pt x="222" y="172"/>
                      </a:lnTo>
                      <a:lnTo>
                        <a:pt x="221" y="173"/>
                      </a:lnTo>
                      <a:lnTo>
                        <a:pt x="219" y="174"/>
                      </a:lnTo>
                      <a:lnTo>
                        <a:pt x="218" y="176"/>
                      </a:lnTo>
                      <a:lnTo>
                        <a:pt x="217" y="176"/>
                      </a:lnTo>
                      <a:lnTo>
                        <a:pt x="215" y="178"/>
                      </a:lnTo>
                      <a:lnTo>
                        <a:pt x="213" y="179"/>
                      </a:lnTo>
                      <a:lnTo>
                        <a:pt x="211" y="182"/>
                      </a:lnTo>
                      <a:lnTo>
                        <a:pt x="209" y="182"/>
                      </a:lnTo>
                      <a:lnTo>
                        <a:pt x="208" y="183"/>
                      </a:lnTo>
                      <a:lnTo>
                        <a:pt x="206" y="185"/>
                      </a:lnTo>
                      <a:lnTo>
                        <a:pt x="204" y="186"/>
                      </a:lnTo>
                      <a:lnTo>
                        <a:pt x="201" y="187"/>
                      </a:lnTo>
                      <a:lnTo>
                        <a:pt x="200" y="188"/>
                      </a:lnTo>
                      <a:lnTo>
                        <a:pt x="197" y="189"/>
                      </a:lnTo>
                      <a:lnTo>
                        <a:pt x="195" y="192"/>
                      </a:lnTo>
                      <a:lnTo>
                        <a:pt x="192" y="193"/>
                      </a:lnTo>
                      <a:lnTo>
                        <a:pt x="190" y="194"/>
                      </a:lnTo>
                      <a:lnTo>
                        <a:pt x="187" y="196"/>
                      </a:lnTo>
                      <a:lnTo>
                        <a:pt x="183" y="198"/>
                      </a:lnTo>
                      <a:lnTo>
                        <a:pt x="180" y="200"/>
                      </a:lnTo>
                      <a:lnTo>
                        <a:pt x="179" y="201"/>
                      </a:lnTo>
                      <a:lnTo>
                        <a:pt x="174" y="204"/>
                      </a:lnTo>
                      <a:lnTo>
                        <a:pt x="171" y="205"/>
                      </a:lnTo>
                      <a:lnTo>
                        <a:pt x="167" y="207"/>
                      </a:lnTo>
                      <a:lnTo>
                        <a:pt x="164" y="208"/>
                      </a:lnTo>
                      <a:lnTo>
                        <a:pt x="162" y="210"/>
                      </a:lnTo>
                      <a:lnTo>
                        <a:pt x="157" y="211"/>
                      </a:lnTo>
                      <a:lnTo>
                        <a:pt x="153" y="214"/>
                      </a:lnTo>
                      <a:lnTo>
                        <a:pt x="150" y="215"/>
                      </a:lnTo>
                      <a:lnTo>
                        <a:pt x="148" y="218"/>
                      </a:lnTo>
                      <a:lnTo>
                        <a:pt x="144" y="219"/>
                      </a:lnTo>
                      <a:lnTo>
                        <a:pt x="140" y="221"/>
                      </a:lnTo>
                      <a:lnTo>
                        <a:pt x="136" y="222"/>
                      </a:lnTo>
                      <a:lnTo>
                        <a:pt x="132" y="224"/>
                      </a:lnTo>
                      <a:lnTo>
                        <a:pt x="129" y="226"/>
                      </a:lnTo>
                      <a:lnTo>
                        <a:pt x="125" y="227"/>
                      </a:lnTo>
                      <a:lnTo>
                        <a:pt x="122" y="229"/>
                      </a:lnTo>
                      <a:lnTo>
                        <a:pt x="118" y="231"/>
                      </a:lnTo>
                      <a:lnTo>
                        <a:pt x="115" y="232"/>
                      </a:lnTo>
                      <a:lnTo>
                        <a:pt x="111" y="233"/>
                      </a:lnTo>
                      <a:lnTo>
                        <a:pt x="109" y="234"/>
                      </a:lnTo>
                      <a:lnTo>
                        <a:pt x="105" y="235"/>
                      </a:lnTo>
                      <a:lnTo>
                        <a:pt x="102" y="236"/>
                      </a:lnTo>
                      <a:lnTo>
                        <a:pt x="98" y="237"/>
                      </a:lnTo>
                      <a:lnTo>
                        <a:pt x="96" y="238"/>
                      </a:lnTo>
                      <a:lnTo>
                        <a:pt x="93" y="240"/>
                      </a:lnTo>
                      <a:lnTo>
                        <a:pt x="91" y="240"/>
                      </a:lnTo>
                      <a:lnTo>
                        <a:pt x="88" y="241"/>
                      </a:lnTo>
                      <a:lnTo>
                        <a:pt x="85" y="242"/>
                      </a:lnTo>
                      <a:lnTo>
                        <a:pt x="83" y="244"/>
                      </a:lnTo>
                      <a:lnTo>
                        <a:pt x="80" y="244"/>
                      </a:lnTo>
                      <a:lnTo>
                        <a:pt x="78" y="244"/>
                      </a:lnTo>
                      <a:lnTo>
                        <a:pt x="75" y="246"/>
                      </a:lnTo>
                      <a:lnTo>
                        <a:pt x="73" y="247"/>
                      </a:lnTo>
                      <a:lnTo>
                        <a:pt x="70" y="247"/>
                      </a:lnTo>
                      <a:lnTo>
                        <a:pt x="67" y="247"/>
                      </a:lnTo>
                      <a:lnTo>
                        <a:pt x="65" y="249"/>
                      </a:lnTo>
                      <a:lnTo>
                        <a:pt x="62" y="249"/>
                      </a:lnTo>
                      <a:lnTo>
                        <a:pt x="60" y="250"/>
                      </a:lnTo>
                      <a:lnTo>
                        <a:pt x="58" y="251"/>
                      </a:lnTo>
                      <a:lnTo>
                        <a:pt x="54" y="251"/>
                      </a:lnTo>
                      <a:lnTo>
                        <a:pt x="52" y="253"/>
                      </a:lnTo>
                      <a:lnTo>
                        <a:pt x="50" y="253"/>
                      </a:lnTo>
                      <a:lnTo>
                        <a:pt x="47" y="253"/>
                      </a:lnTo>
                      <a:lnTo>
                        <a:pt x="45" y="254"/>
                      </a:lnTo>
                      <a:lnTo>
                        <a:pt x="43" y="254"/>
                      </a:lnTo>
                      <a:lnTo>
                        <a:pt x="41" y="254"/>
                      </a:lnTo>
                      <a:lnTo>
                        <a:pt x="38" y="254"/>
                      </a:lnTo>
                      <a:lnTo>
                        <a:pt x="37" y="254"/>
                      </a:lnTo>
                      <a:lnTo>
                        <a:pt x="35" y="254"/>
                      </a:lnTo>
                      <a:lnTo>
                        <a:pt x="32" y="254"/>
                      </a:lnTo>
                      <a:lnTo>
                        <a:pt x="31" y="254"/>
                      </a:lnTo>
                      <a:lnTo>
                        <a:pt x="28" y="253"/>
                      </a:lnTo>
                      <a:lnTo>
                        <a:pt x="27" y="253"/>
                      </a:lnTo>
                      <a:lnTo>
                        <a:pt x="24" y="251"/>
                      </a:lnTo>
                      <a:lnTo>
                        <a:pt x="23" y="251"/>
                      </a:lnTo>
                      <a:lnTo>
                        <a:pt x="20" y="250"/>
                      </a:lnTo>
                      <a:lnTo>
                        <a:pt x="19" y="249"/>
                      </a:lnTo>
                      <a:lnTo>
                        <a:pt x="18" y="247"/>
                      </a:lnTo>
                      <a:lnTo>
                        <a:pt x="16" y="247"/>
                      </a:lnTo>
                      <a:lnTo>
                        <a:pt x="15" y="246"/>
                      </a:lnTo>
                      <a:lnTo>
                        <a:pt x="12" y="244"/>
                      </a:lnTo>
                      <a:lnTo>
                        <a:pt x="11" y="242"/>
                      </a:lnTo>
                      <a:lnTo>
                        <a:pt x="11" y="240"/>
                      </a:lnTo>
                      <a:lnTo>
                        <a:pt x="10" y="237"/>
                      </a:lnTo>
                      <a:lnTo>
                        <a:pt x="8" y="235"/>
                      </a:lnTo>
                      <a:lnTo>
                        <a:pt x="7" y="233"/>
                      </a:lnTo>
                      <a:lnTo>
                        <a:pt x="6" y="231"/>
                      </a:lnTo>
                      <a:lnTo>
                        <a:pt x="6" y="228"/>
                      </a:lnTo>
                      <a:lnTo>
                        <a:pt x="5" y="224"/>
                      </a:lnTo>
                      <a:lnTo>
                        <a:pt x="5" y="222"/>
                      </a:lnTo>
                      <a:lnTo>
                        <a:pt x="3" y="219"/>
                      </a:lnTo>
                      <a:lnTo>
                        <a:pt x="3" y="216"/>
                      </a:lnTo>
                      <a:lnTo>
                        <a:pt x="2" y="213"/>
                      </a:lnTo>
                      <a:lnTo>
                        <a:pt x="2" y="210"/>
                      </a:lnTo>
                      <a:lnTo>
                        <a:pt x="2" y="207"/>
                      </a:lnTo>
                      <a:lnTo>
                        <a:pt x="1" y="204"/>
                      </a:lnTo>
                      <a:lnTo>
                        <a:pt x="1" y="200"/>
                      </a:lnTo>
                      <a:lnTo>
                        <a:pt x="1" y="196"/>
                      </a:lnTo>
                      <a:lnTo>
                        <a:pt x="1" y="193"/>
                      </a:lnTo>
                      <a:lnTo>
                        <a:pt x="1" y="189"/>
                      </a:lnTo>
                      <a:lnTo>
                        <a:pt x="1" y="186"/>
                      </a:lnTo>
                      <a:lnTo>
                        <a:pt x="0" y="182"/>
                      </a:lnTo>
                      <a:lnTo>
                        <a:pt x="0" y="179"/>
                      </a:lnTo>
                      <a:lnTo>
                        <a:pt x="0" y="174"/>
                      </a:lnTo>
                      <a:lnTo>
                        <a:pt x="0" y="170"/>
                      </a:lnTo>
                      <a:lnTo>
                        <a:pt x="0" y="167"/>
                      </a:lnTo>
                      <a:lnTo>
                        <a:pt x="1" y="163"/>
                      </a:lnTo>
                      <a:lnTo>
                        <a:pt x="1" y="159"/>
                      </a:lnTo>
                      <a:lnTo>
                        <a:pt x="1" y="156"/>
                      </a:lnTo>
                      <a:lnTo>
                        <a:pt x="1" y="152"/>
                      </a:lnTo>
                      <a:lnTo>
                        <a:pt x="1" y="147"/>
                      </a:lnTo>
                      <a:lnTo>
                        <a:pt x="1" y="143"/>
                      </a:lnTo>
                      <a:lnTo>
                        <a:pt x="2" y="139"/>
                      </a:lnTo>
                      <a:lnTo>
                        <a:pt x="2" y="133"/>
                      </a:lnTo>
                      <a:lnTo>
                        <a:pt x="3" y="128"/>
                      </a:lnTo>
                      <a:lnTo>
                        <a:pt x="3" y="124"/>
                      </a:lnTo>
                      <a:lnTo>
                        <a:pt x="5" y="119"/>
                      </a:lnTo>
                      <a:lnTo>
                        <a:pt x="5" y="115"/>
                      </a:lnTo>
                      <a:lnTo>
                        <a:pt x="6" y="108"/>
                      </a:lnTo>
                      <a:lnTo>
                        <a:pt x="7" y="104"/>
                      </a:lnTo>
                      <a:lnTo>
                        <a:pt x="7" y="98"/>
                      </a:lnTo>
                      <a:lnTo>
                        <a:pt x="8" y="94"/>
                      </a:lnTo>
                      <a:lnTo>
                        <a:pt x="10" y="89"/>
                      </a:lnTo>
                      <a:lnTo>
                        <a:pt x="10" y="82"/>
                      </a:lnTo>
                      <a:lnTo>
                        <a:pt x="11" y="78"/>
                      </a:lnTo>
                      <a:lnTo>
                        <a:pt x="12" y="73"/>
                      </a:lnTo>
                      <a:lnTo>
                        <a:pt x="12" y="69"/>
                      </a:lnTo>
                      <a:lnTo>
                        <a:pt x="14" y="64"/>
                      </a:lnTo>
                      <a:lnTo>
                        <a:pt x="15" y="60"/>
                      </a:lnTo>
                      <a:lnTo>
                        <a:pt x="15" y="56"/>
                      </a:lnTo>
                      <a:lnTo>
                        <a:pt x="16" y="53"/>
                      </a:lnTo>
                      <a:lnTo>
                        <a:pt x="18" y="49"/>
                      </a:lnTo>
                      <a:lnTo>
                        <a:pt x="18" y="45"/>
                      </a:lnTo>
                      <a:lnTo>
                        <a:pt x="19" y="43"/>
                      </a:lnTo>
                      <a:lnTo>
                        <a:pt x="19" y="40"/>
                      </a:lnTo>
                      <a:lnTo>
                        <a:pt x="19" y="37"/>
                      </a:lnTo>
                      <a:lnTo>
                        <a:pt x="20" y="36"/>
                      </a:lnTo>
                      <a:lnTo>
                        <a:pt x="20" y="34"/>
                      </a:lnTo>
                      <a:lnTo>
                        <a:pt x="20" y="32"/>
                      </a:lnTo>
                      <a:lnTo>
                        <a:pt x="20" y="31"/>
                      </a:lnTo>
                    </a:path>
                  </a:pathLst>
                </a:custGeom>
                <a:solidFill>
                  <a:srgbClr val="B77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7" name="Freeform 56"/>
                <p:cNvSpPr>
                  <a:spLocks/>
                </p:cNvSpPr>
                <p:nvPr/>
              </p:nvSpPr>
              <p:spPr bwMode="auto">
                <a:xfrm>
                  <a:off x="1398" y="1544"/>
                  <a:ext cx="295" cy="222"/>
                </a:xfrm>
                <a:custGeom>
                  <a:avLst/>
                  <a:gdLst>
                    <a:gd name="T0" fmla="*/ 21 w 295"/>
                    <a:gd name="T1" fmla="*/ 31 h 222"/>
                    <a:gd name="T2" fmla="*/ 27 w 295"/>
                    <a:gd name="T3" fmla="*/ 25 h 222"/>
                    <a:gd name="T4" fmla="*/ 35 w 295"/>
                    <a:gd name="T5" fmla="*/ 20 h 222"/>
                    <a:gd name="T6" fmla="*/ 46 w 295"/>
                    <a:gd name="T7" fmla="*/ 14 h 222"/>
                    <a:gd name="T8" fmla="*/ 58 w 295"/>
                    <a:gd name="T9" fmla="*/ 8 h 222"/>
                    <a:gd name="T10" fmla="*/ 74 w 295"/>
                    <a:gd name="T11" fmla="*/ 3 h 222"/>
                    <a:gd name="T12" fmla="*/ 91 w 295"/>
                    <a:gd name="T13" fmla="*/ 1 h 222"/>
                    <a:gd name="T14" fmla="*/ 109 w 295"/>
                    <a:gd name="T15" fmla="*/ 0 h 222"/>
                    <a:gd name="T16" fmla="*/ 129 w 295"/>
                    <a:gd name="T17" fmla="*/ 0 h 222"/>
                    <a:gd name="T18" fmla="*/ 149 w 295"/>
                    <a:gd name="T19" fmla="*/ 1 h 222"/>
                    <a:gd name="T20" fmla="*/ 167 w 295"/>
                    <a:gd name="T21" fmla="*/ 3 h 222"/>
                    <a:gd name="T22" fmla="*/ 186 w 295"/>
                    <a:gd name="T23" fmla="*/ 7 h 222"/>
                    <a:gd name="T24" fmla="*/ 199 w 295"/>
                    <a:gd name="T25" fmla="*/ 10 h 222"/>
                    <a:gd name="T26" fmla="*/ 215 w 295"/>
                    <a:gd name="T27" fmla="*/ 16 h 222"/>
                    <a:gd name="T28" fmla="*/ 229 w 295"/>
                    <a:gd name="T29" fmla="*/ 21 h 222"/>
                    <a:gd name="T30" fmla="*/ 243 w 295"/>
                    <a:gd name="T31" fmla="*/ 25 h 222"/>
                    <a:gd name="T32" fmla="*/ 254 w 295"/>
                    <a:gd name="T33" fmla="*/ 31 h 222"/>
                    <a:gd name="T34" fmla="*/ 264 w 295"/>
                    <a:gd name="T35" fmla="*/ 34 h 222"/>
                    <a:gd name="T36" fmla="*/ 271 w 295"/>
                    <a:gd name="T37" fmla="*/ 36 h 222"/>
                    <a:gd name="T38" fmla="*/ 278 w 295"/>
                    <a:gd name="T39" fmla="*/ 38 h 222"/>
                    <a:gd name="T40" fmla="*/ 285 w 295"/>
                    <a:gd name="T41" fmla="*/ 42 h 222"/>
                    <a:gd name="T42" fmla="*/ 290 w 295"/>
                    <a:gd name="T43" fmla="*/ 44 h 222"/>
                    <a:gd name="T44" fmla="*/ 290 w 295"/>
                    <a:gd name="T45" fmla="*/ 77 h 222"/>
                    <a:gd name="T46" fmla="*/ 285 w 295"/>
                    <a:gd name="T47" fmla="*/ 81 h 222"/>
                    <a:gd name="T48" fmla="*/ 275 w 295"/>
                    <a:gd name="T49" fmla="*/ 86 h 222"/>
                    <a:gd name="T50" fmla="*/ 263 w 295"/>
                    <a:gd name="T51" fmla="*/ 95 h 222"/>
                    <a:gd name="T52" fmla="*/ 247 w 295"/>
                    <a:gd name="T53" fmla="*/ 104 h 222"/>
                    <a:gd name="T54" fmla="*/ 233 w 295"/>
                    <a:gd name="T55" fmla="*/ 114 h 222"/>
                    <a:gd name="T56" fmla="*/ 220 w 295"/>
                    <a:gd name="T57" fmla="*/ 124 h 222"/>
                    <a:gd name="T58" fmla="*/ 213 w 295"/>
                    <a:gd name="T59" fmla="*/ 134 h 222"/>
                    <a:gd name="T60" fmla="*/ 207 w 295"/>
                    <a:gd name="T61" fmla="*/ 140 h 222"/>
                    <a:gd name="T62" fmla="*/ 201 w 295"/>
                    <a:gd name="T63" fmla="*/ 147 h 222"/>
                    <a:gd name="T64" fmla="*/ 194 w 295"/>
                    <a:gd name="T65" fmla="*/ 152 h 222"/>
                    <a:gd name="T66" fmla="*/ 188 w 295"/>
                    <a:gd name="T67" fmla="*/ 158 h 222"/>
                    <a:gd name="T68" fmla="*/ 178 w 295"/>
                    <a:gd name="T69" fmla="*/ 163 h 222"/>
                    <a:gd name="T70" fmla="*/ 169 w 295"/>
                    <a:gd name="T71" fmla="*/ 169 h 222"/>
                    <a:gd name="T72" fmla="*/ 157 w 295"/>
                    <a:gd name="T73" fmla="*/ 176 h 222"/>
                    <a:gd name="T74" fmla="*/ 143 w 295"/>
                    <a:gd name="T75" fmla="*/ 185 h 222"/>
                    <a:gd name="T76" fmla="*/ 129 w 295"/>
                    <a:gd name="T77" fmla="*/ 191 h 222"/>
                    <a:gd name="T78" fmla="*/ 115 w 295"/>
                    <a:gd name="T79" fmla="*/ 198 h 222"/>
                    <a:gd name="T80" fmla="*/ 100 w 295"/>
                    <a:gd name="T81" fmla="*/ 204 h 222"/>
                    <a:gd name="T82" fmla="*/ 88 w 295"/>
                    <a:gd name="T83" fmla="*/ 209 h 222"/>
                    <a:gd name="T84" fmla="*/ 77 w 295"/>
                    <a:gd name="T85" fmla="*/ 212 h 222"/>
                    <a:gd name="T86" fmla="*/ 63 w 295"/>
                    <a:gd name="T87" fmla="*/ 216 h 222"/>
                    <a:gd name="T88" fmla="*/ 52 w 295"/>
                    <a:gd name="T89" fmla="*/ 220 h 222"/>
                    <a:gd name="T90" fmla="*/ 41 w 295"/>
                    <a:gd name="T91" fmla="*/ 221 h 222"/>
                    <a:gd name="T92" fmla="*/ 31 w 295"/>
                    <a:gd name="T93" fmla="*/ 221 h 222"/>
                    <a:gd name="T94" fmla="*/ 21 w 295"/>
                    <a:gd name="T95" fmla="*/ 218 h 222"/>
                    <a:gd name="T96" fmla="*/ 14 w 295"/>
                    <a:gd name="T97" fmla="*/ 212 h 222"/>
                    <a:gd name="T98" fmla="*/ 8 w 295"/>
                    <a:gd name="T99" fmla="*/ 204 h 222"/>
                    <a:gd name="T100" fmla="*/ 5 w 295"/>
                    <a:gd name="T101" fmla="*/ 194 h 222"/>
                    <a:gd name="T102" fmla="*/ 2 w 295"/>
                    <a:gd name="T103" fmla="*/ 181 h 222"/>
                    <a:gd name="T104" fmla="*/ 0 w 295"/>
                    <a:gd name="T105" fmla="*/ 166 h 222"/>
                    <a:gd name="T106" fmla="*/ 0 w 295"/>
                    <a:gd name="T107" fmla="*/ 150 h 222"/>
                    <a:gd name="T108" fmla="*/ 0 w 295"/>
                    <a:gd name="T109" fmla="*/ 134 h 222"/>
                    <a:gd name="T110" fmla="*/ 2 w 295"/>
                    <a:gd name="T111" fmla="*/ 113 h 222"/>
                    <a:gd name="T112" fmla="*/ 5 w 295"/>
                    <a:gd name="T113" fmla="*/ 92 h 222"/>
                    <a:gd name="T114" fmla="*/ 8 w 295"/>
                    <a:gd name="T115" fmla="*/ 71 h 222"/>
                    <a:gd name="T116" fmla="*/ 12 w 295"/>
                    <a:gd name="T117" fmla="*/ 53 h 222"/>
                    <a:gd name="T118" fmla="*/ 16 w 295"/>
                    <a:gd name="T119" fmla="*/ 40 h 2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5"/>
                    <a:gd name="T181" fmla="*/ 0 h 222"/>
                    <a:gd name="T182" fmla="*/ 295 w 295"/>
                    <a:gd name="T183" fmla="*/ 222 h 2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5" h="222">
                      <a:moveTo>
                        <a:pt x="18" y="34"/>
                      </a:moveTo>
                      <a:lnTo>
                        <a:pt x="19" y="34"/>
                      </a:lnTo>
                      <a:lnTo>
                        <a:pt x="19" y="33"/>
                      </a:lnTo>
                      <a:lnTo>
                        <a:pt x="19" y="31"/>
                      </a:lnTo>
                      <a:lnTo>
                        <a:pt x="21" y="31"/>
                      </a:lnTo>
                      <a:lnTo>
                        <a:pt x="23" y="29"/>
                      </a:lnTo>
                      <a:lnTo>
                        <a:pt x="24" y="27"/>
                      </a:lnTo>
                      <a:lnTo>
                        <a:pt x="25" y="27"/>
                      </a:lnTo>
                      <a:lnTo>
                        <a:pt x="27" y="25"/>
                      </a:lnTo>
                      <a:lnTo>
                        <a:pt x="28" y="24"/>
                      </a:lnTo>
                      <a:lnTo>
                        <a:pt x="29" y="23"/>
                      </a:lnTo>
                      <a:lnTo>
                        <a:pt x="32" y="21"/>
                      </a:lnTo>
                      <a:lnTo>
                        <a:pt x="33" y="21"/>
                      </a:lnTo>
                      <a:lnTo>
                        <a:pt x="35" y="20"/>
                      </a:lnTo>
                      <a:lnTo>
                        <a:pt x="36" y="18"/>
                      </a:lnTo>
                      <a:lnTo>
                        <a:pt x="39" y="18"/>
                      </a:lnTo>
                      <a:lnTo>
                        <a:pt x="41" y="16"/>
                      </a:lnTo>
                      <a:lnTo>
                        <a:pt x="43" y="15"/>
                      </a:lnTo>
                      <a:lnTo>
                        <a:pt x="46" y="14"/>
                      </a:lnTo>
                      <a:lnTo>
                        <a:pt x="48" y="12"/>
                      </a:lnTo>
                      <a:lnTo>
                        <a:pt x="50" y="11"/>
                      </a:lnTo>
                      <a:lnTo>
                        <a:pt x="53" y="10"/>
                      </a:lnTo>
                      <a:lnTo>
                        <a:pt x="56" y="9"/>
                      </a:lnTo>
                      <a:lnTo>
                        <a:pt x="58" y="8"/>
                      </a:lnTo>
                      <a:lnTo>
                        <a:pt x="62" y="7"/>
                      </a:lnTo>
                      <a:lnTo>
                        <a:pt x="65" y="6"/>
                      </a:lnTo>
                      <a:lnTo>
                        <a:pt x="67" y="6"/>
                      </a:lnTo>
                      <a:lnTo>
                        <a:pt x="70" y="5"/>
                      </a:lnTo>
                      <a:lnTo>
                        <a:pt x="74" y="3"/>
                      </a:lnTo>
                      <a:lnTo>
                        <a:pt x="77" y="3"/>
                      </a:lnTo>
                      <a:lnTo>
                        <a:pt x="80" y="2"/>
                      </a:lnTo>
                      <a:lnTo>
                        <a:pt x="83" y="2"/>
                      </a:lnTo>
                      <a:lnTo>
                        <a:pt x="87" y="2"/>
                      </a:lnTo>
                      <a:lnTo>
                        <a:pt x="91" y="1"/>
                      </a:lnTo>
                      <a:lnTo>
                        <a:pt x="94" y="1"/>
                      </a:lnTo>
                      <a:lnTo>
                        <a:pt x="98" y="1"/>
                      </a:lnTo>
                      <a:lnTo>
                        <a:pt x="102" y="1"/>
                      </a:lnTo>
                      <a:lnTo>
                        <a:pt x="105" y="0"/>
                      </a:lnTo>
                      <a:lnTo>
                        <a:pt x="109" y="0"/>
                      </a:lnTo>
                      <a:lnTo>
                        <a:pt x="113" y="0"/>
                      </a:lnTo>
                      <a:lnTo>
                        <a:pt x="118" y="0"/>
                      </a:lnTo>
                      <a:lnTo>
                        <a:pt x="121" y="0"/>
                      </a:lnTo>
                      <a:lnTo>
                        <a:pt x="125" y="0"/>
                      </a:lnTo>
                      <a:lnTo>
                        <a:pt x="129" y="0"/>
                      </a:lnTo>
                      <a:lnTo>
                        <a:pt x="133" y="0"/>
                      </a:lnTo>
                      <a:lnTo>
                        <a:pt x="136" y="0"/>
                      </a:lnTo>
                      <a:lnTo>
                        <a:pt x="140" y="1"/>
                      </a:lnTo>
                      <a:lnTo>
                        <a:pt x="146" y="1"/>
                      </a:lnTo>
                      <a:lnTo>
                        <a:pt x="149" y="1"/>
                      </a:lnTo>
                      <a:lnTo>
                        <a:pt x="153" y="1"/>
                      </a:lnTo>
                      <a:lnTo>
                        <a:pt x="157" y="2"/>
                      </a:lnTo>
                      <a:lnTo>
                        <a:pt x="161" y="2"/>
                      </a:lnTo>
                      <a:lnTo>
                        <a:pt x="163" y="3"/>
                      </a:lnTo>
                      <a:lnTo>
                        <a:pt x="167" y="3"/>
                      </a:lnTo>
                      <a:lnTo>
                        <a:pt x="171" y="3"/>
                      </a:lnTo>
                      <a:lnTo>
                        <a:pt x="175" y="5"/>
                      </a:lnTo>
                      <a:lnTo>
                        <a:pt x="177" y="6"/>
                      </a:lnTo>
                      <a:lnTo>
                        <a:pt x="182" y="6"/>
                      </a:lnTo>
                      <a:lnTo>
                        <a:pt x="186" y="7"/>
                      </a:lnTo>
                      <a:lnTo>
                        <a:pt x="188" y="7"/>
                      </a:lnTo>
                      <a:lnTo>
                        <a:pt x="190" y="8"/>
                      </a:lnTo>
                      <a:lnTo>
                        <a:pt x="194" y="9"/>
                      </a:lnTo>
                      <a:lnTo>
                        <a:pt x="197" y="10"/>
                      </a:lnTo>
                      <a:lnTo>
                        <a:pt x="199" y="10"/>
                      </a:lnTo>
                      <a:lnTo>
                        <a:pt x="203" y="11"/>
                      </a:lnTo>
                      <a:lnTo>
                        <a:pt x="206" y="12"/>
                      </a:lnTo>
                      <a:lnTo>
                        <a:pt x="208" y="14"/>
                      </a:lnTo>
                      <a:lnTo>
                        <a:pt x="212" y="15"/>
                      </a:lnTo>
                      <a:lnTo>
                        <a:pt x="215" y="16"/>
                      </a:lnTo>
                      <a:lnTo>
                        <a:pt x="217" y="18"/>
                      </a:lnTo>
                      <a:lnTo>
                        <a:pt x="220" y="18"/>
                      </a:lnTo>
                      <a:lnTo>
                        <a:pt x="224" y="18"/>
                      </a:lnTo>
                      <a:lnTo>
                        <a:pt x="226" y="20"/>
                      </a:lnTo>
                      <a:lnTo>
                        <a:pt x="229" y="21"/>
                      </a:lnTo>
                      <a:lnTo>
                        <a:pt x="233" y="21"/>
                      </a:lnTo>
                      <a:lnTo>
                        <a:pt x="235" y="23"/>
                      </a:lnTo>
                      <a:lnTo>
                        <a:pt x="237" y="24"/>
                      </a:lnTo>
                      <a:lnTo>
                        <a:pt x="240" y="24"/>
                      </a:lnTo>
                      <a:lnTo>
                        <a:pt x="243" y="25"/>
                      </a:lnTo>
                      <a:lnTo>
                        <a:pt x="246" y="27"/>
                      </a:lnTo>
                      <a:lnTo>
                        <a:pt x="248" y="27"/>
                      </a:lnTo>
                      <a:lnTo>
                        <a:pt x="250" y="29"/>
                      </a:lnTo>
                      <a:lnTo>
                        <a:pt x="253" y="29"/>
                      </a:lnTo>
                      <a:lnTo>
                        <a:pt x="254" y="31"/>
                      </a:lnTo>
                      <a:lnTo>
                        <a:pt x="257" y="31"/>
                      </a:lnTo>
                      <a:lnTo>
                        <a:pt x="259" y="31"/>
                      </a:lnTo>
                      <a:lnTo>
                        <a:pt x="261" y="33"/>
                      </a:lnTo>
                      <a:lnTo>
                        <a:pt x="263" y="33"/>
                      </a:lnTo>
                      <a:lnTo>
                        <a:pt x="264" y="34"/>
                      </a:lnTo>
                      <a:lnTo>
                        <a:pt x="266" y="34"/>
                      </a:lnTo>
                      <a:lnTo>
                        <a:pt x="267" y="34"/>
                      </a:lnTo>
                      <a:lnTo>
                        <a:pt x="268" y="34"/>
                      </a:lnTo>
                      <a:lnTo>
                        <a:pt x="270" y="34"/>
                      </a:lnTo>
                      <a:lnTo>
                        <a:pt x="271" y="36"/>
                      </a:lnTo>
                      <a:lnTo>
                        <a:pt x="272" y="36"/>
                      </a:lnTo>
                      <a:lnTo>
                        <a:pt x="274" y="36"/>
                      </a:lnTo>
                      <a:lnTo>
                        <a:pt x="275" y="37"/>
                      </a:lnTo>
                      <a:lnTo>
                        <a:pt x="276" y="37"/>
                      </a:lnTo>
                      <a:lnTo>
                        <a:pt x="278" y="38"/>
                      </a:lnTo>
                      <a:lnTo>
                        <a:pt x="280" y="40"/>
                      </a:lnTo>
                      <a:lnTo>
                        <a:pt x="281" y="40"/>
                      </a:lnTo>
                      <a:lnTo>
                        <a:pt x="282" y="40"/>
                      </a:lnTo>
                      <a:lnTo>
                        <a:pt x="284" y="42"/>
                      </a:lnTo>
                      <a:lnTo>
                        <a:pt x="285" y="42"/>
                      </a:lnTo>
                      <a:lnTo>
                        <a:pt x="286" y="42"/>
                      </a:lnTo>
                      <a:lnTo>
                        <a:pt x="286" y="43"/>
                      </a:lnTo>
                      <a:lnTo>
                        <a:pt x="288" y="43"/>
                      </a:lnTo>
                      <a:lnTo>
                        <a:pt x="289" y="44"/>
                      </a:lnTo>
                      <a:lnTo>
                        <a:pt x="290" y="44"/>
                      </a:lnTo>
                      <a:lnTo>
                        <a:pt x="290" y="46"/>
                      </a:lnTo>
                      <a:lnTo>
                        <a:pt x="292" y="46"/>
                      </a:lnTo>
                      <a:lnTo>
                        <a:pt x="293" y="47"/>
                      </a:lnTo>
                      <a:lnTo>
                        <a:pt x="294" y="47"/>
                      </a:lnTo>
                      <a:lnTo>
                        <a:pt x="290" y="77"/>
                      </a:lnTo>
                      <a:lnTo>
                        <a:pt x="290" y="78"/>
                      </a:lnTo>
                      <a:lnTo>
                        <a:pt x="289" y="78"/>
                      </a:lnTo>
                      <a:lnTo>
                        <a:pt x="288" y="78"/>
                      </a:lnTo>
                      <a:lnTo>
                        <a:pt x="286" y="79"/>
                      </a:lnTo>
                      <a:lnTo>
                        <a:pt x="285" y="81"/>
                      </a:lnTo>
                      <a:lnTo>
                        <a:pt x="284" y="81"/>
                      </a:lnTo>
                      <a:lnTo>
                        <a:pt x="282" y="82"/>
                      </a:lnTo>
                      <a:lnTo>
                        <a:pt x="280" y="83"/>
                      </a:lnTo>
                      <a:lnTo>
                        <a:pt x="278" y="84"/>
                      </a:lnTo>
                      <a:lnTo>
                        <a:pt x="275" y="86"/>
                      </a:lnTo>
                      <a:lnTo>
                        <a:pt x="272" y="87"/>
                      </a:lnTo>
                      <a:lnTo>
                        <a:pt x="270" y="88"/>
                      </a:lnTo>
                      <a:lnTo>
                        <a:pt x="267" y="91"/>
                      </a:lnTo>
                      <a:lnTo>
                        <a:pt x="264" y="92"/>
                      </a:lnTo>
                      <a:lnTo>
                        <a:pt x="263" y="95"/>
                      </a:lnTo>
                      <a:lnTo>
                        <a:pt x="259" y="96"/>
                      </a:lnTo>
                      <a:lnTo>
                        <a:pt x="255" y="98"/>
                      </a:lnTo>
                      <a:lnTo>
                        <a:pt x="253" y="100"/>
                      </a:lnTo>
                      <a:lnTo>
                        <a:pt x="249" y="101"/>
                      </a:lnTo>
                      <a:lnTo>
                        <a:pt x="247" y="104"/>
                      </a:lnTo>
                      <a:lnTo>
                        <a:pt x="244" y="106"/>
                      </a:lnTo>
                      <a:lnTo>
                        <a:pt x="240" y="108"/>
                      </a:lnTo>
                      <a:lnTo>
                        <a:pt x="237" y="109"/>
                      </a:lnTo>
                      <a:lnTo>
                        <a:pt x="235" y="112"/>
                      </a:lnTo>
                      <a:lnTo>
                        <a:pt x="233" y="114"/>
                      </a:lnTo>
                      <a:lnTo>
                        <a:pt x="230" y="115"/>
                      </a:lnTo>
                      <a:lnTo>
                        <a:pt x="228" y="118"/>
                      </a:lnTo>
                      <a:lnTo>
                        <a:pt x="224" y="121"/>
                      </a:lnTo>
                      <a:lnTo>
                        <a:pt x="224" y="122"/>
                      </a:lnTo>
                      <a:lnTo>
                        <a:pt x="220" y="124"/>
                      </a:lnTo>
                      <a:lnTo>
                        <a:pt x="220" y="126"/>
                      </a:lnTo>
                      <a:lnTo>
                        <a:pt x="219" y="128"/>
                      </a:lnTo>
                      <a:lnTo>
                        <a:pt x="216" y="130"/>
                      </a:lnTo>
                      <a:lnTo>
                        <a:pt x="215" y="132"/>
                      </a:lnTo>
                      <a:lnTo>
                        <a:pt x="213" y="134"/>
                      </a:lnTo>
                      <a:lnTo>
                        <a:pt x="212" y="134"/>
                      </a:lnTo>
                      <a:lnTo>
                        <a:pt x="211" y="137"/>
                      </a:lnTo>
                      <a:lnTo>
                        <a:pt x="209" y="137"/>
                      </a:lnTo>
                      <a:lnTo>
                        <a:pt x="208" y="139"/>
                      </a:lnTo>
                      <a:lnTo>
                        <a:pt x="207" y="140"/>
                      </a:lnTo>
                      <a:lnTo>
                        <a:pt x="206" y="141"/>
                      </a:lnTo>
                      <a:lnTo>
                        <a:pt x="205" y="143"/>
                      </a:lnTo>
                      <a:lnTo>
                        <a:pt x="203" y="143"/>
                      </a:lnTo>
                      <a:lnTo>
                        <a:pt x="202" y="146"/>
                      </a:lnTo>
                      <a:lnTo>
                        <a:pt x="201" y="147"/>
                      </a:lnTo>
                      <a:lnTo>
                        <a:pt x="199" y="148"/>
                      </a:lnTo>
                      <a:lnTo>
                        <a:pt x="198" y="148"/>
                      </a:lnTo>
                      <a:lnTo>
                        <a:pt x="197" y="150"/>
                      </a:lnTo>
                      <a:lnTo>
                        <a:pt x="195" y="150"/>
                      </a:lnTo>
                      <a:lnTo>
                        <a:pt x="194" y="152"/>
                      </a:lnTo>
                      <a:lnTo>
                        <a:pt x="193" y="153"/>
                      </a:lnTo>
                      <a:lnTo>
                        <a:pt x="192" y="154"/>
                      </a:lnTo>
                      <a:lnTo>
                        <a:pt x="190" y="156"/>
                      </a:lnTo>
                      <a:lnTo>
                        <a:pt x="188" y="158"/>
                      </a:lnTo>
                      <a:lnTo>
                        <a:pt x="186" y="159"/>
                      </a:lnTo>
                      <a:lnTo>
                        <a:pt x="184" y="160"/>
                      </a:lnTo>
                      <a:lnTo>
                        <a:pt x="182" y="161"/>
                      </a:lnTo>
                      <a:lnTo>
                        <a:pt x="182" y="162"/>
                      </a:lnTo>
                      <a:lnTo>
                        <a:pt x="178" y="163"/>
                      </a:lnTo>
                      <a:lnTo>
                        <a:pt x="177" y="165"/>
                      </a:lnTo>
                      <a:lnTo>
                        <a:pt x="175" y="166"/>
                      </a:lnTo>
                      <a:lnTo>
                        <a:pt x="173" y="167"/>
                      </a:lnTo>
                      <a:lnTo>
                        <a:pt x="171" y="168"/>
                      </a:lnTo>
                      <a:lnTo>
                        <a:pt x="169" y="169"/>
                      </a:lnTo>
                      <a:lnTo>
                        <a:pt x="167" y="171"/>
                      </a:lnTo>
                      <a:lnTo>
                        <a:pt x="165" y="172"/>
                      </a:lnTo>
                      <a:lnTo>
                        <a:pt x="162" y="174"/>
                      </a:lnTo>
                      <a:lnTo>
                        <a:pt x="160" y="175"/>
                      </a:lnTo>
                      <a:lnTo>
                        <a:pt x="157" y="176"/>
                      </a:lnTo>
                      <a:lnTo>
                        <a:pt x="155" y="177"/>
                      </a:lnTo>
                      <a:lnTo>
                        <a:pt x="152" y="180"/>
                      </a:lnTo>
                      <a:lnTo>
                        <a:pt x="149" y="181"/>
                      </a:lnTo>
                      <a:lnTo>
                        <a:pt x="146" y="182"/>
                      </a:lnTo>
                      <a:lnTo>
                        <a:pt x="143" y="185"/>
                      </a:lnTo>
                      <a:lnTo>
                        <a:pt x="140" y="185"/>
                      </a:lnTo>
                      <a:lnTo>
                        <a:pt x="138" y="187"/>
                      </a:lnTo>
                      <a:lnTo>
                        <a:pt x="135" y="188"/>
                      </a:lnTo>
                      <a:lnTo>
                        <a:pt x="131" y="190"/>
                      </a:lnTo>
                      <a:lnTo>
                        <a:pt x="129" y="191"/>
                      </a:lnTo>
                      <a:lnTo>
                        <a:pt x="126" y="193"/>
                      </a:lnTo>
                      <a:lnTo>
                        <a:pt x="123" y="195"/>
                      </a:lnTo>
                      <a:lnTo>
                        <a:pt x="120" y="196"/>
                      </a:lnTo>
                      <a:lnTo>
                        <a:pt x="118" y="198"/>
                      </a:lnTo>
                      <a:lnTo>
                        <a:pt x="115" y="198"/>
                      </a:lnTo>
                      <a:lnTo>
                        <a:pt x="112" y="199"/>
                      </a:lnTo>
                      <a:lnTo>
                        <a:pt x="109" y="201"/>
                      </a:lnTo>
                      <a:lnTo>
                        <a:pt x="105" y="202"/>
                      </a:lnTo>
                      <a:lnTo>
                        <a:pt x="104" y="203"/>
                      </a:lnTo>
                      <a:lnTo>
                        <a:pt x="100" y="204"/>
                      </a:lnTo>
                      <a:lnTo>
                        <a:pt x="98" y="205"/>
                      </a:lnTo>
                      <a:lnTo>
                        <a:pt x="96" y="207"/>
                      </a:lnTo>
                      <a:lnTo>
                        <a:pt x="92" y="208"/>
                      </a:lnTo>
                      <a:lnTo>
                        <a:pt x="91" y="208"/>
                      </a:lnTo>
                      <a:lnTo>
                        <a:pt x="88" y="209"/>
                      </a:lnTo>
                      <a:lnTo>
                        <a:pt x="87" y="211"/>
                      </a:lnTo>
                      <a:lnTo>
                        <a:pt x="84" y="211"/>
                      </a:lnTo>
                      <a:lnTo>
                        <a:pt x="81" y="211"/>
                      </a:lnTo>
                      <a:lnTo>
                        <a:pt x="79" y="212"/>
                      </a:lnTo>
                      <a:lnTo>
                        <a:pt x="77" y="212"/>
                      </a:lnTo>
                      <a:lnTo>
                        <a:pt x="74" y="214"/>
                      </a:lnTo>
                      <a:lnTo>
                        <a:pt x="71" y="214"/>
                      </a:lnTo>
                      <a:lnTo>
                        <a:pt x="69" y="214"/>
                      </a:lnTo>
                      <a:lnTo>
                        <a:pt x="66" y="216"/>
                      </a:lnTo>
                      <a:lnTo>
                        <a:pt x="63" y="216"/>
                      </a:lnTo>
                      <a:lnTo>
                        <a:pt x="62" y="217"/>
                      </a:lnTo>
                      <a:lnTo>
                        <a:pt x="60" y="217"/>
                      </a:lnTo>
                      <a:lnTo>
                        <a:pt x="58" y="218"/>
                      </a:lnTo>
                      <a:lnTo>
                        <a:pt x="54" y="218"/>
                      </a:lnTo>
                      <a:lnTo>
                        <a:pt x="52" y="220"/>
                      </a:lnTo>
                      <a:lnTo>
                        <a:pt x="49" y="220"/>
                      </a:lnTo>
                      <a:lnTo>
                        <a:pt x="47" y="220"/>
                      </a:lnTo>
                      <a:lnTo>
                        <a:pt x="45" y="221"/>
                      </a:lnTo>
                      <a:lnTo>
                        <a:pt x="43" y="221"/>
                      </a:lnTo>
                      <a:lnTo>
                        <a:pt x="41" y="221"/>
                      </a:lnTo>
                      <a:lnTo>
                        <a:pt x="38" y="221"/>
                      </a:lnTo>
                      <a:lnTo>
                        <a:pt x="36" y="221"/>
                      </a:lnTo>
                      <a:lnTo>
                        <a:pt x="34" y="221"/>
                      </a:lnTo>
                      <a:lnTo>
                        <a:pt x="32" y="221"/>
                      </a:lnTo>
                      <a:lnTo>
                        <a:pt x="31" y="221"/>
                      </a:lnTo>
                      <a:lnTo>
                        <a:pt x="28" y="221"/>
                      </a:lnTo>
                      <a:lnTo>
                        <a:pt x="27" y="220"/>
                      </a:lnTo>
                      <a:lnTo>
                        <a:pt x="25" y="220"/>
                      </a:lnTo>
                      <a:lnTo>
                        <a:pt x="23" y="218"/>
                      </a:lnTo>
                      <a:lnTo>
                        <a:pt x="21" y="218"/>
                      </a:lnTo>
                      <a:lnTo>
                        <a:pt x="19" y="217"/>
                      </a:lnTo>
                      <a:lnTo>
                        <a:pt x="18" y="216"/>
                      </a:lnTo>
                      <a:lnTo>
                        <a:pt x="16" y="214"/>
                      </a:lnTo>
                      <a:lnTo>
                        <a:pt x="15" y="214"/>
                      </a:lnTo>
                      <a:lnTo>
                        <a:pt x="14" y="212"/>
                      </a:lnTo>
                      <a:lnTo>
                        <a:pt x="12" y="211"/>
                      </a:lnTo>
                      <a:lnTo>
                        <a:pt x="11" y="211"/>
                      </a:lnTo>
                      <a:lnTo>
                        <a:pt x="10" y="208"/>
                      </a:lnTo>
                      <a:lnTo>
                        <a:pt x="10" y="207"/>
                      </a:lnTo>
                      <a:lnTo>
                        <a:pt x="8" y="204"/>
                      </a:lnTo>
                      <a:lnTo>
                        <a:pt x="7" y="202"/>
                      </a:lnTo>
                      <a:lnTo>
                        <a:pt x="6" y="201"/>
                      </a:lnTo>
                      <a:lnTo>
                        <a:pt x="6" y="198"/>
                      </a:lnTo>
                      <a:lnTo>
                        <a:pt x="5" y="196"/>
                      </a:lnTo>
                      <a:lnTo>
                        <a:pt x="5" y="194"/>
                      </a:lnTo>
                      <a:lnTo>
                        <a:pt x="3" y="191"/>
                      </a:lnTo>
                      <a:lnTo>
                        <a:pt x="3" y="189"/>
                      </a:lnTo>
                      <a:lnTo>
                        <a:pt x="2" y="185"/>
                      </a:lnTo>
                      <a:lnTo>
                        <a:pt x="2" y="183"/>
                      </a:lnTo>
                      <a:lnTo>
                        <a:pt x="2" y="181"/>
                      </a:lnTo>
                      <a:lnTo>
                        <a:pt x="1" y="177"/>
                      </a:lnTo>
                      <a:lnTo>
                        <a:pt x="1" y="175"/>
                      </a:lnTo>
                      <a:lnTo>
                        <a:pt x="1" y="172"/>
                      </a:lnTo>
                      <a:lnTo>
                        <a:pt x="0" y="169"/>
                      </a:lnTo>
                      <a:lnTo>
                        <a:pt x="0" y="166"/>
                      </a:lnTo>
                      <a:lnTo>
                        <a:pt x="0" y="162"/>
                      </a:lnTo>
                      <a:lnTo>
                        <a:pt x="0" y="160"/>
                      </a:lnTo>
                      <a:lnTo>
                        <a:pt x="0" y="156"/>
                      </a:lnTo>
                      <a:lnTo>
                        <a:pt x="0" y="153"/>
                      </a:lnTo>
                      <a:lnTo>
                        <a:pt x="0" y="150"/>
                      </a:lnTo>
                      <a:lnTo>
                        <a:pt x="0" y="147"/>
                      </a:lnTo>
                      <a:lnTo>
                        <a:pt x="0" y="143"/>
                      </a:lnTo>
                      <a:lnTo>
                        <a:pt x="0" y="140"/>
                      </a:lnTo>
                      <a:lnTo>
                        <a:pt x="0" y="137"/>
                      </a:lnTo>
                      <a:lnTo>
                        <a:pt x="0" y="134"/>
                      </a:lnTo>
                      <a:lnTo>
                        <a:pt x="0" y="130"/>
                      </a:lnTo>
                      <a:lnTo>
                        <a:pt x="1" y="126"/>
                      </a:lnTo>
                      <a:lnTo>
                        <a:pt x="1" y="121"/>
                      </a:lnTo>
                      <a:lnTo>
                        <a:pt x="1" y="118"/>
                      </a:lnTo>
                      <a:lnTo>
                        <a:pt x="2" y="113"/>
                      </a:lnTo>
                      <a:lnTo>
                        <a:pt x="2" y="109"/>
                      </a:lnTo>
                      <a:lnTo>
                        <a:pt x="3" y="105"/>
                      </a:lnTo>
                      <a:lnTo>
                        <a:pt x="3" y="100"/>
                      </a:lnTo>
                      <a:lnTo>
                        <a:pt x="5" y="96"/>
                      </a:lnTo>
                      <a:lnTo>
                        <a:pt x="5" y="92"/>
                      </a:lnTo>
                      <a:lnTo>
                        <a:pt x="6" y="87"/>
                      </a:lnTo>
                      <a:lnTo>
                        <a:pt x="7" y="84"/>
                      </a:lnTo>
                      <a:lnTo>
                        <a:pt x="7" y="79"/>
                      </a:lnTo>
                      <a:lnTo>
                        <a:pt x="8" y="76"/>
                      </a:lnTo>
                      <a:lnTo>
                        <a:pt x="8" y="71"/>
                      </a:lnTo>
                      <a:lnTo>
                        <a:pt x="10" y="68"/>
                      </a:lnTo>
                      <a:lnTo>
                        <a:pt x="11" y="64"/>
                      </a:lnTo>
                      <a:lnTo>
                        <a:pt x="11" y="60"/>
                      </a:lnTo>
                      <a:lnTo>
                        <a:pt x="12" y="57"/>
                      </a:lnTo>
                      <a:lnTo>
                        <a:pt x="12" y="53"/>
                      </a:lnTo>
                      <a:lnTo>
                        <a:pt x="14" y="50"/>
                      </a:lnTo>
                      <a:lnTo>
                        <a:pt x="15" y="47"/>
                      </a:lnTo>
                      <a:lnTo>
                        <a:pt x="15" y="44"/>
                      </a:lnTo>
                      <a:lnTo>
                        <a:pt x="16" y="42"/>
                      </a:lnTo>
                      <a:lnTo>
                        <a:pt x="16" y="40"/>
                      </a:lnTo>
                      <a:lnTo>
                        <a:pt x="16" y="38"/>
                      </a:lnTo>
                      <a:lnTo>
                        <a:pt x="18" y="37"/>
                      </a:lnTo>
                      <a:lnTo>
                        <a:pt x="18" y="34"/>
                      </a:lnTo>
                    </a:path>
                  </a:pathLst>
                </a:custGeom>
                <a:solidFill>
                  <a:srgbClr val="BF75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58" name="Freeform 57"/>
                <p:cNvSpPr>
                  <a:spLocks/>
                </p:cNvSpPr>
                <p:nvPr/>
              </p:nvSpPr>
              <p:spPr bwMode="auto">
                <a:xfrm>
                  <a:off x="1455" y="1558"/>
                  <a:ext cx="235" cy="173"/>
                </a:xfrm>
                <a:custGeom>
                  <a:avLst/>
                  <a:gdLst>
                    <a:gd name="T0" fmla="*/ 19 w 235"/>
                    <a:gd name="T1" fmla="*/ 36 h 173"/>
                    <a:gd name="T2" fmla="*/ 25 w 235"/>
                    <a:gd name="T3" fmla="*/ 30 h 173"/>
                    <a:gd name="T4" fmla="*/ 33 w 235"/>
                    <a:gd name="T5" fmla="*/ 24 h 173"/>
                    <a:gd name="T6" fmla="*/ 45 w 235"/>
                    <a:gd name="T7" fmla="*/ 18 h 173"/>
                    <a:gd name="T8" fmla="*/ 56 w 235"/>
                    <a:gd name="T9" fmla="*/ 10 h 173"/>
                    <a:gd name="T10" fmla="*/ 67 w 235"/>
                    <a:gd name="T11" fmla="*/ 6 h 173"/>
                    <a:gd name="T12" fmla="*/ 79 w 235"/>
                    <a:gd name="T13" fmla="*/ 3 h 173"/>
                    <a:gd name="T14" fmla="*/ 92 w 235"/>
                    <a:gd name="T15" fmla="*/ 1 h 173"/>
                    <a:gd name="T16" fmla="*/ 105 w 235"/>
                    <a:gd name="T17" fmla="*/ 0 h 173"/>
                    <a:gd name="T18" fmla="*/ 119 w 235"/>
                    <a:gd name="T19" fmla="*/ 0 h 173"/>
                    <a:gd name="T20" fmla="*/ 132 w 235"/>
                    <a:gd name="T21" fmla="*/ 1 h 173"/>
                    <a:gd name="T22" fmla="*/ 145 w 235"/>
                    <a:gd name="T23" fmla="*/ 2 h 173"/>
                    <a:gd name="T24" fmla="*/ 156 w 235"/>
                    <a:gd name="T25" fmla="*/ 5 h 173"/>
                    <a:gd name="T26" fmla="*/ 169 w 235"/>
                    <a:gd name="T27" fmla="*/ 8 h 173"/>
                    <a:gd name="T28" fmla="*/ 178 w 235"/>
                    <a:gd name="T29" fmla="*/ 10 h 173"/>
                    <a:gd name="T30" fmla="*/ 187 w 235"/>
                    <a:gd name="T31" fmla="*/ 14 h 173"/>
                    <a:gd name="T32" fmla="*/ 197 w 235"/>
                    <a:gd name="T33" fmla="*/ 16 h 173"/>
                    <a:gd name="T34" fmla="*/ 203 w 235"/>
                    <a:gd name="T35" fmla="*/ 19 h 173"/>
                    <a:gd name="T36" fmla="*/ 210 w 235"/>
                    <a:gd name="T37" fmla="*/ 19 h 173"/>
                    <a:gd name="T38" fmla="*/ 214 w 235"/>
                    <a:gd name="T39" fmla="*/ 22 h 173"/>
                    <a:gd name="T40" fmla="*/ 220 w 235"/>
                    <a:gd name="T41" fmla="*/ 26 h 173"/>
                    <a:gd name="T42" fmla="*/ 225 w 235"/>
                    <a:gd name="T43" fmla="*/ 28 h 173"/>
                    <a:gd name="T44" fmla="*/ 230 w 235"/>
                    <a:gd name="T45" fmla="*/ 32 h 173"/>
                    <a:gd name="T46" fmla="*/ 230 w 235"/>
                    <a:gd name="T47" fmla="*/ 62 h 173"/>
                    <a:gd name="T48" fmla="*/ 222 w 235"/>
                    <a:gd name="T49" fmla="*/ 67 h 173"/>
                    <a:gd name="T50" fmla="*/ 213 w 235"/>
                    <a:gd name="T51" fmla="*/ 71 h 173"/>
                    <a:gd name="T52" fmla="*/ 202 w 235"/>
                    <a:gd name="T53" fmla="*/ 78 h 173"/>
                    <a:gd name="T54" fmla="*/ 190 w 235"/>
                    <a:gd name="T55" fmla="*/ 87 h 173"/>
                    <a:gd name="T56" fmla="*/ 182 w 235"/>
                    <a:gd name="T57" fmla="*/ 95 h 173"/>
                    <a:gd name="T58" fmla="*/ 173 w 235"/>
                    <a:gd name="T59" fmla="*/ 102 h 173"/>
                    <a:gd name="T60" fmla="*/ 169 w 235"/>
                    <a:gd name="T61" fmla="*/ 108 h 173"/>
                    <a:gd name="T62" fmla="*/ 163 w 235"/>
                    <a:gd name="T63" fmla="*/ 114 h 173"/>
                    <a:gd name="T64" fmla="*/ 158 w 235"/>
                    <a:gd name="T65" fmla="*/ 117 h 173"/>
                    <a:gd name="T66" fmla="*/ 153 w 235"/>
                    <a:gd name="T67" fmla="*/ 122 h 173"/>
                    <a:gd name="T68" fmla="*/ 147 w 235"/>
                    <a:gd name="T69" fmla="*/ 127 h 173"/>
                    <a:gd name="T70" fmla="*/ 139 w 235"/>
                    <a:gd name="T71" fmla="*/ 132 h 173"/>
                    <a:gd name="T72" fmla="*/ 130 w 235"/>
                    <a:gd name="T73" fmla="*/ 136 h 173"/>
                    <a:gd name="T74" fmla="*/ 122 w 235"/>
                    <a:gd name="T75" fmla="*/ 143 h 173"/>
                    <a:gd name="T76" fmla="*/ 114 w 235"/>
                    <a:gd name="T77" fmla="*/ 148 h 173"/>
                    <a:gd name="T78" fmla="*/ 105 w 235"/>
                    <a:gd name="T79" fmla="*/ 152 h 173"/>
                    <a:gd name="T80" fmla="*/ 96 w 235"/>
                    <a:gd name="T81" fmla="*/ 158 h 173"/>
                    <a:gd name="T82" fmla="*/ 87 w 235"/>
                    <a:gd name="T83" fmla="*/ 161 h 173"/>
                    <a:gd name="T84" fmla="*/ 77 w 235"/>
                    <a:gd name="T85" fmla="*/ 165 h 173"/>
                    <a:gd name="T86" fmla="*/ 67 w 235"/>
                    <a:gd name="T87" fmla="*/ 167 h 173"/>
                    <a:gd name="T88" fmla="*/ 55 w 235"/>
                    <a:gd name="T89" fmla="*/ 169 h 173"/>
                    <a:gd name="T90" fmla="*/ 43 w 235"/>
                    <a:gd name="T91" fmla="*/ 171 h 173"/>
                    <a:gd name="T92" fmla="*/ 33 w 235"/>
                    <a:gd name="T93" fmla="*/ 172 h 173"/>
                    <a:gd name="T94" fmla="*/ 25 w 235"/>
                    <a:gd name="T95" fmla="*/ 171 h 173"/>
                    <a:gd name="T96" fmla="*/ 18 w 235"/>
                    <a:gd name="T97" fmla="*/ 167 h 173"/>
                    <a:gd name="T98" fmla="*/ 12 w 235"/>
                    <a:gd name="T99" fmla="*/ 161 h 173"/>
                    <a:gd name="T100" fmla="*/ 9 w 235"/>
                    <a:gd name="T101" fmla="*/ 154 h 173"/>
                    <a:gd name="T102" fmla="*/ 5 w 235"/>
                    <a:gd name="T103" fmla="*/ 145 h 173"/>
                    <a:gd name="T104" fmla="*/ 2 w 235"/>
                    <a:gd name="T105" fmla="*/ 135 h 173"/>
                    <a:gd name="T106" fmla="*/ 1 w 235"/>
                    <a:gd name="T107" fmla="*/ 123 h 173"/>
                    <a:gd name="T108" fmla="*/ 0 w 235"/>
                    <a:gd name="T109" fmla="*/ 110 h 173"/>
                    <a:gd name="T110" fmla="*/ 1 w 235"/>
                    <a:gd name="T111" fmla="*/ 96 h 173"/>
                    <a:gd name="T112" fmla="*/ 3 w 235"/>
                    <a:gd name="T113" fmla="*/ 81 h 173"/>
                    <a:gd name="T114" fmla="*/ 7 w 235"/>
                    <a:gd name="T115" fmla="*/ 67 h 173"/>
                    <a:gd name="T116" fmla="*/ 10 w 235"/>
                    <a:gd name="T117" fmla="*/ 55 h 173"/>
                    <a:gd name="T118" fmla="*/ 14 w 235"/>
                    <a:gd name="T119" fmla="*/ 45 h 173"/>
                    <a:gd name="T120" fmla="*/ 15 w 235"/>
                    <a:gd name="T121" fmla="*/ 39 h 1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5"/>
                    <a:gd name="T184" fmla="*/ 0 h 173"/>
                    <a:gd name="T185" fmla="*/ 235 w 235"/>
                    <a:gd name="T186" fmla="*/ 173 h 1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5" h="173">
                      <a:moveTo>
                        <a:pt x="16" y="39"/>
                      </a:moveTo>
                      <a:lnTo>
                        <a:pt x="16" y="37"/>
                      </a:lnTo>
                      <a:lnTo>
                        <a:pt x="18" y="37"/>
                      </a:lnTo>
                      <a:lnTo>
                        <a:pt x="18" y="36"/>
                      </a:lnTo>
                      <a:lnTo>
                        <a:pt x="19" y="36"/>
                      </a:lnTo>
                      <a:lnTo>
                        <a:pt x="20" y="35"/>
                      </a:lnTo>
                      <a:lnTo>
                        <a:pt x="20" y="34"/>
                      </a:lnTo>
                      <a:lnTo>
                        <a:pt x="22" y="32"/>
                      </a:lnTo>
                      <a:lnTo>
                        <a:pt x="23" y="32"/>
                      </a:lnTo>
                      <a:lnTo>
                        <a:pt x="25" y="30"/>
                      </a:lnTo>
                      <a:lnTo>
                        <a:pt x="27" y="29"/>
                      </a:lnTo>
                      <a:lnTo>
                        <a:pt x="28" y="28"/>
                      </a:lnTo>
                      <a:lnTo>
                        <a:pt x="29" y="27"/>
                      </a:lnTo>
                      <a:lnTo>
                        <a:pt x="32" y="26"/>
                      </a:lnTo>
                      <a:lnTo>
                        <a:pt x="33" y="24"/>
                      </a:lnTo>
                      <a:lnTo>
                        <a:pt x="36" y="22"/>
                      </a:lnTo>
                      <a:lnTo>
                        <a:pt x="39" y="21"/>
                      </a:lnTo>
                      <a:lnTo>
                        <a:pt x="39" y="19"/>
                      </a:lnTo>
                      <a:lnTo>
                        <a:pt x="42" y="19"/>
                      </a:lnTo>
                      <a:lnTo>
                        <a:pt x="45" y="18"/>
                      </a:lnTo>
                      <a:lnTo>
                        <a:pt x="46" y="15"/>
                      </a:lnTo>
                      <a:lnTo>
                        <a:pt x="49" y="14"/>
                      </a:lnTo>
                      <a:lnTo>
                        <a:pt x="51" y="13"/>
                      </a:lnTo>
                      <a:lnTo>
                        <a:pt x="53" y="11"/>
                      </a:lnTo>
                      <a:lnTo>
                        <a:pt x="56" y="10"/>
                      </a:lnTo>
                      <a:lnTo>
                        <a:pt x="58" y="9"/>
                      </a:lnTo>
                      <a:lnTo>
                        <a:pt x="60" y="8"/>
                      </a:lnTo>
                      <a:lnTo>
                        <a:pt x="63" y="6"/>
                      </a:lnTo>
                      <a:lnTo>
                        <a:pt x="66" y="6"/>
                      </a:lnTo>
                      <a:lnTo>
                        <a:pt x="67" y="6"/>
                      </a:lnTo>
                      <a:lnTo>
                        <a:pt x="70" y="5"/>
                      </a:lnTo>
                      <a:lnTo>
                        <a:pt x="71" y="5"/>
                      </a:lnTo>
                      <a:lnTo>
                        <a:pt x="75" y="3"/>
                      </a:lnTo>
                      <a:lnTo>
                        <a:pt x="77" y="3"/>
                      </a:lnTo>
                      <a:lnTo>
                        <a:pt x="79" y="3"/>
                      </a:lnTo>
                      <a:lnTo>
                        <a:pt x="82" y="2"/>
                      </a:lnTo>
                      <a:lnTo>
                        <a:pt x="84" y="2"/>
                      </a:lnTo>
                      <a:lnTo>
                        <a:pt x="87" y="2"/>
                      </a:lnTo>
                      <a:lnTo>
                        <a:pt x="90" y="1"/>
                      </a:lnTo>
                      <a:lnTo>
                        <a:pt x="92" y="1"/>
                      </a:lnTo>
                      <a:lnTo>
                        <a:pt x="95" y="1"/>
                      </a:lnTo>
                      <a:lnTo>
                        <a:pt x="97" y="1"/>
                      </a:lnTo>
                      <a:lnTo>
                        <a:pt x="100" y="0"/>
                      </a:lnTo>
                      <a:lnTo>
                        <a:pt x="103" y="0"/>
                      </a:lnTo>
                      <a:lnTo>
                        <a:pt x="105" y="0"/>
                      </a:lnTo>
                      <a:lnTo>
                        <a:pt x="109" y="0"/>
                      </a:lnTo>
                      <a:lnTo>
                        <a:pt x="111" y="0"/>
                      </a:lnTo>
                      <a:lnTo>
                        <a:pt x="114" y="0"/>
                      </a:lnTo>
                      <a:lnTo>
                        <a:pt x="117" y="0"/>
                      </a:lnTo>
                      <a:lnTo>
                        <a:pt x="119" y="0"/>
                      </a:lnTo>
                      <a:lnTo>
                        <a:pt x="122" y="0"/>
                      </a:lnTo>
                      <a:lnTo>
                        <a:pt x="125" y="0"/>
                      </a:lnTo>
                      <a:lnTo>
                        <a:pt x="126" y="1"/>
                      </a:lnTo>
                      <a:lnTo>
                        <a:pt x="130" y="1"/>
                      </a:lnTo>
                      <a:lnTo>
                        <a:pt x="132" y="1"/>
                      </a:lnTo>
                      <a:lnTo>
                        <a:pt x="135" y="1"/>
                      </a:lnTo>
                      <a:lnTo>
                        <a:pt x="138" y="1"/>
                      </a:lnTo>
                      <a:lnTo>
                        <a:pt x="139" y="2"/>
                      </a:lnTo>
                      <a:lnTo>
                        <a:pt x="143" y="2"/>
                      </a:lnTo>
                      <a:lnTo>
                        <a:pt x="145" y="2"/>
                      </a:lnTo>
                      <a:lnTo>
                        <a:pt x="147" y="3"/>
                      </a:lnTo>
                      <a:lnTo>
                        <a:pt x="151" y="3"/>
                      </a:lnTo>
                      <a:lnTo>
                        <a:pt x="153" y="5"/>
                      </a:lnTo>
                      <a:lnTo>
                        <a:pt x="154" y="5"/>
                      </a:lnTo>
                      <a:lnTo>
                        <a:pt x="156" y="5"/>
                      </a:lnTo>
                      <a:lnTo>
                        <a:pt x="159" y="6"/>
                      </a:lnTo>
                      <a:lnTo>
                        <a:pt x="162" y="6"/>
                      </a:lnTo>
                      <a:lnTo>
                        <a:pt x="163" y="6"/>
                      </a:lnTo>
                      <a:lnTo>
                        <a:pt x="166" y="6"/>
                      </a:lnTo>
                      <a:lnTo>
                        <a:pt x="169" y="8"/>
                      </a:lnTo>
                      <a:lnTo>
                        <a:pt x="172" y="9"/>
                      </a:lnTo>
                      <a:lnTo>
                        <a:pt x="174" y="9"/>
                      </a:lnTo>
                      <a:lnTo>
                        <a:pt x="176" y="10"/>
                      </a:lnTo>
                      <a:lnTo>
                        <a:pt x="178" y="10"/>
                      </a:lnTo>
                      <a:lnTo>
                        <a:pt x="180" y="11"/>
                      </a:lnTo>
                      <a:lnTo>
                        <a:pt x="182" y="11"/>
                      </a:lnTo>
                      <a:lnTo>
                        <a:pt x="183" y="13"/>
                      </a:lnTo>
                      <a:lnTo>
                        <a:pt x="186" y="13"/>
                      </a:lnTo>
                      <a:lnTo>
                        <a:pt x="187" y="14"/>
                      </a:lnTo>
                      <a:lnTo>
                        <a:pt x="190" y="14"/>
                      </a:lnTo>
                      <a:lnTo>
                        <a:pt x="191" y="15"/>
                      </a:lnTo>
                      <a:lnTo>
                        <a:pt x="193" y="15"/>
                      </a:lnTo>
                      <a:lnTo>
                        <a:pt x="195" y="16"/>
                      </a:lnTo>
                      <a:lnTo>
                        <a:pt x="197" y="16"/>
                      </a:lnTo>
                      <a:lnTo>
                        <a:pt x="198" y="16"/>
                      </a:lnTo>
                      <a:lnTo>
                        <a:pt x="199" y="18"/>
                      </a:lnTo>
                      <a:lnTo>
                        <a:pt x="200" y="18"/>
                      </a:lnTo>
                      <a:lnTo>
                        <a:pt x="202" y="19"/>
                      </a:lnTo>
                      <a:lnTo>
                        <a:pt x="203" y="19"/>
                      </a:lnTo>
                      <a:lnTo>
                        <a:pt x="204" y="19"/>
                      </a:lnTo>
                      <a:lnTo>
                        <a:pt x="206" y="19"/>
                      </a:lnTo>
                      <a:lnTo>
                        <a:pt x="207" y="19"/>
                      </a:lnTo>
                      <a:lnTo>
                        <a:pt x="208" y="19"/>
                      </a:lnTo>
                      <a:lnTo>
                        <a:pt x="210" y="19"/>
                      </a:lnTo>
                      <a:lnTo>
                        <a:pt x="210" y="21"/>
                      </a:lnTo>
                      <a:lnTo>
                        <a:pt x="211" y="21"/>
                      </a:lnTo>
                      <a:lnTo>
                        <a:pt x="213" y="22"/>
                      </a:lnTo>
                      <a:lnTo>
                        <a:pt x="214" y="22"/>
                      </a:lnTo>
                      <a:lnTo>
                        <a:pt x="214" y="23"/>
                      </a:lnTo>
                      <a:lnTo>
                        <a:pt x="216" y="23"/>
                      </a:lnTo>
                      <a:lnTo>
                        <a:pt x="217" y="24"/>
                      </a:lnTo>
                      <a:lnTo>
                        <a:pt x="218" y="24"/>
                      </a:lnTo>
                      <a:lnTo>
                        <a:pt x="220" y="26"/>
                      </a:lnTo>
                      <a:lnTo>
                        <a:pt x="221" y="26"/>
                      </a:lnTo>
                      <a:lnTo>
                        <a:pt x="221" y="27"/>
                      </a:lnTo>
                      <a:lnTo>
                        <a:pt x="222" y="27"/>
                      </a:lnTo>
                      <a:lnTo>
                        <a:pt x="224" y="28"/>
                      </a:lnTo>
                      <a:lnTo>
                        <a:pt x="225" y="28"/>
                      </a:lnTo>
                      <a:lnTo>
                        <a:pt x="226" y="29"/>
                      </a:lnTo>
                      <a:lnTo>
                        <a:pt x="226" y="30"/>
                      </a:lnTo>
                      <a:lnTo>
                        <a:pt x="227" y="30"/>
                      </a:lnTo>
                      <a:lnTo>
                        <a:pt x="229" y="32"/>
                      </a:lnTo>
                      <a:lnTo>
                        <a:pt x="230" y="32"/>
                      </a:lnTo>
                      <a:lnTo>
                        <a:pt x="231" y="32"/>
                      </a:lnTo>
                      <a:lnTo>
                        <a:pt x="233" y="34"/>
                      </a:lnTo>
                      <a:lnTo>
                        <a:pt x="234" y="35"/>
                      </a:lnTo>
                      <a:lnTo>
                        <a:pt x="231" y="62"/>
                      </a:lnTo>
                      <a:lnTo>
                        <a:pt x="230" y="62"/>
                      </a:lnTo>
                      <a:lnTo>
                        <a:pt x="229" y="63"/>
                      </a:lnTo>
                      <a:lnTo>
                        <a:pt x="227" y="63"/>
                      </a:lnTo>
                      <a:lnTo>
                        <a:pt x="226" y="65"/>
                      </a:lnTo>
                      <a:lnTo>
                        <a:pt x="225" y="66"/>
                      </a:lnTo>
                      <a:lnTo>
                        <a:pt x="222" y="67"/>
                      </a:lnTo>
                      <a:lnTo>
                        <a:pt x="221" y="67"/>
                      </a:lnTo>
                      <a:lnTo>
                        <a:pt x="220" y="68"/>
                      </a:lnTo>
                      <a:lnTo>
                        <a:pt x="217" y="69"/>
                      </a:lnTo>
                      <a:lnTo>
                        <a:pt x="216" y="71"/>
                      </a:lnTo>
                      <a:lnTo>
                        <a:pt x="213" y="71"/>
                      </a:lnTo>
                      <a:lnTo>
                        <a:pt x="211" y="72"/>
                      </a:lnTo>
                      <a:lnTo>
                        <a:pt x="210" y="74"/>
                      </a:lnTo>
                      <a:lnTo>
                        <a:pt x="207" y="76"/>
                      </a:lnTo>
                      <a:lnTo>
                        <a:pt x="204" y="78"/>
                      </a:lnTo>
                      <a:lnTo>
                        <a:pt x="202" y="78"/>
                      </a:lnTo>
                      <a:lnTo>
                        <a:pt x="199" y="80"/>
                      </a:lnTo>
                      <a:lnTo>
                        <a:pt x="198" y="82"/>
                      </a:lnTo>
                      <a:lnTo>
                        <a:pt x="195" y="83"/>
                      </a:lnTo>
                      <a:lnTo>
                        <a:pt x="193" y="84"/>
                      </a:lnTo>
                      <a:lnTo>
                        <a:pt x="190" y="87"/>
                      </a:lnTo>
                      <a:lnTo>
                        <a:pt x="189" y="88"/>
                      </a:lnTo>
                      <a:lnTo>
                        <a:pt x="186" y="89"/>
                      </a:lnTo>
                      <a:lnTo>
                        <a:pt x="185" y="91"/>
                      </a:lnTo>
                      <a:lnTo>
                        <a:pt x="182" y="93"/>
                      </a:lnTo>
                      <a:lnTo>
                        <a:pt x="182" y="95"/>
                      </a:lnTo>
                      <a:lnTo>
                        <a:pt x="178" y="96"/>
                      </a:lnTo>
                      <a:lnTo>
                        <a:pt x="177" y="97"/>
                      </a:lnTo>
                      <a:lnTo>
                        <a:pt x="176" y="100"/>
                      </a:lnTo>
                      <a:lnTo>
                        <a:pt x="174" y="101"/>
                      </a:lnTo>
                      <a:lnTo>
                        <a:pt x="173" y="102"/>
                      </a:lnTo>
                      <a:lnTo>
                        <a:pt x="172" y="104"/>
                      </a:lnTo>
                      <a:lnTo>
                        <a:pt x="170" y="104"/>
                      </a:lnTo>
                      <a:lnTo>
                        <a:pt x="170" y="106"/>
                      </a:lnTo>
                      <a:lnTo>
                        <a:pt x="169" y="107"/>
                      </a:lnTo>
                      <a:lnTo>
                        <a:pt x="169" y="108"/>
                      </a:lnTo>
                      <a:lnTo>
                        <a:pt x="167" y="109"/>
                      </a:lnTo>
                      <a:lnTo>
                        <a:pt x="166" y="110"/>
                      </a:lnTo>
                      <a:lnTo>
                        <a:pt x="166" y="111"/>
                      </a:lnTo>
                      <a:lnTo>
                        <a:pt x="164" y="113"/>
                      </a:lnTo>
                      <a:lnTo>
                        <a:pt x="163" y="114"/>
                      </a:lnTo>
                      <a:lnTo>
                        <a:pt x="162" y="114"/>
                      </a:lnTo>
                      <a:lnTo>
                        <a:pt x="162" y="115"/>
                      </a:lnTo>
                      <a:lnTo>
                        <a:pt x="160" y="117"/>
                      </a:lnTo>
                      <a:lnTo>
                        <a:pt x="159" y="117"/>
                      </a:lnTo>
                      <a:lnTo>
                        <a:pt x="158" y="117"/>
                      </a:lnTo>
                      <a:lnTo>
                        <a:pt x="156" y="119"/>
                      </a:lnTo>
                      <a:lnTo>
                        <a:pt x="156" y="120"/>
                      </a:lnTo>
                      <a:lnTo>
                        <a:pt x="155" y="121"/>
                      </a:lnTo>
                      <a:lnTo>
                        <a:pt x="154" y="121"/>
                      </a:lnTo>
                      <a:lnTo>
                        <a:pt x="153" y="122"/>
                      </a:lnTo>
                      <a:lnTo>
                        <a:pt x="152" y="123"/>
                      </a:lnTo>
                      <a:lnTo>
                        <a:pt x="151" y="124"/>
                      </a:lnTo>
                      <a:lnTo>
                        <a:pt x="149" y="124"/>
                      </a:lnTo>
                      <a:lnTo>
                        <a:pt x="147" y="126"/>
                      </a:lnTo>
                      <a:lnTo>
                        <a:pt x="147" y="127"/>
                      </a:lnTo>
                      <a:lnTo>
                        <a:pt x="145" y="128"/>
                      </a:lnTo>
                      <a:lnTo>
                        <a:pt x="143" y="128"/>
                      </a:lnTo>
                      <a:lnTo>
                        <a:pt x="143" y="130"/>
                      </a:lnTo>
                      <a:lnTo>
                        <a:pt x="141" y="130"/>
                      </a:lnTo>
                      <a:lnTo>
                        <a:pt x="139" y="132"/>
                      </a:lnTo>
                      <a:lnTo>
                        <a:pt x="138" y="133"/>
                      </a:lnTo>
                      <a:lnTo>
                        <a:pt x="136" y="134"/>
                      </a:lnTo>
                      <a:lnTo>
                        <a:pt x="135" y="135"/>
                      </a:lnTo>
                      <a:lnTo>
                        <a:pt x="132" y="135"/>
                      </a:lnTo>
                      <a:lnTo>
                        <a:pt x="130" y="136"/>
                      </a:lnTo>
                      <a:lnTo>
                        <a:pt x="130" y="137"/>
                      </a:lnTo>
                      <a:lnTo>
                        <a:pt x="126" y="139"/>
                      </a:lnTo>
                      <a:lnTo>
                        <a:pt x="125" y="141"/>
                      </a:lnTo>
                      <a:lnTo>
                        <a:pt x="122" y="143"/>
                      </a:lnTo>
                      <a:lnTo>
                        <a:pt x="121" y="143"/>
                      </a:lnTo>
                      <a:lnTo>
                        <a:pt x="119" y="145"/>
                      </a:lnTo>
                      <a:lnTo>
                        <a:pt x="118" y="146"/>
                      </a:lnTo>
                      <a:lnTo>
                        <a:pt x="115" y="147"/>
                      </a:lnTo>
                      <a:lnTo>
                        <a:pt x="114" y="148"/>
                      </a:lnTo>
                      <a:lnTo>
                        <a:pt x="113" y="149"/>
                      </a:lnTo>
                      <a:lnTo>
                        <a:pt x="111" y="149"/>
                      </a:lnTo>
                      <a:lnTo>
                        <a:pt x="109" y="150"/>
                      </a:lnTo>
                      <a:lnTo>
                        <a:pt x="107" y="152"/>
                      </a:lnTo>
                      <a:lnTo>
                        <a:pt x="105" y="152"/>
                      </a:lnTo>
                      <a:lnTo>
                        <a:pt x="104" y="154"/>
                      </a:lnTo>
                      <a:lnTo>
                        <a:pt x="101" y="155"/>
                      </a:lnTo>
                      <a:lnTo>
                        <a:pt x="100" y="155"/>
                      </a:lnTo>
                      <a:lnTo>
                        <a:pt x="99" y="156"/>
                      </a:lnTo>
                      <a:lnTo>
                        <a:pt x="96" y="158"/>
                      </a:lnTo>
                      <a:lnTo>
                        <a:pt x="95" y="159"/>
                      </a:lnTo>
                      <a:lnTo>
                        <a:pt x="92" y="159"/>
                      </a:lnTo>
                      <a:lnTo>
                        <a:pt x="91" y="160"/>
                      </a:lnTo>
                      <a:lnTo>
                        <a:pt x="88" y="161"/>
                      </a:lnTo>
                      <a:lnTo>
                        <a:pt x="87" y="161"/>
                      </a:lnTo>
                      <a:lnTo>
                        <a:pt x="86" y="162"/>
                      </a:lnTo>
                      <a:lnTo>
                        <a:pt x="83" y="162"/>
                      </a:lnTo>
                      <a:lnTo>
                        <a:pt x="82" y="163"/>
                      </a:lnTo>
                      <a:lnTo>
                        <a:pt x="79" y="163"/>
                      </a:lnTo>
                      <a:lnTo>
                        <a:pt x="77" y="165"/>
                      </a:lnTo>
                      <a:lnTo>
                        <a:pt x="75" y="165"/>
                      </a:lnTo>
                      <a:lnTo>
                        <a:pt x="73" y="165"/>
                      </a:lnTo>
                      <a:lnTo>
                        <a:pt x="71" y="165"/>
                      </a:lnTo>
                      <a:lnTo>
                        <a:pt x="69" y="167"/>
                      </a:lnTo>
                      <a:lnTo>
                        <a:pt x="67" y="167"/>
                      </a:lnTo>
                      <a:lnTo>
                        <a:pt x="64" y="168"/>
                      </a:lnTo>
                      <a:lnTo>
                        <a:pt x="63" y="168"/>
                      </a:lnTo>
                      <a:lnTo>
                        <a:pt x="60" y="168"/>
                      </a:lnTo>
                      <a:lnTo>
                        <a:pt x="58" y="169"/>
                      </a:lnTo>
                      <a:lnTo>
                        <a:pt x="55" y="169"/>
                      </a:lnTo>
                      <a:lnTo>
                        <a:pt x="53" y="169"/>
                      </a:lnTo>
                      <a:lnTo>
                        <a:pt x="51" y="171"/>
                      </a:lnTo>
                      <a:lnTo>
                        <a:pt x="49" y="171"/>
                      </a:lnTo>
                      <a:lnTo>
                        <a:pt x="46" y="171"/>
                      </a:lnTo>
                      <a:lnTo>
                        <a:pt x="43" y="171"/>
                      </a:lnTo>
                      <a:lnTo>
                        <a:pt x="42" y="172"/>
                      </a:lnTo>
                      <a:lnTo>
                        <a:pt x="39" y="172"/>
                      </a:lnTo>
                      <a:lnTo>
                        <a:pt x="37" y="172"/>
                      </a:lnTo>
                      <a:lnTo>
                        <a:pt x="36" y="172"/>
                      </a:lnTo>
                      <a:lnTo>
                        <a:pt x="33" y="172"/>
                      </a:lnTo>
                      <a:lnTo>
                        <a:pt x="32" y="172"/>
                      </a:lnTo>
                      <a:lnTo>
                        <a:pt x="29" y="171"/>
                      </a:lnTo>
                      <a:lnTo>
                        <a:pt x="28" y="171"/>
                      </a:lnTo>
                      <a:lnTo>
                        <a:pt x="27" y="171"/>
                      </a:lnTo>
                      <a:lnTo>
                        <a:pt x="25" y="171"/>
                      </a:lnTo>
                      <a:lnTo>
                        <a:pt x="23" y="169"/>
                      </a:lnTo>
                      <a:lnTo>
                        <a:pt x="22" y="169"/>
                      </a:lnTo>
                      <a:lnTo>
                        <a:pt x="20" y="168"/>
                      </a:lnTo>
                      <a:lnTo>
                        <a:pt x="19" y="167"/>
                      </a:lnTo>
                      <a:lnTo>
                        <a:pt x="18" y="167"/>
                      </a:lnTo>
                      <a:lnTo>
                        <a:pt x="16" y="165"/>
                      </a:lnTo>
                      <a:lnTo>
                        <a:pt x="15" y="163"/>
                      </a:lnTo>
                      <a:lnTo>
                        <a:pt x="14" y="162"/>
                      </a:lnTo>
                      <a:lnTo>
                        <a:pt x="12" y="161"/>
                      </a:lnTo>
                      <a:lnTo>
                        <a:pt x="11" y="160"/>
                      </a:lnTo>
                      <a:lnTo>
                        <a:pt x="11" y="159"/>
                      </a:lnTo>
                      <a:lnTo>
                        <a:pt x="10" y="158"/>
                      </a:lnTo>
                      <a:lnTo>
                        <a:pt x="9" y="155"/>
                      </a:lnTo>
                      <a:lnTo>
                        <a:pt x="9" y="154"/>
                      </a:lnTo>
                      <a:lnTo>
                        <a:pt x="7" y="152"/>
                      </a:lnTo>
                      <a:lnTo>
                        <a:pt x="7" y="150"/>
                      </a:lnTo>
                      <a:lnTo>
                        <a:pt x="6" y="149"/>
                      </a:lnTo>
                      <a:lnTo>
                        <a:pt x="5" y="147"/>
                      </a:lnTo>
                      <a:lnTo>
                        <a:pt x="5" y="145"/>
                      </a:lnTo>
                      <a:lnTo>
                        <a:pt x="3" y="143"/>
                      </a:lnTo>
                      <a:lnTo>
                        <a:pt x="3" y="141"/>
                      </a:lnTo>
                      <a:lnTo>
                        <a:pt x="3" y="139"/>
                      </a:lnTo>
                      <a:lnTo>
                        <a:pt x="2" y="136"/>
                      </a:lnTo>
                      <a:lnTo>
                        <a:pt x="2" y="135"/>
                      </a:lnTo>
                      <a:lnTo>
                        <a:pt x="2" y="133"/>
                      </a:lnTo>
                      <a:lnTo>
                        <a:pt x="1" y="130"/>
                      </a:lnTo>
                      <a:lnTo>
                        <a:pt x="1" y="128"/>
                      </a:lnTo>
                      <a:lnTo>
                        <a:pt x="1" y="126"/>
                      </a:lnTo>
                      <a:lnTo>
                        <a:pt x="1" y="123"/>
                      </a:lnTo>
                      <a:lnTo>
                        <a:pt x="1" y="121"/>
                      </a:lnTo>
                      <a:lnTo>
                        <a:pt x="1" y="117"/>
                      </a:lnTo>
                      <a:lnTo>
                        <a:pt x="1" y="115"/>
                      </a:lnTo>
                      <a:lnTo>
                        <a:pt x="0" y="113"/>
                      </a:lnTo>
                      <a:lnTo>
                        <a:pt x="0" y="110"/>
                      </a:lnTo>
                      <a:lnTo>
                        <a:pt x="1" y="107"/>
                      </a:lnTo>
                      <a:lnTo>
                        <a:pt x="1" y="104"/>
                      </a:lnTo>
                      <a:lnTo>
                        <a:pt x="1" y="102"/>
                      </a:lnTo>
                      <a:lnTo>
                        <a:pt x="1" y="98"/>
                      </a:lnTo>
                      <a:lnTo>
                        <a:pt x="1" y="96"/>
                      </a:lnTo>
                      <a:lnTo>
                        <a:pt x="2" y="93"/>
                      </a:lnTo>
                      <a:lnTo>
                        <a:pt x="2" y="91"/>
                      </a:lnTo>
                      <a:lnTo>
                        <a:pt x="2" y="87"/>
                      </a:lnTo>
                      <a:lnTo>
                        <a:pt x="3" y="84"/>
                      </a:lnTo>
                      <a:lnTo>
                        <a:pt x="3" y="81"/>
                      </a:lnTo>
                      <a:lnTo>
                        <a:pt x="5" y="78"/>
                      </a:lnTo>
                      <a:lnTo>
                        <a:pt x="5" y="75"/>
                      </a:lnTo>
                      <a:lnTo>
                        <a:pt x="6" y="72"/>
                      </a:lnTo>
                      <a:lnTo>
                        <a:pt x="6" y="71"/>
                      </a:lnTo>
                      <a:lnTo>
                        <a:pt x="7" y="67"/>
                      </a:lnTo>
                      <a:lnTo>
                        <a:pt x="7" y="65"/>
                      </a:lnTo>
                      <a:lnTo>
                        <a:pt x="9" y="62"/>
                      </a:lnTo>
                      <a:lnTo>
                        <a:pt x="9" y="59"/>
                      </a:lnTo>
                      <a:lnTo>
                        <a:pt x="10" y="58"/>
                      </a:lnTo>
                      <a:lnTo>
                        <a:pt x="10" y="55"/>
                      </a:lnTo>
                      <a:lnTo>
                        <a:pt x="11" y="53"/>
                      </a:lnTo>
                      <a:lnTo>
                        <a:pt x="11" y="50"/>
                      </a:lnTo>
                      <a:lnTo>
                        <a:pt x="12" y="48"/>
                      </a:lnTo>
                      <a:lnTo>
                        <a:pt x="12" y="46"/>
                      </a:lnTo>
                      <a:lnTo>
                        <a:pt x="14" y="45"/>
                      </a:lnTo>
                      <a:lnTo>
                        <a:pt x="14" y="43"/>
                      </a:lnTo>
                      <a:lnTo>
                        <a:pt x="15" y="42"/>
                      </a:lnTo>
                      <a:lnTo>
                        <a:pt x="15" y="41"/>
                      </a:lnTo>
                      <a:lnTo>
                        <a:pt x="15" y="40"/>
                      </a:lnTo>
                      <a:lnTo>
                        <a:pt x="15" y="39"/>
                      </a:lnTo>
                      <a:lnTo>
                        <a:pt x="16" y="39"/>
                      </a:lnTo>
                    </a:path>
                  </a:pathLst>
                </a:custGeom>
                <a:solidFill>
                  <a:srgbClr val="C67A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grpSp>
          <p:sp>
            <p:nvSpPr>
              <p:cNvPr id="33" name="Freeform 32"/>
              <p:cNvSpPr>
                <a:spLocks/>
              </p:cNvSpPr>
              <p:nvPr/>
            </p:nvSpPr>
            <p:spPr bwMode="auto">
              <a:xfrm>
                <a:off x="845" y="1588"/>
                <a:ext cx="336" cy="367"/>
              </a:xfrm>
              <a:custGeom>
                <a:avLst/>
                <a:gdLst>
                  <a:gd name="T0" fmla="*/ 11 w 336"/>
                  <a:gd name="T1" fmla="*/ 350 h 367"/>
                  <a:gd name="T2" fmla="*/ 6 w 336"/>
                  <a:gd name="T3" fmla="*/ 337 h 367"/>
                  <a:gd name="T4" fmla="*/ 2 w 336"/>
                  <a:gd name="T5" fmla="*/ 320 h 367"/>
                  <a:gd name="T6" fmla="*/ 0 w 336"/>
                  <a:gd name="T7" fmla="*/ 300 h 367"/>
                  <a:gd name="T8" fmla="*/ 0 w 336"/>
                  <a:gd name="T9" fmla="*/ 270 h 367"/>
                  <a:gd name="T10" fmla="*/ 2 w 336"/>
                  <a:gd name="T11" fmla="*/ 223 h 367"/>
                  <a:gd name="T12" fmla="*/ 7 w 336"/>
                  <a:gd name="T13" fmla="*/ 169 h 367"/>
                  <a:gd name="T14" fmla="*/ 16 w 336"/>
                  <a:gd name="T15" fmla="*/ 119 h 367"/>
                  <a:gd name="T16" fmla="*/ 31 w 336"/>
                  <a:gd name="T17" fmla="*/ 84 h 367"/>
                  <a:gd name="T18" fmla="*/ 49 w 336"/>
                  <a:gd name="T19" fmla="*/ 60 h 367"/>
                  <a:gd name="T20" fmla="*/ 69 w 336"/>
                  <a:gd name="T21" fmla="*/ 43 h 367"/>
                  <a:gd name="T22" fmla="*/ 92 w 336"/>
                  <a:gd name="T23" fmla="*/ 28 h 367"/>
                  <a:gd name="T24" fmla="*/ 117 w 336"/>
                  <a:gd name="T25" fmla="*/ 18 h 367"/>
                  <a:gd name="T26" fmla="*/ 146 w 336"/>
                  <a:gd name="T27" fmla="*/ 10 h 367"/>
                  <a:gd name="T28" fmla="*/ 181 w 336"/>
                  <a:gd name="T29" fmla="*/ 3 h 367"/>
                  <a:gd name="T30" fmla="*/ 217 w 336"/>
                  <a:gd name="T31" fmla="*/ 0 h 367"/>
                  <a:gd name="T32" fmla="*/ 253 w 336"/>
                  <a:gd name="T33" fmla="*/ 1 h 367"/>
                  <a:gd name="T34" fmla="*/ 280 w 336"/>
                  <a:gd name="T35" fmla="*/ 8 h 367"/>
                  <a:gd name="T36" fmla="*/ 299 w 336"/>
                  <a:gd name="T37" fmla="*/ 15 h 367"/>
                  <a:gd name="T38" fmla="*/ 312 w 336"/>
                  <a:gd name="T39" fmla="*/ 21 h 367"/>
                  <a:gd name="T40" fmla="*/ 319 w 336"/>
                  <a:gd name="T41" fmla="*/ 27 h 367"/>
                  <a:gd name="T42" fmla="*/ 326 w 336"/>
                  <a:gd name="T43" fmla="*/ 36 h 367"/>
                  <a:gd name="T44" fmla="*/ 331 w 336"/>
                  <a:gd name="T45" fmla="*/ 49 h 367"/>
                  <a:gd name="T46" fmla="*/ 334 w 336"/>
                  <a:gd name="T47" fmla="*/ 69 h 367"/>
                  <a:gd name="T48" fmla="*/ 335 w 336"/>
                  <a:gd name="T49" fmla="*/ 92 h 367"/>
                  <a:gd name="T50" fmla="*/ 335 w 336"/>
                  <a:gd name="T51" fmla="*/ 116 h 367"/>
                  <a:gd name="T52" fmla="*/ 332 w 336"/>
                  <a:gd name="T53" fmla="*/ 137 h 367"/>
                  <a:gd name="T54" fmla="*/ 330 w 336"/>
                  <a:gd name="T55" fmla="*/ 156 h 367"/>
                  <a:gd name="T56" fmla="*/ 325 w 336"/>
                  <a:gd name="T57" fmla="*/ 173 h 367"/>
                  <a:gd name="T58" fmla="*/ 317 w 336"/>
                  <a:gd name="T59" fmla="*/ 190 h 367"/>
                  <a:gd name="T60" fmla="*/ 309 w 336"/>
                  <a:gd name="T61" fmla="*/ 204 h 367"/>
                  <a:gd name="T62" fmla="*/ 299 w 336"/>
                  <a:gd name="T63" fmla="*/ 214 h 367"/>
                  <a:gd name="T64" fmla="*/ 281 w 336"/>
                  <a:gd name="T65" fmla="*/ 225 h 367"/>
                  <a:gd name="T66" fmla="*/ 257 w 336"/>
                  <a:gd name="T67" fmla="*/ 234 h 367"/>
                  <a:gd name="T68" fmla="*/ 236 w 336"/>
                  <a:gd name="T69" fmla="*/ 242 h 367"/>
                  <a:gd name="T70" fmla="*/ 219 w 336"/>
                  <a:gd name="T71" fmla="*/ 246 h 367"/>
                  <a:gd name="T72" fmla="*/ 207 w 336"/>
                  <a:gd name="T73" fmla="*/ 249 h 367"/>
                  <a:gd name="T74" fmla="*/ 194 w 336"/>
                  <a:gd name="T75" fmla="*/ 253 h 367"/>
                  <a:gd name="T76" fmla="*/ 184 w 336"/>
                  <a:gd name="T77" fmla="*/ 258 h 367"/>
                  <a:gd name="T78" fmla="*/ 177 w 336"/>
                  <a:gd name="T79" fmla="*/ 262 h 367"/>
                  <a:gd name="T80" fmla="*/ 168 w 336"/>
                  <a:gd name="T81" fmla="*/ 270 h 367"/>
                  <a:gd name="T82" fmla="*/ 161 w 336"/>
                  <a:gd name="T83" fmla="*/ 277 h 367"/>
                  <a:gd name="T84" fmla="*/ 154 w 336"/>
                  <a:gd name="T85" fmla="*/ 283 h 367"/>
                  <a:gd name="T86" fmla="*/ 147 w 336"/>
                  <a:gd name="T87" fmla="*/ 291 h 367"/>
                  <a:gd name="T88" fmla="*/ 137 w 336"/>
                  <a:gd name="T89" fmla="*/ 298 h 367"/>
                  <a:gd name="T90" fmla="*/ 126 w 336"/>
                  <a:gd name="T91" fmla="*/ 304 h 367"/>
                  <a:gd name="T92" fmla="*/ 115 w 336"/>
                  <a:gd name="T93" fmla="*/ 309 h 367"/>
                  <a:gd name="T94" fmla="*/ 102 w 336"/>
                  <a:gd name="T95" fmla="*/ 318 h 367"/>
                  <a:gd name="T96" fmla="*/ 91 w 336"/>
                  <a:gd name="T97" fmla="*/ 327 h 367"/>
                  <a:gd name="T98" fmla="*/ 82 w 336"/>
                  <a:gd name="T99" fmla="*/ 337 h 367"/>
                  <a:gd name="T100" fmla="*/ 75 w 336"/>
                  <a:gd name="T101" fmla="*/ 349 h 367"/>
                  <a:gd name="T102" fmla="*/ 69 w 336"/>
                  <a:gd name="T103" fmla="*/ 359 h 367"/>
                  <a:gd name="T104" fmla="*/ 62 w 336"/>
                  <a:gd name="T105" fmla="*/ 365 h 367"/>
                  <a:gd name="T106" fmla="*/ 53 w 336"/>
                  <a:gd name="T107" fmla="*/ 366 h 367"/>
                  <a:gd name="T108" fmla="*/ 40 w 336"/>
                  <a:gd name="T109" fmla="*/ 365 h 367"/>
                  <a:gd name="T110" fmla="*/ 27 w 336"/>
                  <a:gd name="T111" fmla="*/ 362 h 367"/>
                  <a:gd name="T112" fmla="*/ 18 w 336"/>
                  <a:gd name="T113" fmla="*/ 359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
                  <a:gd name="T172" fmla="*/ 0 h 367"/>
                  <a:gd name="T173" fmla="*/ 336 w 336"/>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 h="367">
                    <a:moveTo>
                      <a:pt x="15" y="359"/>
                    </a:moveTo>
                    <a:lnTo>
                      <a:pt x="14" y="358"/>
                    </a:lnTo>
                    <a:lnTo>
                      <a:pt x="14" y="356"/>
                    </a:lnTo>
                    <a:lnTo>
                      <a:pt x="12" y="356"/>
                    </a:lnTo>
                    <a:lnTo>
                      <a:pt x="12" y="354"/>
                    </a:lnTo>
                    <a:lnTo>
                      <a:pt x="11" y="353"/>
                    </a:lnTo>
                    <a:lnTo>
                      <a:pt x="11" y="350"/>
                    </a:lnTo>
                    <a:lnTo>
                      <a:pt x="11" y="349"/>
                    </a:lnTo>
                    <a:lnTo>
                      <a:pt x="11" y="348"/>
                    </a:lnTo>
                    <a:lnTo>
                      <a:pt x="9" y="346"/>
                    </a:lnTo>
                    <a:lnTo>
                      <a:pt x="9" y="345"/>
                    </a:lnTo>
                    <a:lnTo>
                      <a:pt x="7" y="343"/>
                    </a:lnTo>
                    <a:lnTo>
                      <a:pt x="7" y="340"/>
                    </a:lnTo>
                    <a:lnTo>
                      <a:pt x="6" y="337"/>
                    </a:lnTo>
                    <a:lnTo>
                      <a:pt x="6" y="335"/>
                    </a:lnTo>
                    <a:lnTo>
                      <a:pt x="5" y="333"/>
                    </a:lnTo>
                    <a:lnTo>
                      <a:pt x="5" y="331"/>
                    </a:lnTo>
                    <a:lnTo>
                      <a:pt x="3" y="328"/>
                    </a:lnTo>
                    <a:lnTo>
                      <a:pt x="3" y="326"/>
                    </a:lnTo>
                    <a:lnTo>
                      <a:pt x="2" y="324"/>
                    </a:lnTo>
                    <a:lnTo>
                      <a:pt x="2" y="320"/>
                    </a:lnTo>
                    <a:lnTo>
                      <a:pt x="1" y="318"/>
                    </a:lnTo>
                    <a:lnTo>
                      <a:pt x="1" y="315"/>
                    </a:lnTo>
                    <a:lnTo>
                      <a:pt x="1" y="312"/>
                    </a:lnTo>
                    <a:lnTo>
                      <a:pt x="0" y="309"/>
                    </a:lnTo>
                    <a:lnTo>
                      <a:pt x="0" y="306"/>
                    </a:lnTo>
                    <a:lnTo>
                      <a:pt x="0" y="304"/>
                    </a:lnTo>
                    <a:lnTo>
                      <a:pt x="0" y="300"/>
                    </a:lnTo>
                    <a:lnTo>
                      <a:pt x="0" y="298"/>
                    </a:lnTo>
                    <a:lnTo>
                      <a:pt x="0" y="295"/>
                    </a:lnTo>
                    <a:lnTo>
                      <a:pt x="0" y="291"/>
                    </a:lnTo>
                    <a:lnTo>
                      <a:pt x="0" y="286"/>
                    </a:lnTo>
                    <a:lnTo>
                      <a:pt x="0" y="282"/>
                    </a:lnTo>
                    <a:lnTo>
                      <a:pt x="0" y="275"/>
                    </a:lnTo>
                    <a:lnTo>
                      <a:pt x="0" y="270"/>
                    </a:lnTo>
                    <a:lnTo>
                      <a:pt x="0" y="265"/>
                    </a:lnTo>
                    <a:lnTo>
                      <a:pt x="0" y="258"/>
                    </a:lnTo>
                    <a:lnTo>
                      <a:pt x="1" y="252"/>
                    </a:lnTo>
                    <a:lnTo>
                      <a:pt x="1" y="245"/>
                    </a:lnTo>
                    <a:lnTo>
                      <a:pt x="1" y="238"/>
                    </a:lnTo>
                    <a:lnTo>
                      <a:pt x="1" y="231"/>
                    </a:lnTo>
                    <a:lnTo>
                      <a:pt x="2" y="223"/>
                    </a:lnTo>
                    <a:lnTo>
                      <a:pt x="2" y="216"/>
                    </a:lnTo>
                    <a:lnTo>
                      <a:pt x="3" y="207"/>
                    </a:lnTo>
                    <a:lnTo>
                      <a:pt x="3" y="200"/>
                    </a:lnTo>
                    <a:lnTo>
                      <a:pt x="5" y="192"/>
                    </a:lnTo>
                    <a:lnTo>
                      <a:pt x="5" y="184"/>
                    </a:lnTo>
                    <a:lnTo>
                      <a:pt x="6" y="177"/>
                    </a:lnTo>
                    <a:lnTo>
                      <a:pt x="7" y="169"/>
                    </a:lnTo>
                    <a:lnTo>
                      <a:pt x="7" y="162"/>
                    </a:lnTo>
                    <a:lnTo>
                      <a:pt x="9" y="153"/>
                    </a:lnTo>
                    <a:lnTo>
                      <a:pt x="11" y="146"/>
                    </a:lnTo>
                    <a:lnTo>
                      <a:pt x="11" y="140"/>
                    </a:lnTo>
                    <a:lnTo>
                      <a:pt x="12" y="132"/>
                    </a:lnTo>
                    <a:lnTo>
                      <a:pt x="14" y="125"/>
                    </a:lnTo>
                    <a:lnTo>
                      <a:pt x="16" y="119"/>
                    </a:lnTo>
                    <a:lnTo>
                      <a:pt x="18" y="114"/>
                    </a:lnTo>
                    <a:lnTo>
                      <a:pt x="19" y="108"/>
                    </a:lnTo>
                    <a:lnTo>
                      <a:pt x="22" y="101"/>
                    </a:lnTo>
                    <a:lnTo>
                      <a:pt x="23" y="97"/>
                    </a:lnTo>
                    <a:lnTo>
                      <a:pt x="25" y="92"/>
                    </a:lnTo>
                    <a:lnTo>
                      <a:pt x="28" y="89"/>
                    </a:lnTo>
                    <a:lnTo>
                      <a:pt x="31" y="84"/>
                    </a:lnTo>
                    <a:lnTo>
                      <a:pt x="33" y="80"/>
                    </a:lnTo>
                    <a:lnTo>
                      <a:pt x="36" y="77"/>
                    </a:lnTo>
                    <a:lnTo>
                      <a:pt x="38" y="73"/>
                    </a:lnTo>
                    <a:lnTo>
                      <a:pt x="40" y="69"/>
                    </a:lnTo>
                    <a:lnTo>
                      <a:pt x="43" y="66"/>
                    </a:lnTo>
                    <a:lnTo>
                      <a:pt x="46" y="63"/>
                    </a:lnTo>
                    <a:lnTo>
                      <a:pt x="49" y="60"/>
                    </a:lnTo>
                    <a:lnTo>
                      <a:pt x="51" y="57"/>
                    </a:lnTo>
                    <a:lnTo>
                      <a:pt x="53" y="54"/>
                    </a:lnTo>
                    <a:lnTo>
                      <a:pt x="57" y="53"/>
                    </a:lnTo>
                    <a:lnTo>
                      <a:pt x="60" y="50"/>
                    </a:lnTo>
                    <a:lnTo>
                      <a:pt x="62" y="47"/>
                    </a:lnTo>
                    <a:lnTo>
                      <a:pt x="66" y="45"/>
                    </a:lnTo>
                    <a:lnTo>
                      <a:pt x="69" y="43"/>
                    </a:lnTo>
                    <a:lnTo>
                      <a:pt x="73" y="41"/>
                    </a:lnTo>
                    <a:lnTo>
                      <a:pt x="75" y="38"/>
                    </a:lnTo>
                    <a:lnTo>
                      <a:pt x="79" y="36"/>
                    </a:lnTo>
                    <a:lnTo>
                      <a:pt x="82" y="34"/>
                    </a:lnTo>
                    <a:lnTo>
                      <a:pt x="85" y="32"/>
                    </a:lnTo>
                    <a:lnTo>
                      <a:pt x="88" y="31"/>
                    </a:lnTo>
                    <a:lnTo>
                      <a:pt x="92" y="28"/>
                    </a:lnTo>
                    <a:lnTo>
                      <a:pt x="96" y="28"/>
                    </a:lnTo>
                    <a:lnTo>
                      <a:pt x="100" y="25"/>
                    </a:lnTo>
                    <a:lnTo>
                      <a:pt x="102" y="24"/>
                    </a:lnTo>
                    <a:lnTo>
                      <a:pt x="106" y="23"/>
                    </a:lnTo>
                    <a:lnTo>
                      <a:pt x="110" y="22"/>
                    </a:lnTo>
                    <a:lnTo>
                      <a:pt x="113" y="19"/>
                    </a:lnTo>
                    <a:lnTo>
                      <a:pt x="117" y="18"/>
                    </a:lnTo>
                    <a:lnTo>
                      <a:pt x="120" y="17"/>
                    </a:lnTo>
                    <a:lnTo>
                      <a:pt x="124" y="15"/>
                    </a:lnTo>
                    <a:lnTo>
                      <a:pt x="127" y="15"/>
                    </a:lnTo>
                    <a:lnTo>
                      <a:pt x="131" y="14"/>
                    </a:lnTo>
                    <a:lnTo>
                      <a:pt x="137" y="12"/>
                    </a:lnTo>
                    <a:lnTo>
                      <a:pt x="140" y="11"/>
                    </a:lnTo>
                    <a:lnTo>
                      <a:pt x="146" y="10"/>
                    </a:lnTo>
                    <a:lnTo>
                      <a:pt x="150" y="9"/>
                    </a:lnTo>
                    <a:lnTo>
                      <a:pt x="154" y="8"/>
                    </a:lnTo>
                    <a:lnTo>
                      <a:pt x="159" y="6"/>
                    </a:lnTo>
                    <a:lnTo>
                      <a:pt x="165" y="5"/>
                    </a:lnTo>
                    <a:lnTo>
                      <a:pt x="169" y="5"/>
                    </a:lnTo>
                    <a:lnTo>
                      <a:pt x="175" y="4"/>
                    </a:lnTo>
                    <a:lnTo>
                      <a:pt x="181" y="3"/>
                    </a:lnTo>
                    <a:lnTo>
                      <a:pt x="185" y="3"/>
                    </a:lnTo>
                    <a:lnTo>
                      <a:pt x="190" y="2"/>
                    </a:lnTo>
                    <a:lnTo>
                      <a:pt x="197" y="2"/>
                    </a:lnTo>
                    <a:lnTo>
                      <a:pt x="202" y="1"/>
                    </a:lnTo>
                    <a:lnTo>
                      <a:pt x="207" y="1"/>
                    </a:lnTo>
                    <a:lnTo>
                      <a:pt x="211" y="1"/>
                    </a:lnTo>
                    <a:lnTo>
                      <a:pt x="217" y="0"/>
                    </a:lnTo>
                    <a:lnTo>
                      <a:pt x="223" y="0"/>
                    </a:lnTo>
                    <a:lnTo>
                      <a:pt x="227" y="0"/>
                    </a:lnTo>
                    <a:lnTo>
                      <a:pt x="232" y="0"/>
                    </a:lnTo>
                    <a:lnTo>
                      <a:pt x="238" y="0"/>
                    </a:lnTo>
                    <a:lnTo>
                      <a:pt x="242" y="1"/>
                    </a:lnTo>
                    <a:lnTo>
                      <a:pt x="248" y="1"/>
                    </a:lnTo>
                    <a:lnTo>
                      <a:pt x="253" y="1"/>
                    </a:lnTo>
                    <a:lnTo>
                      <a:pt x="257" y="2"/>
                    </a:lnTo>
                    <a:lnTo>
                      <a:pt x="262" y="2"/>
                    </a:lnTo>
                    <a:lnTo>
                      <a:pt x="266" y="3"/>
                    </a:lnTo>
                    <a:lnTo>
                      <a:pt x="270" y="4"/>
                    </a:lnTo>
                    <a:lnTo>
                      <a:pt x="273" y="5"/>
                    </a:lnTo>
                    <a:lnTo>
                      <a:pt x="277" y="6"/>
                    </a:lnTo>
                    <a:lnTo>
                      <a:pt x="280" y="8"/>
                    </a:lnTo>
                    <a:lnTo>
                      <a:pt x="283" y="9"/>
                    </a:lnTo>
                    <a:lnTo>
                      <a:pt x="286" y="10"/>
                    </a:lnTo>
                    <a:lnTo>
                      <a:pt x="290" y="11"/>
                    </a:lnTo>
                    <a:lnTo>
                      <a:pt x="292" y="12"/>
                    </a:lnTo>
                    <a:lnTo>
                      <a:pt x="296" y="12"/>
                    </a:lnTo>
                    <a:lnTo>
                      <a:pt x="296" y="14"/>
                    </a:lnTo>
                    <a:lnTo>
                      <a:pt x="299" y="15"/>
                    </a:lnTo>
                    <a:lnTo>
                      <a:pt x="301" y="15"/>
                    </a:lnTo>
                    <a:lnTo>
                      <a:pt x="303" y="15"/>
                    </a:lnTo>
                    <a:lnTo>
                      <a:pt x="305" y="17"/>
                    </a:lnTo>
                    <a:lnTo>
                      <a:pt x="307" y="18"/>
                    </a:lnTo>
                    <a:lnTo>
                      <a:pt x="309" y="19"/>
                    </a:lnTo>
                    <a:lnTo>
                      <a:pt x="311" y="19"/>
                    </a:lnTo>
                    <a:lnTo>
                      <a:pt x="312" y="21"/>
                    </a:lnTo>
                    <a:lnTo>
                      <a:pt x="313" y="22"/>
                    </a:lnTo>
                    <a:lnTo>
                      <a:pt x="314" y="22"/>
                    </a:lnTo>
                    <a:lnTo>
                      <a:pt x="316" y="23"/>
                    </a:lnTo>
                    <a:lnTo>
                      <a:pt x="317" y="24"/>
                    </a:lnTo>
                    <a:lnTo>
                      <a:pt x="318" y="24"/>
                    </a:lnTo>
                    <a:lnTo>
                      <a:pt x="318" y="25"/>
                    </a:lnTo>
                    <a:lnTo>
                      <a:pt x="319" y="27"/>
                    </a:lnTo>
                    <a:lnTo>
                      <a:pt x="321" y="28"/>
                    </a:lnTo>
                    <a:lnTo>
                      <a:pt x="322" y="28"/>
                    </a:lnTo>
                    <a:lnTo>
                      <a:pt x="323" y="30"/>
                    </a:lnTo>
                    <a:lnTo>
                      <a:pt x="325" y="31"/>
                    </a:lnTo>
                    <a:lnTo>
                      <a:pt x="325" y="34"/>
                    </a:lnTo>
                    <a:lnTo>
                      <a:pt x="326" y="34"/>
                    </a:lnTo>
                    <a:lnTo>
                      <a:pt x="326" y="36"/>
                    </a:lnTo>
                    <a:lnTo>
                      <a:pt x="327" y="37"/>
                    </a:lnTo>
                    <a:lnTo>
                      <a:pt x="328" y="38"/>
                    </a:lnTo>
                    <a:lnTo>
                      <a:pt x="328" y="41"/>
                    </a:lnTo>
                    <a:lnTo>
                      <a:pt x="330" y="41"/>
                    </a:lnTo>
                    <a:lnTo>
                      <a:pt x="330" y="44"/>
                    </a:lnTo>
                    <a:lnTo>
                      <a:pt x="331" y="47"/>
                    </a:lnTo>
                    <a:lnTo>
                      <a:pt x="331" y="49"/>
                    </a:lnTo>
                    <a:lnTo>
                      <a:pt x="332" y="51"/>
                    </a:lnTo>
                    <a:lnTo>
                      <a:pt x="332" y="53"/>
                    </a:lnTo>
                    <a:lnTo>
                      <a:pt x="332" y="57"/>
                    </a:lnTo>
                    <a:lnTo>
                      <a:pt x="334" y="60"/>
                    </a:lnTo>
                    <a:lnTo>
                      <a:pt x="334" y="63"/>
                    </a:lnTo>
                    <a:lnTo>
                      <a:pt x="334" y="66"/>
                    </a:lnTo>
                    <a:lnTo>
                      <a:pt x="334" y="69"/>
                    </a:lnTo>
                    <a:lnTo>
                      <a:pt x="335" y="72"/>
                    </a:lnTo>
                    <a:lnTo>
                      <a:pt x="335" y="76"/>
                    </a:lnTo>
                    <a:lnTo>
                      <a:pt x="335" y="79"/>
                    </a:lnTo>
                    <a:lnTo>
                      <a:pt x="335" y="82"/>
                    </a:lnTo>
                    <a:lnTo>
                      <a:pt x="335" y="85"/>
                    </a:lnTo>
                    <a:lnTo>
                      <a:pt x="335" y="89"/>
                    </a:lnTo>
                    <a:lnTo>
                      <a:pt x="335" y="92"/>
                    </a:lnTo>
                    <a:lnTo>
                      <a:pt x="335" y="95"/>
                    </a:lnTo>
                    <a:lnTo>
                      <a:pt x="335" y="99"/>
                    </a:lnTo>
                    <a:lnTo>
                      <a:pt x="335" y="103"/>
                    </a:lnTo>
                    <a:lnTo>
                      <a:pt x="335" y="106"/>
                    </a:lnTo>
                    <a:lnTo>
                      <a:pt x="335" y="110"/>
                    </a:lnTo>
                    <a:lnTo>
                      <a:pt x="335" y="112"/>
                    </a:lnTo>
                    <a:lnTo>
                      <a:pt x="335" y="116"/>
                    </a:lnTo>
                    <a:lnTo>
                      <a:pt x="334" y="119"/>
                    </a:lnTo>
                    <a:lnTo>
                      <a:pt x="334" y="123"/>
                    </a:lnTo>
                    <a:lnTo>
                      <a:pt x="334" y="125"/>
                    </a:lnTo>
                    <a:lnTo>
                      <a:pt x="334" y="129"/>
                    </a:lnTo>
                    <a:lnTo>
                      <a:pt x="334" y="130"/>
                    </a:lnTo>
                    <a:lnTo>
                      <a:pt x="334" y="134"/>
                    </a:lnTo>
                    <a:lnTo>
                      <a:pt x="332" y="137"/>
                    </a:lnTo>
                    <a:lnTo>
                      <a:pt x="332" y="140"/>
                    </a:lnTo>
                    <a:lnTo>
                      <a:pt x="332" y="142"/>
                    </a:lnTo>
                    <a:lnTo>
                      <a:pt x="332" y="143"/>
                    </a:lnTo>
                    <a:lnTo>
                      <a:pt x="331" y="147"/>
                    </a:lnTo>
                    <a:lnTo>
                      <a:pt x="331" y="150"/>
                    </a:lnTo>
                    <a:lnTo>
                      <a:pt x="330" y="153"/>
                    </a:lnTo>
                    <a:lnTo>
                      <a:pt x="330" y="156"/>
                    </a:lnTo>
                    <a:lnTo>
                      <a:pt x="328" y="158"/>
                    </a:lnTo>
                    <a:lnTo>
                      <a:pt x="328" y="160"/>
                    </a:lnTo>
                    <a:lnTo>
                      <a:pt x="327" y="163"/>
                    </a:lnTo>
                    <a:lnTo>
                      <a:pt x="327" y="166"/>
                    </a:lnTo>
                    <a:lnTo>
                      <a:pt x="326" y="169"/>
                    </a:lnTo>
                    <a:lnTo>
                      <a:pt x="325" y="171"/>
                    </a:lnTo>
                    <a:lnTo>
                      <a:pt x="325" y="173"/>
                    </a:lnTo>
                    <a:lnTo>
                      <a:pt x="323" y="175"/>
                    </a:lnTo>
                    <a:lnTo>
                      <a:pt x="322" y="178"/>
                    </a:lnTo>
                    <a:lnTo>
                      <a:pt x="321" y="181"/>
                    </a:lnTo>
                    <a:lnTo>
                      <a:pt x="321" y="182"/>
                    </a:lnTo>
                    <a:lnTo>
                      <a:pt x="319" y="185"/>
                    </a:lnTo>
                    <a:lnTo>
                      <a:pt x="318" y="188"/>
                    </a:lnTo>
                    <a:lnTo>
                      <a:pt x="317" y="190"/>
                    </a:lnTo>
                    <a:lnTo>
                      <a:pt x="316" y="192"/>
                    </a:lnTo>
                    <a:lnTo>
                      <a:pt x="314" y="194"/>
                    </a:lnTo>
                    <a:lnTo>
                      <a:pt x="313" y="195"/>
                    </a:lnTo>
                    <a:lnTo>
                      <a:pt x="312" y="198"/>
                    </a:lnTo>
                    <a:lnTo>
                      <a:pt x="312" y="200"/>
                    </a:lnTo>
                    <a:lnTo>
                      <a:pt x="311" y="201"/>
                    </a:lnTo>
                    <a:lnTo>
                      <a:pt x="309" y="204"/>
                    </a:lnTo>
                    <a:lnTo>
                      <a:pt x="308" y="205"/>
                    </a:lnTo>
                    <a:lnTo>
                      <a:pt x="307" y="207"/>
                    </a:lnTo>
                    <a:lnTo>
                      <a:pt x="305" y="208"/>
                    </a:lnTo>
                    <a:lnTo>
                      <a:pt x="304" y="210"/>
                    </a:lnTo>
                    <a:lnTo>
                      <a:pt x="301" y="212"/>
                    </a:lnTo>
                    <a:lnTo>
                      <a:pt x="300" y="213"/>
                    </a:lnTo>
                    <a:lnTo>
                      <a:pt x="299" y="214"/>
                    </a:lnTo>
                    <a:lnTo>
                      <a:pt x="296" y="216"/>
                    </a:lnTo>
                    <a:lnTo>
                      <a:pt x="294" y="218"/>
                    </a:lnTo>
                    <a:lnTo>
                      <a:pt x="291" y="220"/>
                    </a:lnTo>
                    <a:lnTo>
                      <a:pt x="288" y="220"/>
                    </a:lnTo>
                    <a:lnTo>
                      <a:pt x="286" y="223"/>
                    </a:lnTo>
                    <a:lnTo>
                      <a:pt x="283" y="224"/>
                    </a:lnTo>
                    <a:lnTo>
                      <a:pt x="281" y="225"/>
                    </a:lnTo>
                    <a:lnTo>
                      <a:pt x="277" y="226"/>
                    </a:lnTo>
                    <a:lnTo>
                      <a:pt x="274" y="227"/>
                    </a:lnTo>
                    <a:lnTo>
                      <a:pt x="270" y="230"/>
                    </a:lnTo>
                    <a:lnTo>
                      <a:pt x="269" y="231"/>
                    </a:lnTo>
                    <a:lnTo>
                      <a:pt x="265" y="232"/>
                    </a:lnTo>
                    <a:lnTo>
                      <a:pt x="262" y="233"/>
                    </a:lnTo>
                    <a:lnTo>
                      <a:pt x="257" y="234"/>
                    </a:lnTo>
                    <a:lnTo>
                      <a:pt x="255" y="235"/>
                    </a:lnTo>
                    <a:lnTo>
                      <a:pt x="252" y="237"/>
                    </a:lnTo>
                    <a:lnTo>
                      <a:pt x="249" y="238"/>
                    </a:lnTo>
                    <a:lnTo>
                      <a:pt x="245" y="239"/>
                    </a:lnTo>
                    <a:lnTo>
                      <a:pt x="242" y="240"/>
                    </a:lnTo>
                    <a:lnTo>
                      <a:pt x="240" y="240"/>
                    </a:lnTo>
                    <a:lnTo>
                      <a:pt x="236" y="242"/>
                    </a:lnTo>
                    <a:lnTo>
                      <a:pt x="234" y="243"/>
                    </a:lnTo>
                    <a:lnTo>
                      <a:pt x="231" y="243"/>
                    </a:lnTo>
                    <a:lnTo>
                      <a:pt x="228" y="244"/>
                    </a:lnTo>
                    <a:lnTo>
                      <a:pt x="226" y="245"/>
                    </a:lnTo>
                    <a:lnTo>
                      <a:pt x="223" y="245"/>
                    </a:lnTo>
                    <a:lnTo>
                      <a:pt x="219" y="246"/>
                    </a:lnTo>
                    <a:lnTo>
                      <a:pt x="215" y="246"/>
                    </a:lnTo>
                    <a:lnTo>
                      <a:pt x="215" y="247"/>
                    </a:lnTo>
                    <a:lnTo>
                      <a:pt x="211" y="247"/>
                    </a:lnTo>
                    <a:lnTo>
                      <a:pt x="211" y="248"/>
                    </a:lnTo>
                    <a:lnTo>
                      <a:pt x="208" y="248"/>
                    </a:lnTo>
                    <a:lnTo>
                      <a:pt x="207" y="249"/>
                    </a:lnTo>
                    <a:lnTo>
                      <a:pt x="206" y="249"/>
                    </a:lnTo>
                    <a:lnTo>
                      <a:pt x="203" y="249"/>
                    </a:lnTo>
                    <a:lnTo>
                      <a:pt x="202" y="251"/>
                    </a:lnTo>
                    <a:lnTo>
                      <a:pt x="199" y="251"/>
                    </a:lnTo>
                    <a:lnTo>
                      <a:pt x="198" y="252"/>
                    </a:lnTo>
                    <a:lnTo>
                      <a:pt x="197" y="252"/>
                    </a:lnTo>
                    <a:lnTo>
                      <a:pt x="194" y="253"/>
                    </a:lnTo>
                    <a:lnTo>
                      <a:pt x="193" y="253"/>
                    </a:lnTo>
                    <a:lnTo>
                      <a:pt x="192" y="254"/>
                    </a:lnTo>
                    <a:lnTo>
                      <a:pt x="190" y="256"/>
                    </a:lnTo>
                    <a:lnTo>
                      <a:pt x="189" y="256"/>
                    </a:lnTo>
                    <a:lnTo>
                      <a:pt x="186" y="257"/>
                    </a:lnTo>
                    <a:lnTo>
                      <a:pt x="185" y="257"/>
                    </a:lnTo>
                    <a:lnTo>
                      <a:pt x="184" y="258"/>
                    </a:lnTo>
                    <a:lnTo>
                      <a:pt x="183" y="258"/>
                    </a:lnTo>
                    <a:lnTo>
                      <a:pt x="181" y="259"/>
                    </a:lnTo>
                    <a:lnTo>
                      <a:pt x="181" y="260"/>
                    </a:lnTo>
                    <a:lnTo>
                      <a:pt x="179" y="260"/>
                    </a:lnTo>
                    <a:lnTo>
                      <a:pt x="177" y="261"/>
                    </a:lnTo>
                    <a:lnTo>
                      <a:pt x="177" y="262"/>
                    </a:lnTo>
                    <a:lnTo>
                      <a:pt x="175" y="262"/>
                    </a:lnTo>
                    <a:lnTo>
                      <a:pt x="173" y="264"/>
                    </a:lnTo>
                    <a:lnTo>
                      <a:pt x="172" y="265"/>
                    </a:lnTo>
                    <a:lnTo>
                      <a:pt x="171" y="266"/>
                    </a:lnTo>
                    <a:lnTo>
                      <a:pt x="169" y="267"/>
                    </a:lnTo>
                    <a:lnTo>
                      <a:pt x="169" y="269"/>
                    </a:lnTo>
                    <a:lnTo>
                      <a:pt x="168" y="270"/>
                    </a:lnTo>
                    <a:lnTo>
                      <a:pt x="166" y="270"/>
                    </a:lnTo>
                    <a:lnTo>
                      <a:pt x="166" y="272"/>
                    </a:lnTo>
                    <a:lnTo>
                      <a:pt x="165" y="272"/>
                    </a:lnTo>
                    <a:lnTo>
                      <a:pt x="165" y="273"/>
                    </a:lnTo>
                    <a:lnTo>
                      <a:pt x="164" y="274"/>
                    </a:lnTo>
                    <a:lnTo>
                      <a:pt x="162" y="275"/>
                    </a:lnTo>
                    <a:lnTo>
                      <a:pt x="161" y="277"/>
                    </a:lnTo>
                    <a:lnTo>
                      <a:pt x="159" y="278"/>
                    </a:lnTo>
                    <a:lnTo>
                      <a:pt x="159" y="279"/>
                    </a:lnTo>
                    <a:lnTo>
                      <a:pt x="158" y="280"/>
                    </a:lnTo>
                    <a:lnTo>
                      <a:pt x="157" y="280"/>
                    </a:lnTo>
                    <a:lnTo>
                      <a:pt x="155" y="282"/>
                    </a:lnTo>
                    <a:lnTo>
                      <a:pt x="155" y="283"/>
                    </a:lnTo>
                    <a:lnTo>
                      <a:pt x="154" y="283"/>
                    </a:lnTo>
                    <a:lnTo>
                      <a:pt x="154" y="285"/>
                    </a:lnTo>
                    <a:lnTo>
                      <a:pt x="152" y="285"/>
                    </a:lnTo>
                    <a:lnTo>
                      <a:pt x="151" y="286"/>
                    </a:lnTo>
                    <a:lnTo>
                      <a:pt x="151" y="287"/>
                    </a:lnTo>
                    <a:lnTo>
                      <a:pt x="150" y="288"/>
                    </a:lnTo>
                    <a:lnTo>
                      <a:pt x="148" y="289"/>
                    </a:lnTo>
                    <a:lnTo>
                      <a:pt x="147" y="291"/>
                    </a:lnTo>
                    <a:lnTo>
                      <a:pt x="144" y="292"/>
                    </a:lnTo>
                    <a:lnTo>
                      <a:pt x="142" y="293"/>
                    </a:lnTo>
                    <a:lnTo>
                      <a:pt x="142" y="295"/>
                    </a:lnTo>
                    <a:lnTo>
                      <a:pt x="140" y="295"/>
                    </a:lnTo>
                    <a:lnTo>
                      <a:pt x="139" y="296"/>
                    </a:lnTo>
                    <a:lnTo>
                      <a:pt x="138" y="296"/>
                    </a:lnTo>
                    <a:lnTo>
                      <a:pt x="137" y="298"/>
                    </a:lnTo>
                    <a:lnTo>
                      <a:pt x="134" y="299"/>
                    </a:lnTo>
                    <a:lnTo>
                      <a:pt x="133" y="300"/>
                    </a:lnTo>
                    <a:lnTo>
                      <a:pt x="131" y="300"/>
                    </a:lnTo>
                    <a:lnTo>
                      <a:pt x="130" y="301"/>
                    </a:lnTo>
                    <a:lnTo>
                      <a:pt x="129" y="302"/>
                    </a:lnTo>
                    <a:lnTo>
                      <a:pt x="127" y="302"/>
                    </a:lnTo>
                    <a:lnTo>
                      <a:pt x="126" y="304"/>
                    </a:lnTo>
                    <a:lnTo>
                      <a:pt x="124" y="305"/>
                    </a:lnTo>
                    <a:lnTo>
                      <a:pt x="123" y="306"/>
                    </a:lnTo>
                    <a:lnTo>
                      <a:pt x="121" y="306"/>
                    </a:lnTo>
                    <a:lnTo>
                      <a:pt x="120" y="307"/>
                    </a:lnTo>
                    <a:lnTo>
                      <a:pt x="119" y="308"/>
                    </a:lnTo>
                    <a:lnTo>
                      <a:pt x="117" y="308"/>
                    </a:lnTo>
                    <a:lnTo>
                      <a:pt x="115" y="309"/>
                    </a:lnTo>
                    <a:lnTo>
                      <a:pt x="113" y="311"/>
                    </a:lnTo>
                    <a:lnTo>
                      <a:pt x="112" y="312"/>
                    </a:lnTo>
                    <a:lnTo>
                      <a:pt x="108" y="313"/>
                    </a:lnTo>
                    <a:lnTo>
                      <a:pt x="108" y="314"/>
                    </a:lnTo>
                    <a:lnTo>
                      <a:pt x="106" y="315"/>
                    </a:lnTo>
                    <a:lnTo>
                      <a:pt x="104" y="317"/>
                    </a:lnTo>
                    <a:lnTo>
                      <a:pt x="102" y="318"/>
                    </a:lnTo>
                    <a:lnTo>
                      <a:pt x="100" y="319"/>
                    </a:lnTo>
                    <a:lnTo>
                      <a:pt x="100" y="320"/>
                    </a:lnTo>
                    <a:lnTo>
                      <a:pt x="98" y="321"/>
                    </a:lnTo>
                    <a:lnTo>
                      <a:pt x="96" y="322"/>
                    </a:lnTo>
                    <a:lnTo>
                      <a:pt x="95" y="324"/>
                    </a:lnTo>
                    <a:lnTo>
                      <a:pt x="93" y="326"/>
                    </a:lnTo>
                    <a:lnTo>
                      <a:pt x="91" y="327"/>
                    </a:lnTo>
                    <a:lnTo>
                      <a:pt x="89" y="328"/>
                    </a:lnTo>
                    <a:lnTo>
                      <a:pt x="88" y="330"/>
                    </a:lnTo>
                    <a:lnTo>
                      <a:pt x="87" y="332"/>
                    </a:lnTo>
                    <a:lnTo>
                      <a:pt x="85" y="333"/>
                    </a:lnTo>
                    <a:lnTo>
                      <a:pt x="84" y="335"/>
                    </a:lnTo>
                    <a:lnTo>
                      <a:pt x="83" y="336"/>
                    </a:lnTo>
                    <a:lnTo>
                      <a:pt x="82" y="337"/>
                    </a:lnTo>
                    <a:lnTo>
                      <a:pt x="80" y="340"/>
                    </a:lnTo>
                    <a:lnTo>
                      <a:pt x="79" y="341"/>
                    </a:lnTo>
                    <a:lnTo>
                      <a:pt x="79" y="343"/>
                    </a:lnTo>
                    <a:lnTo>
                      <a:pt x="78" y="345"/>
                    </a:lnTo>
                    <a:lnTo>
                      <a:pt x="77" y="346"/>
                    </a:lnTo>
                    <a:lnTo>
                      <a:pt x="75" y="348"/>
                    </a:lnTo>
                    <a:lnTo>
                      <a:pt x="75" y="349"/>
                    </a:lnTo>
                    <a:lnTo>
                      <a:pt x="74" y="350"/>
                    </a:lnTo>
                    <a:lnTo>
                      <a:pt x="73" y="352"/>
                    </a:lnTo>
                    <a:lnTo>
                      <a:pt x="73" y="354"/>
                    </a:lnTo>
                    <a:lnTo>
                      <a:pt x="71" y="356"/>
                    </a:lnTo>
                    <a:lnTo>
                      <a:pt x="70" y="358"/>
                    </a:lnTo>
                    <a:lnTo>
                      <a:pt x="69" y="359"/>
                    </a:lnTo>
                    <a:lnTo>
                      <a:pt x="68" y="359"/>
                    </a:lnTo>
                    <a:lnTo>
                      <a:pt x="68" y="361"/>
                    </a:lnTo>
                    <a:lnTo>
                      <a:pt x="66" y="362"/>
                    </a:lnTo>
                    <a:lnTo>
                      <a:pt x="65" y="362"/>
                    </a:lnTo>
                    <a:lnTo>
                      <a:pt x="64" y="363"/>
                    </a:lnTo>
                    <a:lnTo>
                      <a:pt x="64" y="365"/>
                    </a:lnTo>
                    <a:lnTo>
                      <a:pt x="62" y="365"/>
                    </a:lnTo>
                    <a:lnTo>
                      <a:pt x="60" y="366"/>
                    </a:lnTo>
                    <a:lnTo>
                      <a:pt x="58" y="366"/>
                    </a:lnTo>
                    <a:lnTo>
                      <a:pt x="57" y="366"/>
                    </a:lnTo>
                    <a:lnTo>
                      <a:pt x="56" y="366"/>
                    </a:lnTo>
                    <a:lnTo>
                      <a:pt x="53" y="366"/>
                    </a:lnTo>
                    <a:lnTo>
                      <a:pt x="51" y="366"/>
                    </a:lnTo>
                    <a:lnTo>
                      <a:pt x="49" y="366"/>
                    </a:lnTo>
                    <a:lnTo>
                      <a:pt x="47" y="366"/>
                    </a:lnTo>
                    <a:lnTo>
                      <a:pt x="46" y="366"/>
                    </a:lnTo>
                    <a:lnTo>
                      <a:pt x="43" y="366"/>
                    </a:lnTo>
                    <a:lnTo>
                      <a:pt x="42" y="365"/>
                    </a:lnTo>
                    <a:lnTo>
                      <a:pt x="40" y="365"/>
                    </a:lnTo>
                    <a:lnTo>
                      <a:pt x="38" y="365"/>
                    </a:lnTo>
                    <a:lnTo>
                      <a:pt x="36" y="365"/>
                    </a:lnTo>
                    <a:lnTo>
                      <a:pt x="34" y="363"/>
                    </a:lnTo>
                    <a:lnTo>
                      <a:pt x="32" y="363"/>
                    </a:lnTo>
                    <a:lnTo>
                      <a:pt x="31" y="363"/>
                    </a:lnTo>
                    <a:lnTo>
                      <a:pt x="29" y="362"/>
                    </a:lnTo>
                    <a:lnTo>
                      <a:pt x="27" y="362"/>
                    </a:lnTo>
                    <a:lnTo>
                      <a:pt x="25" y="362"/>
                    </a:lnTo>
                    <a:lnTo>
                      <a:pt x="24" y="361"/>
                    </a:lnTo>
                    <a:lnTo>
                      <a:pt x="23" y="361"/>
                    </a:lnTo>
                    <a:lnTo>
                      <a:pt x="22" y="361"/>
                    </a:lnTo>
                    <a:lnTo>
                      <a:pt x="20" y="359"/>
                    </a:lnTo>
                    <a:lnTo>
                      <a:pt x="19" y="359"/>
                    </a:lnTo>
                    <a:lnTo>
                      <a:pt x="18" y="359"/>
                    </a:lnTo>
                    <a:lnTo>
                      <a:pt x="16" y="359"/>
                    </a:lnTo>
                    <a:lnTo>
                      <a:pt x="15" y="359"/>
                    </a:lnTo>
                  </a:path>
                </a:pathLst>
              </a:custGeom>
              <a:solidFill>
                <a:srgbClr val="CE7D0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4" name="Freeform 33"/>
              <p:cNvSpPr>
                <a:spLocks/>
              </p:cNvSpPr>
              <p:nvPr/>
            </p:nvSpPr>
            <p:spPr bwMode="auto">
              <a:xfrm>
                <a:off x="857" y="1596"/>
                <a:ext cx="311" cy="338"/>
              </a:xfrm>
              <a:custGeom>
                <a:avLst/>
                <a:gdLst>
                  <a:gd name="T0" fmla="*/ 11 w 311"/>
                  <a:gd name="T1" fmla="*/ 324 h 338"/>
                  <a:gd name="T2" fmla="*/ 6 w 311"/>
                  <a:gd name="T3" fmla="*/ 311 h 338"/>
                  <a:gd name="T4" fmla="*/ 1 w 311"/>
                  <a:gd name="T5" fmla="*/ 297 h 338"/>
                  <a:gd name="T6" fmla="*/ 0 w 311"/>
                  <a:gd name="T7" fmla="*/ 278 h 338"/>
                  <a:gd name="T8" fmla="*/ 0 w 311"/>
                  <a:gd name="T9" fmla="*/ 249 h 338"/>
                  <a:gd name="T10" fmla="*/ 1 w 311"/>
                  <a:gd name="T11" fmla="*/ 207 h 338"/>
                  <a:gd name="T12" fmla="*/ 6 w 311"/>
                  <a:gd name="T13" fmla="*/ 156 h 338"/>
                  <a:gd name="T14" fmla="*/ 15 w 311"/>
                  <a:gd name="T15" fmla="*/ 111 h 338"/>
                  <a:gd name="T16" fmla="*/ 28 w 311"/>
                  <a:gd name="T17" fmla="*/ 78 h 338"/>
                  <a:gd name="T18" fmla="*/ 45 w 311"/>
                  <a:gd name="T19" fmla="*/ 56 h 338"/>
                  <a:gd name="T20" fmla="*/ 64 w 311"/>
                  <a:gd name="T21" fmla="*/ 40 h 338"/>
                  <a:gd name="T22" fmla="*/ 85 w 311"/>
                  <a:gd name="T23" fmla="*/ 27 h 338"/>
                  <a:gd name="T24" fmla="*/ 108 w 311"/>
                  <a:gd name="T25" fmla="*/ 18 h 338"/>
                  <a:gd name="T26" fmla="*/ 134 w 311"/>
                  <a:gd name="T27" fmla="*/ 9 h 338"/>
                  <a:gd name="T28" fmla="*/ 166 w 311"/>
                  <a:gd name="T29" fmla="*/ 3 h 338"/>
                  <a:gd name="T30" fmla="*/ 201 w 311"/>
                  <a:gd name="T31" fmla="*/ 0 h 338"/>
                  <a:gd name="T32" fmla="*/ 234 w 311"/>
                  <a:gd name="T33" fmla="*/ 1 h 338"/>
                  <a:gd name="T34" fmla="*/ 259 w 311"/>
                  <a:gd name="T35" fmla="*/ 7 h 338"/>
                  <a:gd name="T36" fmla="*/ 278 w 311"/>
                  <a:gd name="T37" fmla="*/ 14 h 338"/>
                  <a:gd name="T38" fmla="*/ 289 w 311"/>
                  <a:gd name="T39" fmla="*/ 20 h 338"/>
                  <a:gd name="T40" fmla="*/ 297 w 311"/>
                  <a:gd name="T41" fmla="*/ 25 h 338"/>
                  <a:gd name="T42" fmla="*/ 302 w 311"/>
                  <a:gd name="T43" fmla="*/ 34 h 338"/>
                  <a:gd name="T44" fmla="*/ 307 w 311"/>
                  <a:gd name="T45" fmla="*/ 45 h 338"/>
                  <a:gd name="T46" fmla="*/ 310 w 311"/>
                  <a:gd name="T47" fmla="*/ 64 h 338"/>
                  <a:gd name="T48" fmla="*/ 310 w 311"/>
                  <a:gd name="T49" fmla="*/ 85 h 338"/>
                  <a:gd name="T50" fmla="*/ 310 w 311"/>
                  <a:gd name="T51" fmla="*/ 108 h 338"/>
                  <a:gd name="T52" fmla="*/ 309 w 311"/>
                  <a:gd name="T53" fmla="*/ 126 h 338"/>
                  <a:gd name="T54" fmla="*/ 306 w 311"/>
                  <a:gd name="T55" fmla="*/ 143 h 338"/>
                  <a:gd name="T56" fmla="*/ 301 w 311"/>
                  <a:gd name="T57" fmla="*/ 159 h 338"/>
                  <a:gd name="T58" fmla="*/ 293 w 311"/>
                  <a:gd name="T59" fmla="*/ 175 h 338"/>
                  <a:gd name="T60" fmla="*/ 286 w 311"/>
                  <a:gd name="T61" fmla="*/ 188 h 338"/>
                  <a:gd name="T62" fmla="*/ 276 w 311"/>
                  <a:gd name="T63" fmla="*/ 198 h 338"/>
                  <a:gd name="T64" fmla="*/ 259 w 311"/>
                  <a:gd name="T65" fmla="*/ 208 h 338"/>
                  <a:gd name="T66" fmla="*/ 240 w 311"/>
                  <a:gd name="T67" fmla="*/ 217 h 338"/>
                  <a:gd name="T68" fmla="*/ 220 w 311"/>
                  <a:gd name="T69" fmla="*/ 222 h 338"/>
                  <a:gd name="T70" fmla="*/ 203 w 311"/>
                  <a:gd name="T71" fmla="*/ 227 h 338"/>
                  <a:gd name="T72" fmla="*/ 192 w 311"/>
                  <a:gd name="T73" fmla="*/ 230 h 338"/>
                  <a:gd name="T74" fmla="*/ 181 w 311"/>
                  <a:gd name="T75" fmla="*/ 233 h 338"/>
                  <a:gd name="T76" fmla="*/ 170 w 311"/>
                  <a:gd name="T77" fmla="*/ 238 h 338"/>
                  <a:gd name="T78" fmla="*/ 163 w 311"/>
                  <a:gd name="T79" fmla="*/ 243 h 338"/>
                  <a:gd name="T80" fmla="*/ 158 w 311"/>
                  <a:gd name="T81" fmla="*/ 246 h 338"/>
                  <a:gd name="T82" fmla="*/ 150 w 311"/>
                  <a:gd name="T83" fmla="*/ 254 h 338"/>
                  <a:gd name="T84" fmla="*/ 144 w 311"/>
                  <a:gd name="T85" fmla="*/ 260 h 338"/>
                  <a:gd name="T86" fmla="*/ 138 w 311"/>
                  <a:gd name="T87" fmla="*/ 266 h 338"/>
                  <a:gd name="T88" fmla="*/ 128 w 311"/>
                  <a:gd name="T89" fmla="*/ 273 h 338"/>
                  <a:gd name="T90" fmla="*/ 119 w 311"/>
                  <a:gd name="T91" fmla="*/ 278 h 338"/>
                  <a:gd name="T92" fmla="*/ 109 w 311"/>
                  <a:gd name="T93" fmla="*/ 285 h 338"/>
                  <a:gd name="T94" fmla="*/ 99 w 311"/>
                  <a:gd name="T95" fmla="*/ 291 h 338"/>
                  <a:gd name="T96" fmla="*/ 88 w 311"/>
                  <a:gd name="T97" fmla="*/ 298 h 338"/>
                  <a:gd name="T98" fmla="*/ 79 w 311"/>
                  <a:gd name="T99" fmla="*/ 308 h 338"/>
                  <a:gd name="T100" fmla="*/ 71 w 311"/>
                  <a:gd name="T101" fmla="*/ 318 h 338"/>
                  <a:gd name="T102" fmla="*/ 66 w 311"/>
                  <a:gd name="T103" fmla="*/ 327 h 338"/>
                  <a:gd name="T104" fmla="*/ 60 w 311"/>
                  <a:gd name="T105" fmla="*/ 335 h 338"/>
                  <a:gd name="T106" fmla="*/ 51 w 311"/>
                  <a:gd name="T107" fmla="*/ 337 h 338"/>
                  <a:gd name="T108" fmla="*/ 40 w 311"/>
                  <a:gd name="T109" fmla="*/ 337 h 338"/>
                  <a:gd name="T110" fmla="*/ 28 w 311"/>
                  <a:gd name="T111" fmla="*/ 335 h 338"/>
                  <a:gd name="T112" fmla="*/ 18 w 311"/>
                  <a:gd name="T113" fmla="*/ 331 h 3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338"/>
                  <a:gd name="T173" fmla="*/ 311 w 311"/>
                  <a:gd name="T174" fmla="*/ 338 h 3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338">
                    <a:moveTo>
                      <a:pt x="14" y="330"/>
                    </a:moveTo>
                    <a:lnTo>
                      <a:pt x="13" y="329"/>
                    </a:lnTo>
                    <a:lnTo>
                      <a:pt x="13" y="327"/>
                    </a:lnTo>
                    <a:lnTo>
                      <a:pt x="11" y="327"/>
                    </a:lnTo>
                    <a:lnTo>
                      <a:pt x="11" y="325"/>
                    </a:lnTo>
                    <a:lnTo>
                      <a:pt x="11" y="324"/>
                    </a:lnTo>
                    <a:lnTo>
                      <a:pt x="11" y="322"/>
                    </a:lnTo>
                    <a:lnTo>
                      <a:pt x="9" y="321"/>
                    </a:lnTo>
                    <a:lnTo>
                      <a:pt x="9" y="320"/>
                    </a:lnTo>
                    <a:lnTo>
                      <a:pt x="7" y="317"/>
                    </a:lnTo>
                    <a:lnTo>
                      <a:pt x="7" y="316"/>
                    </a:lnTo>
                    <a:lnTo>
                      <a:pt x="6" y="314"/>
                    </a:lnTo>
                    <a:lnTo>
                      <a:pt x="6" y="311"/>
                    </a:lnTo>
                    <a:lnTo>
                      <a:pt x="5" y="309"/>
                    </a:lnTo>
                    <a:lnTo>
                      <a:pt x="5" y="308"/>
                    </a:lnTo>
                    <a:lnTo>
                      <a:pt x="3" y="306"/>
                    </a:lnTo>
                    <a:lnTo>
                      <a:pt x="3" y="303"/>
                    </a:lnTo>
                    <a:lnTo>
                      <a:pt x="2" y="301"/>
                    </a:lnTo>
                    <a:lnTo>
                      <a:pt x="2" y="299"/>
                    </a:lnTo>
                    <a:lnTo>
                      <a:pt x="1" y="297"/>
                    </a:lnTo>
                    <a:lnTo>
                      <a:pt x="1" y="293"/>
                    </a:lnTo>
                    <a:lnTo>
                      <a:pt x="1" y="291"/>
                    </a:lnTo>
                    <a:lnTo>
                      <a:pt x="0" y="288"/>
                    </a:lnTo>
                    <a:lnTo>
                      <a:pt x="0" y="286"/>
                    </a:lnTo>
                    <a:lnTo>
                      <a:pt x="0" y="282"/>
                    </a:lnTo>
                    <a:lnTo>
                      <a:pt x="0" y="280"/>
                    </a:lnTo>
                    <a:lnTo>
                      <a:pt x="0" y="278"/>
                    </a:lnTo>
                    <a:lnTo>
                      <a:pt x="0" y="274"/>
                    </a:lnTo>
                    <a:lnTo>
                      <a:pt x="0" y="272"/>
                    </a:lnTo>
                    <a:lnTo>
                      <a:pt x="0" y="269"/>
                    </a:lnTo>
                    <a:lnTo>
                      <a:pt x="0" y="263"/>
                    </a:lnTo>
                    <a:lnTo>
                      <a:pt x="0" y="260"/>
                    </a:lnTo>
                    <a:lnTo>
                      <a:pt x="0" y="254"/>
                    </a:lnTo>
                    <a:lnTo>
                      <a:pt x="0" y="249"/>
                    </a:lnTo>
                    <a:lnTo>
                      <a:pt x="0" y="244"/>
                    </a:lnTo>
                    <a:lnTo>
                      <a:pt x="0" y="238"/>
                    </a:lnTo>
                    <a:lnTo>
                      <a:pt x="0" y="232"/>
                    </a:lnTo>
                    <a:lnTo>
                      <a:pt x="1" y="226"/>
                    </a:lnTo>
                    <a:lnTo>
                      <a:pt x="1" y="219"/>
                    </a:lnTo>
                    <a:lnTo>
                      <a:pt x="1" y="212"/>
                    </a:lnTo>
                    <a:lnTo>
                      <a:pt x="1" y="207"/>
                    </a:lnTo>
                    <a:lnTo>
                      <a:pt x="2" y="199"/>
                    </a:lnTo>
                    <a:lnTo>
                      <a:pt x="2" y="192"/>
                    </a:lnTo>
                    <a:lnTo>
                      <a:pt x="3" y="185"/>
                    </a:lnTo>
                    <a:lnTo>
                      <a:pt x="3" y="177"/>
                    </a:lnTo>
                    <a:lnTo>
                      <a:pt x="5" y="170"/>
                    </a:lnTo>
                    <a:lnTo>
                      <a:pt x="5" y="163"/>
                    </a:lnTo>
                    <a:lnTo>
                      <a:pt x="6" y="156"/>
                    </a:lnTo>
                    <a:lnTo>
                      <a:pt x="7" y="149"/>
                    </a:lnTo>
                    <a:lnTo>
                      <a:pt x="9" y="142"/>
                    </a:lnTo>
                    <a:lnTo>
                      <a:pt x="9" y="135"/>
                    </a:lnTo>
                    <a:lnTo>
                      <a:pt x="11" y="130"/>
                    </a:lnTo>
                    <a:lnTo>
                      <a:pt x="11" y="122"/>
                    </a:lnTo>
                    <a:lnTo>
                      <a:pt x="13" y="117"/>
                    </a:lnTo>
                    <a:lnTo>
                      <a:pt x="15" y="111"/>
                    </a:lnTo>
                    <a:lnTo>
                      <a:pt x="16" y="105"/>
                    </a:lnTo>
                    <a:lnTo>
                      <a:pt x="18" y="98"/>
                    </a:lnTo>
                    <a:lnTo>
                      <a:pt x="20" y="95"/>
                    </a:lnTo>
                    <a:lnTo>
                      <a:pt x="22" y="89"/>
                    </a:lnTo>
                    <a:lnTo>
                      <a:pt x="24" y="86"/>
                    </a:lnTo>
                    <a:lnTo>
                      <a:pt x="26" y="83"/>
                    </a:lnTo>
                    <a:lnTo>
                      <a:pt x="28" y="78"/>
                    </a:lnTo>
                    <a:lnTo>
                      <a:pt x="31" y="74"/>
                    </a:lnTo>
                    <a:lnTo>
                      <a:pt x="32" y="71"/>
                    </a:lnTo>
                    <a:lnTo>
                      <a:pt x="35" y="69"/>
                    </a:lnTo>
                    <a:lnTo>
                      <a:pt x="37" y="65"/>
                    </a:lnTo>
                    <a:lnTo>
                      <a:pt x="40" y="62"/>
                    </a:lnTo>
                    <a:lnTo>
                      <a:pt x="42" y="59"/>
                    </a:lnTo>
                    <a:lnTo>
                      <a:pt x="45" y="56"/>
                    </a:lnTo>
                    <a:lnTo>
                      <a:pt x="47" y="53"/>
                    </a:lnTo>
                    <a:lnTo>
                      <a:pt x="50" y="51"/>
                    </a:lnTo>
                    <a:lnTo>
                      <a:pt x="53" y="49"/>
                    </a:lnTo>
                    <a:lnTo>
                      <a:pt x="55" y="46"/>
                    </a:lnTo>
                    <a:lnTo>
                      <a:pt x="58" y="44"/>
                    </a:lnTo>
                    <a:lnTo>
                      <a:pt x="60" y="42"/>
                    </a:lnTo>
                    <a:lnTo>
                      <a:pt x="64" y="40"/>
                    </a:lnTo>
                    <a:lnTo>
                      <a:pt x="66" y="37"/>
                    </a:lnTo>
                    <a:lnTo>
                      <a:pt x="70" y="36"/>
                    </a:lnTo>
                    <a:lnTo>
                      <a:pt x="73" y="34"/>
                    </a:lnTo>
                    <a:lnTo>
                      <a:pt x="75" y="33"/>
                    </a:lnTo>
                    <a:lnTo>
                      <a:pt x="78" y="31"/>
                    </a:lnTo>
                    <a:lnTo>
                      <a:pt x="82" y="29"/>
                    </a:lnTo>
                    <a:lnTo>
                      <a:pt x="85" y="27"/>
                    </a:lnTo>
                    <a:lnTo>
                      <a:pt x="88" y="25"/>
                    </a:lnTo>
                    <a:lnTo>
                      <a:pt x="91" y="24"/>
                    </a:lnTo>
                    <a:lnTo>
                      <a:pt x="95" y="23"/>
                    </a:lnTo>
                    <a:lnTo>
                      <a:pt x="97" y="21"/>
                    </a:lnTo>
                    <a:lnTo>
                      <a:pt x="100" y="20"/>
                    </a:lnTo>
                    <a:lnTo>
                      <a:pt x="104" y="18"/>
                    </a:lnTo>
                    <a:lnTo>
                      <a:pt x="108" y="18"/>
                    </a:lnTo>
                    <a:lnTo>
                      <a:pt x="112" y="16"/>
                    </a:lnTo>
                    <a:lnTo>
                      <a:pt x="115" y="15"/>
                    </a:lnTo>
                    <a:lnTo>
                      <a:pt x="117" y="14"/>
                    </a:lnTo>
                    <a:lnTo>
                      <a:pt x="121" y="12"/>
                    </a:lnTo>
                    <a:lnTo>
                      <a:pt x="126" y="11"/>
                    </a:lnTo>
                    <a:lnTo>
                      <a:pt x="129" y="10"/>
                    </a:lnTo>
                    <a:lnTo>
                      <a:pt x="134" y="9"/>
                    </a:lnTo>
                    <a:lnTo>
                      <a:pt x="138" y="9"/>
                    </a:lnTo>
                    <a:lnTo>
                      <a:pt x="143" y="8"/>
                    </a:lnTo>
                    <a:lnTo>
                      <a:pt x="147" y="7"/>
                    </a:lnTo>
                    <a:lnTo>
                      <a:pt x="152" y="6"/>
                    </a:lnTo>
                    <a:lnTo>
                      <a:pt x="158" y="5"/>
                    </a:lnTo>
                    <a:lnTo>
                      <a:pt x="161" y="5"/>
                    </a:lnTo>
                    <a:lnTo>
                      <a:pt x="166" y="3"/>
                    </a:lnTo>
                    <a:lnTo>
                      <a:pt x="172" y="3"/>
                    </a:lnTo>
                    <a:lnTo>
                      <a:pt x="177" y="2"/>
                    </a:lnTo>
                    <a:lnTo>
                      <a:pt x="182" y="2"/>
                    </a:lnTo>
                    <a:lnTo>
                      <a:pt x="186" y="1"/>
                    </a:lnTo>
                    <a:lnTo>
                      <a:pt x="192" y="1"/>
                    </a:lnTo>
                    <a:lnTo>
                      <a:pt x="196" y="1"/>
                    </a:lnTo>
                    <a:lnTo>
                      <a:pt x="201" y="0"/>
                    </a:lnTo>
                    <a:lnTo>
                      <a:pt x="206" y="0"/>
                    </a:lnTo>
                    <a:lnTo>
                      <a:pt x="211" y="0"/>
                    </a:lnTo>
                    <a:lnTo>
                      <a:pt x="216" y="0"/>
                    </a:lnTo>
                    <a:lnTo>
                      <a:pt x="220" y="0"/>
                    </a:lnTo>
                    <a:lnTo>
                      <a:pt x="225" y="1"/>
                    </a:lnTo>
                    <a:lnTo>
                      <a:pt x="229" y="1"/>
                    </a:lnTo>
                    <a:lnTo>
                      <a:pt x="234" y="1"/>
                    </a:lnTo>
                    <a:lnTo>
                      <a:pt x="238" y="2"/>
                    </a:lnTo>
                    <a:lnTo>
                      <a:pt x="242" y="2"/>
                    </a:lnTo>
                    <a:lnTo>
                      <a:pt x="245" y="3"/>
                    </a:lnTo>
                    <a:lnTo>
                      <a:pt x="249" y="5"/>
                    </a:lnTo>
                    <a:lnTo>
                      <a:pt x="253" y="5"/>
                    </a:lnTo>
                    <a:lnTo>
                      <a:pt x="256" y="6"/>
                    </a:lnTo>
                    <a:lnTo>
                      <a:pt x="259" y="7"/>
                    </a:lnTo>
                    <a:lnTo>
                      <a:pt x="262" y="8"/>
                    </a:lnTo>
                    <a:lnTo>
                      <a:pt x="265" y="9"/>
                    </a:lnTo>
                    <a:lnTo>
                      <a:pt x="267" y="10"/>
                    </a:lnTo>
                    <a:lnTo>
                      <a:pt x="271" y="11"/>
                    </a:lnTo>
                    <a:lnTo>
                      <a:pt x="272" y="12"/>
                    </a:lnTo>
                    <a:lnTo>
                      <a:pt x="275" y="12"/>
                    </a:lnTo>
                    <a:lnTo>
                      <a:pt x="278" y="14"/>
                    </a:lnTo>
                    <a:lnTo>
                      <a:pt x="279" y="15"/>
                    </a:lnTo>
                    <a:lnTo>
                      <a:pt x="282" y="16"/>
                    </a:lnTo>
                    <a:lnTo>
                      <a:pt x="283" y="16"/>
                    </a:lnTo>
                    <a:lnTo>
                      <a:pt x="284" y="18"/>
                    </a:lnTo>
                    <a:lnTo>
                      <a:pt x="286" y="18"/>
                    </a:lnTo>
                    <a:lnTo>
                      <a:pt x="287" y="18"/>
                    </a:lnTo>
                    <a:lnTo>
                      <a:pt x="289" y="20"/>
                    </a:lnTo>
                    <a:lnTo>
                      <a:pt x="291" y="20"/>
                    </a:lnTo>
                    <a:lnTo>
                      <a:pt x="291" y="21"/>
                    </a:lnTo>
                    <a:lnTo>
                      <a:pt x="292" y="21"/>
                    </a:lnTo>
                    <a:lnTo>
                      <a:pt x="293" y="21"/>
                    </a:lnTo>
                    <a:lnTo>
                      <a:pt x="294" y="23"/>
                    </a:lnTo>
                    <a:lnTo>
                      <a:pt x="296" y="24"/>
                    </a:lnTo>
                    <a:lnTo>
                      <a:pt x="297" y="25"/>
                    </a:lnTo>
                    <a:lnTo>
                      <a:pt x="298" y="27"/>
                    </a:lnTo>
                    <a:lnTo>
                      <a:pt x="300" y="29"/>
                    </a:lnTo>
                    <a:lnTo>
                      <a:pt x="300" y="31"/>
                    </a:lnTo>
                    <a:lnTo>
                      <a:pt x="301" y="31"/>
                    </a:lnTo>
                    <a:lnTo>
                      <a:pt x="301" y="33"/>
                    </a:lnTo>
                    <a:lnTo>
                      <a:pt x="302" y="34"/>
                    </a:lnTo>
                    <a:lnTo>
                      <a:pt x="303" y="34"/>
                    </a:lnTo>
                    <a:lnTo>
                      <a:pt x="303" y="36"/>
                    </a:lnTo>
                    <a:lnTo>
                      <a:pt x="305" y="38"/>
                    </a:lnTo>
                    <a:lnTo>
                      <a:pt x="305" y="40"/>
                    </a:lnTo>
                    <a:lnTo>
                      <a:pt x="306" y="42"/>
                    </a:lnTo>
                    <a:lnTo>
                      <a:pt x="306" y="43"/>
                    </a:lnTo>
                    <a:lnTo>
                      <a:pt x="307" y="45"/>
                    </a:lnTo>
                    <a:lnTo>
                      <a:pt x="307" y="47"/>
                    </a:lnTo>
                    <a:lnTo>
                      <a:pt x="307" y="50"/>
                    </a:lnTo>
                    <a:lnTo>
                      <a:pt x="309" y="52"/>
                    </a:lnTo>
                    <a:lnTo>
                      <a:pt x="309" y="56"/>
                    </a:lnTo>
                    <a:lnTo>
                      <a:pt x="309" y="58"/>
                    </a:lnTo>
                    <a:lnTo>
                      <a:pt x="310" y="60"/>
                    </a:lnTo>
                    <a:lnTo>
                      <a:pt x="310" y="64"/>
                    </a:lnTo>
                    <a:lnTo>
                      <a:pt x="310" y="66"/>
                    </a:lnTo>
                    <a:lnTo>
                      <a:pt x="310" y="70"/>
                    </a:lnTo>
                    <a:lnTo>
                      <a:pt x="310" y="73"/>
                    </a:lnTo>
                    <a:lnTo>
                      <a:pt x="310" y="76"/>
                    </a:lnTo>
                    <a:lnTo>
                      <a:pt x="310" y="79"/>
                    </a:lnTo>
                    <a:lnTo>
                      <a:pt x="310" y="83"/>
                    </a:lnTo>
                    <a:lnTo>
                      <a:pt x="310" y="85"/>
                    </a:lnTo>
                    <a:lnTo>
                      <a:pt x="310" y="89"/>
                    </a:lnTo>
                    <a:lnTo>
                      <a:pt x="310" y="92"/>
                    </a:lnTo>
                    <a:lnTo>
                      <a:pt x="310" y="95"/>
                    </a:lnTo>
                    <a:lnTo>
                      <a:pt x="310" y="98"/>
                    </a:lnTo>
                    <a:lnTo>
                      <a:pt x="310" y="101"/>
                    </a:lnTo>
                    <a:lnTo>
                      <a:pt x="310" y="105"/>
                    </a:lnTo>
                    <a:lnTo>
                      <a:pt x="310" y="108"/>
                    </a:lnTo>
                    <a:lnTo>
                      <a:pt x="310" y="111"/>
                    </a:lnTo>
                    <a:lnTo>
                      <a:pt x="310" y="113"/>
                    </a:lnTo>
                    <a:lnTo>
                      <a:pt x="310" y="117"/>
                    </a:lnTo>
                    <a:lnTo>
                      <a:pt x="309" y="119"/>
                    </a:lnTo>
                    <a:lnTo>
                      <a:pt x="309" y="121"/>
                    </a:lnTo>
                    <a:lnTo>
                      <a:pt x="309" y="124"/>
                    </a:lnTo>
                    <a:lnTo>
                      <a:pt x="309" y="126"/>
                    </a:lnTo>
                    <a:lnTo>
                      <a:pt x="309" y="128"/>
                    </a:lnTo>
                    <a:lnTo>
                      <a:pt x="307" y="130"/>
                    </a:lnTo>
                    <a:lnTo>
                      <a:pt x="307" y="134"/>
                    </a:lnTo>
                    <a:lnTo>
                      <a:pt x="307" y="136"/>
                    </a:lnTo>
                    <a:lnTo>
                      <a:pt x="306" y="139"/>
                    </a:lnTo>
                    <a:lnTo>
                      <a:pt x="306" y="141"/>
                    </a:lnTo>
                    <a:lnTo>
                      <a:pt x="306" y="143"/>
                    </a:lnTo>
                    <a:lnTo>
                      <a:pt x="305" y="146"/>
                    </a:lnTo>
                    <a:lnTo>
                      <a:pt x="305" y="148"/>
                    </a:lnTo>
                    <a:lnTo>
                      <a:pt x="303" y="150"/>
                    </a:lnTo>
                    <a:lnTo>
                      <a:pt x="302" y="153"/>
                    </a:lnTo>
                    <a:lnTo>
                      <a:pt x="302" y="155"/>
                    </a:lnTo>
                    <a:lnTo>
                      <a:pt x="301" y="157"/>
                    </a:lnTo>
                    <a:lnTo>
                      <a:pt x="301" y="159"/>
                    </a:lnTo>
                    <a:lnTo>
                      <a:pt x="300" y="162"/>
                    </a:lnTo>
                    <a:lnTo>
                      <a:pt x="298" y="164"/>
                    </a:lnTo>
                    <a:lnTo>
                      <a:pt x="297" y="166"/>
                    </a:lnTo>
                    <a:lnTo>
                      <a:pt x="297" y="169"/>
                    </a:lnTo>
                    <a:lnTo>
                      <a:pt x="296" y="172"/>
                    </a:lnTo>
                    <a:lnTo>
                      <a:pt x="294" y="173"/>
                    </a:lnTo>
                    <a:lnTo>
                      <a:pt x="293" y="175"/>
                    </a:lnTo>
                    <a:lnTo>
                      <a:pt x="293" y="177"/>
                    </a:lnTo>
                    <a:lnTo>
                      <a:pt x="292" y="179"/>
                    </a:lnTo>
                    <a:lnTo>
                      <a:pt x="291" y="181"/>
                    </a:lnTo>
                    <a:lnTo>
                      <a:pt x="289" y="183"/>
                    </a:lnTo>
                    <a:lnTo>
                      <a:pt x="288" y="185"/>
                    </a:lnTo>
                    <a:lnTo>
                      <a:pt x="287" y="186"/>
                    </a:lnTo>
                    <a:lnTo>
                      <a:pt x="286" y="188"/>
                    </a:lnTo>
                    <a:lnTo>
                      <a:pt x="284" y="190"/>
                    </a:lnTo>
                    <a:lnTo>
                      <a:pt x="284" y="192"/>
                    </a:lnTo>
                    <a:lnTo>
                      <a:pt x="283" y="192"/>
                    </a:lnTo>
                    <a:lnTo>
                      <a:pt x="282" y="194"/>
                    </a:lnTo>
                    <a:lnTo>
                      <a:pt x="280" y="196"/>
                    </a:lnTo>
                    <a:lnTo>
                      <a:pt x="278" y="198"/>
                    </a:lnTo>
                    <a:lnTo>
                      <a:pt x="276" y="198"/>
                    </a:lnTo>
                    <a:lnTo>
                      <a:pt x="274" y="199"/>
                    </a:lnTo>
                    <a:lnTo>
                      <a:pt x="272" y="201"/>
                    </a:lnTo>
                    <a:lnTo>
                      <a:pt x="271" y="203"/>
                    </a:lnTo>
                    <a:lnTo>
                      <a:pt x="267" y="204"/>
                    </a:lnTo>
                    <a:lnTo>
                      <a:pt x="265" y="205"/>
                    </a:lnTo>
                    <a:lnTo>
                      <a:pt x="262" y="207"/>
                    </a:lnTo>
                    <a:lnTo>
                      <a:pt x="259" y="208"/>
                    </a:lnTo>
                    <a:lnTo>
                      <a:pt x="258" y="209"/>
                    </a:lnTo>
                    <a:lnTo>
                      <a:pt x="255" y="210"/>
                    </a:lnTo>
                    <a:lnTo>
                      <a:pt x="251" y="212"/>
                    </a:lnTo>
                    <a:lnTo>
                      <a:pt x="248" y="213"/>
                    </a:lnTo>
                    <a:lnTo>
                      <a:pt x="245" y="214"/>
                    </a:lnTo>
                    <a:lnTo>
                      <a:pt x="244" y="216"/>
                    </a:lnTo>
                    <a:lnTo>
                      <a:pt x="240" y="217"/>
                    </a:lnTo>
                    <a:lnTo>
                      <a:pt x="236" y="217"/>
                    </a:lnTo>
                    <a:lnTo>
                      <a:pt x="234" y="218"/>
                    </a:lnTo>
                    <a:lnTo>
                      <a:pt x="230" y="219"/>
                    </a:lnTo>
                    <a:lnTo>
                      <a:pt x="228" y="221"/>
                    </a:lnTo>
                    <a:lnTo>
                      <a:pt x="225" y="222"/>
                    </a:lnTo>
                    <a:lnTo>
                      <a:pt x="223" y="222"/>
                    </a:lnTo>
                    <a:lnTo>
                      <a:pt x="220" y="222"/>
                    </a:lnTo>
                    <a:lnTo>
                      <a:pt x="216" y="224"/>
                    </a:lnTo>
                    <a:lnTo>
                      <a:pt x="215" y="224"/>
                    </a:lnTo>
                    <a:lnTo>
                      <a:pt x="213" y="225"/>
                    </a:lnTo>
                    <a:lnTo>
                      <a:pt x="210" y="225"/>
                    </a:lnTo>
                    <a:lnTo>
                      <a:pt x="207" y="226"/>
                    </a:lnTo>
                    <a:lnTo>
                      <a:pt x="206" y="226"/>
                    </a:lnTo>
                    <a:lnTo>
                      <a:pt x="203" y="227"/>
                    </a:lnTo>
                    <a:lnTo>
                      <a:pt x="202" y="227"/>
                    </a:lnTo>
                    <a:lnTo>
                      <a:pt x="200" y="227"/>
                    </a:lnTo>
                    <a:lnTo>
                      <a:pt x="198" y="229"/>
                    </a:lnTo>
                    <a:lnTo>
                      <a:pt x="194" y="229"/>
                    </a:lnTo>
                    <a:lnTo>
                      <a:pt x="194" y="230"/>
                    </a:lnTo>
                    <a:lnTo>
                      <a:pt x="192" y="230"/>
                    </a:lnTo>
                    <a:lnTo>
                      <a:pt x="190" y="231"/>
                    </a:lnTo>
                    <a:lnTo>
                      <a:pt x="188" y="231"/>
                    </a:lnTo>
                    <a:lnTo>
                      <a:pt x="186" y="231"/>
                    </a:lnTo>
                    <a:lnTo>
                      <a:pt x="185" y="232"/>
                    </a:lnTo>
                    <a:lnTo>
                      <a:pt x="183" y="232"/>
                    </a:lnTo>
                    <a:lnTo>
                      <a:pt x="182" y="233"/>
                    </a:lnTo>
                    <a:lnTo>
                      <a:pt x="181" y="233"/>
                    </a:lnTo>
                    <a:lnTo>
                      <a:pt x="179" y="235"/>
                    </a:lnTo>
                    <a:lnTo>
                      <a:pt x="178" y="235"/>
                    </a:lnTo>
                    <a:lnTo>
                      <a:pt x="175" y="235"/>
                    </a:lnTo>
                    <a:lnTo>
                      <a:pt x="174" y="235"/>
                    </a:lnTo>
                    <a:lnTo>
                      <a:pt x="173" y="237"/>
                    </a:lnTo>
                    <a:lnTo>
                      <a:pt x="172" y="237"/>
                    </a:lnTo>
                    <a:lnTo>
                      <a:pt x="170" y="238"/>
                    </a:lnTo>
                    <a:lnTo>
                      <a:pt x="169" y="238"/>
                    </a:lnTo>
                    <a:lnTo>
                      <a:pt x="168" y="239"/>
                    </a:lnTo>
                    <a:lnTo>
                      <a:pt x="166" y="239"/>
                    </a:lnTo>
                    <a:lnTo>
                      <a:pt x="166" y="240"/>
                    </a:lnTo>
                    <a:lnTo>
                      <a:pt x="165" y="241"/>
                    </a:lnTo>
                    <a:lnTo>
                      <a:pt x="164" y="241"/>
                    </a:lnTo>
                    <a:lnTo>
                      <a:pt x="163" y="243"/>
                    </a:lnTo>
                    <a:lnTo>
                      <a:pt x="161" y="243"/>
                    </a:lnTo>
                    <a:lnTo>
                      <a:pt x="161" y="244"/>
                    </a:lnTo>
                    <a:lnTo>
                      <a:pt x="160" y="244"/>
                    </a:lnTo>
                    <a:lnTo>
                      <a:pt x="160" y="245"/>
                    </a:lnTo>
                    <a:lnTo>
                      <a:pt x="159" y="245"/>
                    </a:lnTo>
                    <a:lnTo>
                      <a:pt x="159" y="246"/>
                    </a:lnTo>
                    <a:lnTo>
                      <a:pt x="158" y="246"/>
                    </a:lnTo>
                    <a:lnTo>
                      <a:pt x="158" y="247"/>
                    </a:lnTo>
                    <a:lnTo>
                      <a:pt x="156" y="248"/>
                    </a:lnTo>
                    <a:lnTo>
                      <a:pt x="155" y="249"/>
                    </a:lnTo>
                    <a:lnTo>
                      <a:pt x="154" y="250"/>
                    </a:lnTo>
                    <a:lnTo>
                      <a:pt x="152" y="252"/>
                    </a:lnTo>
                    <a:lnTo>
                      <a:pt x="151" y="253"/>
                    </a:lnTo>
                    <a:lnTo>
                      <a:pt x="150" y="254"/>
                    </a:lnTo>
                    <a:lnTo>
                      <a:pt x="150" y="256"/>
                    </a:lnTo>
                    <a:lnTo>
                      <a:pt x="148" y="256"/>
                    </a:lnTo>
                    <a:lnTo>
                      <a:pt x="147" y="258"/>
                    </a:lnTo>
                    <a:lnTo>
                      <a:pt x="146" y="258"/>
                    </a:lnTo>
                    <a:lnTo>
                      <a:pt x="146" y="259"/>
                    </a:lnTo>
                    <a:lnTo>
                      <a:pt x="144" y="260"/>
                    </a:lnTo>
                    <a:lnTo>
                      <a:pt x="143" y="260"/>
                    </a:lnTo>
                    <a:lnTo>
                      <a:pt x="143" y="261"/>
                    </a:lnTo>
                    <a:lnTo>
                      <a:pt x="143" y="262"/>
                    </a:lnTo>
                    <a:lnTo>
                      <a:pt x="141" y="263"/>
                    </a:lnTo>
                    <a:lnTo>
                      <a:pt x="139" y="263"/>
                    </a:lnTo>
                    <a:lnTo>
                      <a:pt x="138" y="265"/>
                    </a:lnTo>
                    <a:lnTo>
                      <a:pt x="138" y="266"/>
                    </a:lnTo>
                    <a:lnTo>
                      <a:pt x="137" y="267"/>
                    </a:lnTo>
                    <a:lnTo>
                      <a:pt x="135" y="269"/>
                    </a:lnTo>
                    <a:lnTo>
                      <a:pt x="134" y="269"/>
                    </a:lnTo>
                    <a:lnTo>
                      <a:pt x="133" y="271"/>
                    </a:lnTo>
                    <a:lnTo>
                      <a:pt x="131" y="271"/>
                    </a:lnTo>
                    <a:lnTo>
                      <a:pt x="129" y="272"/>
                    </a:lnTo>
                    <a:lnTo>
                      <a:pt x="128" y="273"/>
                    </a:lnTo>
                    <a:lnTo>
                      <a:pt x="127" y="274"/>
                    </a:lnTo>
                    <a:lnTo>
                      <a:pt x="126" y="275"/>
                    </a:lnTo>
                    <a:lnTo>
                      <a:pt x="124" y="275"/>
                    </a:lnTo>
                    <a:lnTo>
                      <a:pt x="123" y="276"/>
                    </a:lnTo>
                    <a:lnTo>
                      <a:pt x="121" y="278"/>
                    </a:lnTo>
                    <a:lnTo>
                      <a:pt x="120" y="278"/>
                    </a:lnTo>
                    <a:lnTo>
                      <a:pt x="119" y="278"/>
                    </a:lnTo>
                    <a:lnTo>
                      <a:pt x="117" y="280"/>
                    </a:lnTo>
                    <a:lnTo>
                      <a:pt x="116" y="280"/>
                    </a:lnTo>
                    <a:lnTo>
                      <a:pt x="115" y="282"/>
                    </a:lnTo>
                    <a:lnTo>
                      <a:pt x="113" y="282"/>
                    </a:lnTo>
                    <a:lnTo>
                      <a:pt x="112" y="282"/>
                    </a:lnTo>
                    <a:lnTo>
                      <a:pt x="110" y="284"/>
                    </a:lnTo>
                    <a:lnTo>
                      <a:pt x="109" y="285"/>
                    </a:lnTo>
                    <a:lnTo>
                      <a:pt x="108" y="285"/>
                    </a:lnTo>
                    <a:lnTo>
                      <a:pt x="106" y="286"/>
                    </a:lnTo>
                    <a:lnTo>
                      <a:pt x="104" y="287"/>
                    </a:lnTo>
                    <a:lnTo>
                      <a:pt x="102" y="288"/>
                    </a:lnTo>
                    <a:lnTo>
                      <a:pt x="100" y="289"/>
                    </a:lnTo>
                    <a:lnTo>
                      <a:pt x="99" y="291"/>
                    </a:lnTo>
                    <a:lnTo>
                      <a:pt x="97" y="291"/>
                    </a:lnTo>
                    <a:lnTo>
                      <a:pt x="96" y="291"/>
                    </a:lnTo>
                    <a:lnTo>
                      <a:pt x="95" y="293"/>
                    </a:lnTo>
                    <a:lnTo>
                      <a:pt x="93" y="294"/>
                    </a:lnTo>
                    <a:lnTo>
                      <a:pt x="92" y="295"/>
                    </a:lnTo>
                    <a:lnTo>
                      <a:pt x="89" y="297"/>
                    </a:lnTo>
                    <a:lnTo>
                      <a:pt x="88" y="298"/>
                    </a:lnTo>
                    <a:lnTo>
                      <a:pt x="87" y="299"/>
                    </a:lnTo>
                    <a:lnTo>
                      <a:pt x="85" y="301"/>
                    </a:lnTo>
                    <a:lnTo>
                      <a:pt x="85" y="302"/>
                    </a:lnTo>
                    <a:lnTo>
                      <a:pt x="82" y="303"/>
                    </a:lnTo>
                    <a:lnTo>
                      <a:pt x="81" y="304"/>
                    </a:lnTo>
                    <a:lnTo>
                      <a:pt x="79" y="306"/>
                    </a:lnTo>
                    <a:lnTo>
                      <a:pt x="79" y="308"/>
                    </a:lnTo>
                    <a:lnTo>
                      <a:pt x="78" y="309"/>
                    </a:lnTo>
                    <a:lnTo>
                      <a:pt x="77" y="311"/>
                    </a:lnTo>
                    <a:lnTo>
                      <a:pt x="75" y="312"/>
                    </a:lnTo>
                    <a:lnTo>
                      <a:pt x="74" y="314"/>
                    </a:lnTo>
                    <a:lnTo>
                      <a:pt x="73" y="315"/>
                    </a:lnTo>
                    <a:lnTo>
                      <a:pt x="73" y="316"/>
                    </a:lnTo>
                    <a:lnTo>
                      <a:pt x="71" y="318"/>
                    </a:lnTo>
                    <a:lnTo>
                      <a:pt x="70" y="320"/>
                    </a:lnTo>
                    <a:lnTo>
                      <a:pt x="70" y="321"/>
                    </a:lnTo>
                    <a:lnTo>
                      <a:pt x="70" y="322"/>
                    </a:lnTo>
                    <a:lnTo>
                      <a:pt x="68" y="324"/>
                    </a:lnTo>
                    <a:lnTo>
                      <a:pt x="68" y="325"/>
                    </a:lnTo>
                    <a:lnTo>
                      <a:pt x="66" y="327"/>
                    </a:lnTo>
                    <a:lnTo>
                      <a:pt x="66" y="329"/>
                    </a:lnTo>
                    <a:lnTo>
                      <a:pt x="64" y="330"/>
                    </a:lnTo>
                    <a:lnTo>
                      <a:pt x="64" y="331"/>
                    </a:lnTo>
                    <a:lnTo>
                      <a:pt x="62" y="331"/>
                    </a:lnTo>
                    <a:lnTo>
                      <a:pt x="62" y="333"/>
                    </a:lnTo>
                    <a:lnTo>
                      <a:pt x="60" y="335"/>
                    </a:lnTo>
                    <a:lnTo>
                      <a:pt x="58" y="335"/>
                    </a:lnTo>
                    <a:lnTo>
                      <a:pt x="58" y="336"/>
                    </a:lnTo>
                    <a:lnTo>
                      <a:pt x="57" y="337"/>
                    </a:lnTo>
                    <a:lnTo>
                      <a:pt x="55" y="337"/>
                    </a:lnTo>
                    <a:lnTo>
                      <a:pt x="54" y="337"/>
                    </a:lnTo>
                    <a:lnTo>
                      <a:pt x="53" y="337"/>
                    </a:lnTo>
                    <a:lnTo>
                      <a:pt x="51" y="337"/>
                    </a:lnTo>
                    <a:lnTo>
                      <a:pt x="50" y="337"/>
                    </a:lnTo>
                    <a:lnTo>
                      <a:pt x="49" y="337"/>
                    </a:lnTo>
                    <a:lnTo>
                      <a:pt x="46" y="337"/>
                    </a:lnTo>
                    <a:lnTo>
                      <a:pt x="45" y="337"/>
                    </a:lnTo>
                    <a:lnTo>
                      <a:pt x="43" y="337"/>
                    </a:lnTo>
                    <a:lnTo>
                      <a:pt x="42" y="337"/>
                    </a:lnTo>
                    <a:lnTo>
                      <a:pt x="40" y="337"/>
                    </a:lnTo>
                    <a:lnTo>
                      <a:pt x="38" y="336"/>
                    </a:lnTo>
                    <a:lnTo>
                      <a:pt x="37" y="336"/>
                    </a:lnTo>
                    <a:lnTo>
                      <a:pt x="35" y="336"/>
                    </a:lnTo>
                    <a:lnTo>
                      <a:pt x="33" y="336"/>
                    </a:lnTo>
                    <a:lnTo>
                      <a:pt x="32" y="335"/>
                    </a:lnTo>
                    <a:lnTo>
                      <a:pt x="29" y="335"/>
                    </a:lnTo>
                    <a:lnTo>
                      <a:pt x="28" y="335"/>
                    </a:lnTo>
                    <a:lnTo>
                      <a:pt x="27" y="333"/>
                    </a:lnTo>
                    <a:lnTo>
                      <a:pt x="26" y="333"/>
                    </a:lnTo>
                    <a:lnTo>
                      <a:pt x="23" y="333"/>
                    </a:lnTo>
                    <a:lnTo>
                      <a:pt x="22" y="333"/>
                    </a:lnTo>
                    <a:lnTo>
                      <a:pt x="20" y="333"/>
                    </a:lnTo>
                    <a:lnTo>
                      <a:pt x="19" y="333"/>
                    </a:lnTo>
                    <a:lnTo>
                      <a:pt x="18" y="331"/>
                    </a:lnTo>
                    <a:lnTo>
                      <a:pt x="16" y="331"/>
                    </a:lnTo>
                    <a:lnTo>
                      <a:pt x="15" y="331"/>
                    </a:lnTo>
                    <a:lnTo>
                      <a:pt x="14" y="331"/>
                    </a:lnTo>
                    <a:lnTo>
                      <a:pt x="14" y="330"/>
                    </a:lnTo>
                  </a:path>
                </a:pathLst>
              </a:custGeom>
              <a:solidFill>
                <a:srgbClr val="D1800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5" name="Freeform 34"/>
              <p:cNvSpPr>
                <a:spLocks/>
              </p:cNvSpPr>
              <p:nvPr/>
            </p:nvSpPr>
            <p:spPr bwMode="auto">
              <a:xfrm>
                <a:off x="867" y="1604"/>
                <a:ext cx="288" cy="314"/>
              </a:xfrm>
              <a:custGeom>
                <a:avLst/>
                <a:gdLst>
                  <a:gd name="T0" fmla="*/ 11 w 288"/>
                  <a:gd name="T1" fmla="*/ 301 h 314"/>
                  <a:gd name="T2" fmla="*/ 7 w 288"/>
                  <a:gd name="T3" fmla="*/ 291 h 314"/>
                  <a:gd name="T4" fmla="*/ 2 w 288"/>
                  <a:gd name="T5" fmla="*/ 277 h 314"/>
                  <a:gd name="T6" fmla="*/ 1 w 288"/>
                  <a:gd name="T7" fmla="*/ 259 h 314"/>
                  <a:gd name="T8" fmla="*/ 1 w 288"/>
                  <a:gd name="T9" fmla="*/ 235 h 314"/>
                  <a:gd name="T10" fmla="*/ 2 w 288"/>
                  <a:gd name="T11" fmla="*/ 197 h 314"/>
                  <a:gd name="T12" fmla="*/ 6 w 288"/>
                  <a:gd name="T13" fmla="*/ 151 h 314"/>
                  <a:gd name="T14" fmla="*/ 12 w 288"/>
                  <a:gd name="T15" fmla="*/ 108 h 314"/>
                  <a:gd name="T16" fmla="*/ 23 w 288"/>
                  <a:gd name="T17" fmla="*/ 76 h 314"/>
                  <a:gd name="T18" fmla="*/ 39 w 288"/>
                  <a:gd name="T19" fmla="*/ 55 h 314"/>
                  <a:gd name="T20" fmla="*/ 56 w 288"/>
                  <a:gd name="T21" fmla="*/ 38 h 314"/>
                  <a:gd name="T22" fmla="*/ 74 w 288"/>
                  <a:gd name="T23" fmla="*/ 27 h 314"/>
                  <a:gd name="T24" fmla="*/ 97 w 288"/>
                  <a:gd name="T25" fmla="*/ 18 h 314"/>
                  <a:gd name="T26" fmla="*/ 120 w 288"/>
                  <a:gd name="T27" fmla="*/ 11 h 314"/>
                  <a:gd name="T28" fmla="*/ 149 w 288"/>
                  <a:gd name="T29" fmla="*/ 5 h 314"/>
                  <a:gd name="T30" fmla="*/ 181 w 288"/>
                  <a:gd name="T31" fmla="*/ 1 h 314"/>
                  <a:gd name="T32" fmla="*/ 212 w 288"/>
                  <a:gd name="T33" fmla="*/ 1 h 314"/>
                  <a:gd name="T34" fmla="*/ 236 w 288"/>
                  <a:gd name="T35" fmla="*/ 6 h 314"/>
                  <a:gd name="T36" fmla="*/ 253 w 288"/>
                  <a:gd name="T37" fmla="*/ 12 h 314"/>
                  <a:gd name="T38" fmla="*/ 265 w 288"/>
                  <a:gd name="T39" fmla="*/ 18 h 314"/>
                  <a:gd name="T40" fmla="*/ 273 w 288"/>
                  <a:gd name="T41" fmla="*/ 22 h 314"/>
                  <a:gd name="T42" fmla="*/ 277 w 288"/>
                  <a:gd name="T43" fmla="*/ 29 h 314"/>
                  <a:gd name="T44" fmla="*/ 283 w 288"/>
                  <a:gd name="T45" fmla="*/ 38 h 314"/>
                  <a:gd name="T46" fmla="*/ 286 w 288"/>
                  <a:gd name="T47" fmla="*/ 53 h 314"/>
                  <a:gd name="T48" fmla="*/ 287 w 288"/>
                  <a:gd name="T49" fmla="*/ 74 h 314"/>
                  <a:gd name="T50" fmla="*/ 287 w 288"/>
                  <a:gd name="T51" fmla="*/ 94 h 314"/>
                  <a:gd name="T52" fmla="*/ 286 w 288"/>
                  <a:gd name="T53" fmla="*/ 112 h 314"/>
                  <a:gd name="T54" fmla="*/ 283 w 288"/>
                  <a:gd name="T55" fmla="*/ 128 h 314"/>
                  <a:gd name="T56" fmla="*/ 279 w 288"/>
                  <a:gd name="T57" fmla="*/ 144 h 314"/>
                  <a:gd name="T58" fmla="*/ 273 w 288"/>
                  <a:gd name="T59" fmla="*/ 160 h 314"/>
                  <a:gd name="T60" fmla="*/ 266 w 288"/>
                  <a:gd name="T61" fmla="*/ 171 h 314"/>
                  <a:gd name="T62" fmla="*/ 259 w 288"/>
                  <a:gd name="T63" fmla="*/ 181 h 314"/>
                  <a:gd name="T64" fmla="*/ 246 w 288"/>
                  <a:gd name="T65" fmla="*/ 190 h 314"/>
                  <a:gd name="T66" fmla="*/ 227 w 288"/>
                  <a:gd name="T67" fmla="*/ 198 h 314"/>
                  <a:gd name="T68" fmla="*/ 207 w 288"/>
                  <a:gd name="T69" fmla="*/ 205 h 314"/>
                  <a:gd name="T70" fmla="*/ 192 w 288"/>
                  <a:gd name="T71" fmla="*/ 209 h 314"/>
                  <a:gd name="T72" fmla="*/ 180 w 288"/>
                  <a:gd name="T73" fmla="*/ 212 h 314"/>
                  <a:gd name="T74" fmla="*/ 169 w 288"/>
                  <a:gd name="T75" fmla="*/ 215 h 314"/>
                  <a:gd name="T76" fmla="*/ 160 w 288"/>
                  <a:gd name="T77" fmla="*/ 219 h 314"/>
                  <a:gd name="T78" fmla="*/ 152 w 288"/>
                  <a:gd name="T79" fmla="*/ 222 h 314"/>
                  <a:gd name="T80" fmla="*/ 146 w 288"/>
                  <a:gd name="T81" fmla="*/ 228 h 314"/>
                  <a:gd name="T82" fmla="*/ 142 w 288"/>
                  <a:gd name="T83" fmla="*/ 233 h 314"/>
                  <a:gd name="T84" fmla="*/ 135 w 288"/>
                  <a:gd name="T85" fmla="*/ 238 h 314"/>
                  <a:gd name="T86" fmla="*/ 128 w 288"/>
                  <a:gd name="T87" fmla="*/ 246 h 314"/>
                  <a:gd name="T88" fmla="*/ 118 w 288"/>
                  <a:gd name="T89" fmla="*/ 254 h 314"/>
                  <a:gd name="T90" fmla="*/ 110 w 288"/>
                  <a:gd name="T91" fmla="*/ 259 h 314"/>
                  <a:gd name="T92" fmla="*/ 101 w 288"/>
                  <a:gd name="T93" fmla="*/ 264 h 314"/>
                  <a:gd name="T94" fmla="*/ 91 w 288"/>
                  <a:gd name="T95" fmla="*/ 268 h 314"/>
                  <a:gd name="T96" fmla="*/ 82 w 288"/>
                  <a:gd name="T97" fmla="*/ 275 h 314"/>
                  <a:gd name="T98" fmla="*/ 73 w 288"/>
                  <a:gd name="T99" fmla="*/ 285 h 314"/>
                  <a:gd name="T100" fmla="*/ 66 w 288"/>
                  <a:gd name="T101" fmla="*/ 294 h 314"/>
                  <a:gd name="T102" fmla="*/ 61 w 288"/>
                  <a:gd name="T103" fmla="*/ 303 h 314"/>
                  <a:gd name="T104" fmla="*/ 56 w 288"/>
                  <a:gd name="T105" fmla="*/ 309 h 314"/>
                  <a:gd name="T106" fmla="*/ 47 w 288"/>
                  <a:gd name="T107" fmla="*/ 312 h 314"/>
                  <a:gd name="T108" fmla="*/ 36 w 288"/>
                  <a:gd name="T109" fmla="*/ 312 h 314"/>
                  <a:gd name="T110" fmla="*/ 27 w 288"/>
                  <a:gd name="T111" fmla="*/ 309 h 314"/>
                  <a:gd name="T112" fmla="*/ 18 w 288"/>
                  <a:gd name="T113" fmla="*/ 306 h 3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8"/>
                  <a:gd name="T172" fmla="*/ 0 h 314"/>
                  <a:gd name="T173" fmla="*/ 288 w 288"/>
                  <a:gd name="T174" fmla="*/ 314 h 3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8" h="314">
                    <a:moveTo>
                      <a:pt x="14" y="306"/>
                    </a:moveTo>
                    <a:lnTo>
                      <a:pt x="14" y="304"/>
                    </a:lnTo>
                    <a:lnTo>
                      <a:pt x="12" y="304"/>
                    </a:lnTo>
                    <a:lnTo>
                      <a:pt x="12" y="303"/>
                    </a:lnTo>
                    <a:lnTo>
                      <a:pt x="11" y="303"/>
                    </a:lnTo>
                    <a:lnTo>
                      <a:pt x="11" y="301"/>
                    </a:lnTo>
                    <a:lnTo>
                      <a:pt x="11" y="300"/>
                    </a:lnTo>
                    <a:lnTo>
                      <a:pt x="10" y="299"/>
                    </a:lnTo>
                    <a:lnTo>
                      <a:pt x="10" y="296"/>
                    </a:lnTo>
                    <a:lnTo>
                      <a:pt x="8" y="295"/>
                    </a:lnTo>
                    <a:lnTo>
                      <a:pt x="8" y="294"/>
                    </a:lnTo>
                    <a:lnTo>
                      <a:pt x="7" y="292"/>
                    </a:lnTo>
                    <a:lnTo>
                      <a:pt x="7" y="291"/>
                    </a:lnTo>
                    <a:lnTo>
                      <a:pt x="6" y="288"/>
                    </a:lnTo>
                    <a:lnTo>
                      <a:pt x="6" y="287"/>
                    </a:lnTo>
                    <a:lnTo>
                      <a:pt x="4" y="285"/>
                    </a:lnTo>
                    <a:lnTo>
                      <a:pt x="4" y="282"/>
                    </a:lnTo>
                    <a:lnTo>
                      <a:pt x="3" y="280"/>
                    </a:lnTo>
                    <a:lnTo>
                      <a:pt x="3" y="279"/>
                    </a:lnTo>
                    <a:lnTo>
                      <a:pt x="2" y="277"/>
                    </a:lnTo>
                    <a:lnTo>
                      <a:pt x="2" y="274"/>
                    </a:lnTo>
                    <a:lnTo>
                      <a:pt x="2" y="272"/>
                    </a:lnTo>
                    <a:lnTo>
                      <a:pt x="1" y="269"/>
                    </a:lnTo>
                    <a:lnTo>
                      <a:pt x="1" y="267"/>
                    </a:lnTo>
                    <a:lnTo>
                      <a:pt x="1" y="265"/>
                    </a:lnTo>
                    <a:lnTo>
                      <a:pt x="1" y="263"/>
                    </a:lnTo>
                    <a:lnTo>
                      <a:pt x="1" y="259"/>
                    </a:lnTo>
                    <a:lnTo>
                      <a:pt x="0" y="257"/>
                    </a:lnTo>
                    <a:lnTo>
                      <a:pt x="0" y="254"/>
                    </a:lnTo>
                    <a:lnTo>
                      <a:pt x="0" y="252"/>
                    </a:lnTo>
                    <a:lnTo>
                      <a:pt x="0" y="248"/>
                    </a:lnTo>
                    <a:lnTo>
                      <a:pt x="0" y="244"/>
                    </a:lnTo>
                    <a:lnTo>
                      <a:pt x="1" y="241"/>
                    </a:lnTo>
                    <a:lnTo>
                      <a:pt x="1" y="235"/>
                    </a:lnTo>
                    <a:lnTo>
                      <a:pt x="1" y="231"/>
                    </a:lnTo>
                    <a:lnTo>
                      <a:pt x="1" y="226"/>
                    </a:lnTo>
                    <a:lnTo>
                      <a:pt x="1" y="220"/>
                    </a:lnTo>
                    <a:lnTo>
                      <a:pt x="1" y="215"/>
                    </a:lnTo>
                    <a:lnTo>
                      <a:pt x="1" y="209"/>
                    </a:lnTo>
                    <a:lnTo>
                      <a:pt x="1" y="203"/>
                    </a:lnTo>
                    <a:lnTo>
                      <a:pt x="2" y="197"/>
                    </a:lnTo>
                    <a:lnTo>
                      <a:pt x="2" y="191"/>
                    </a:lnTo>
                    <a:lnTo>
                      <a:pt x="2" y="184"/>
                    </a:lnTo>
                    <a:lnTo>
                      <a:pt x="3" y="178"/>
                    </a:lnTo>
                    <a:lnTo>
                      <a:pt x="3" y="171"/>
                    </a:lnTo>
                    <a:lnTo>
                      <a:pt x="3" y="164"/>
                    </a:lnTo>
                    <a:lnTo>
                      <a:pt x="4" y="158"/>
                    </a:lnTo>
                    <a:lnTo>
                      <a:pt x="6" y="151"/>
                    </a:lnTo>
                    <a:lnTo>
                      <a:pt x="6" y="145"/>
                    </a:lnTo>
                    <a:lnTo>
                      <a:pt x="7" y="138"/>
                    </a:lnTo>
                    <a:lnTo>
                      <a:pt x="8" y="132"/>
                    </a:lnTo>
                    <a:lnTo>
                      <a:pt x="8" y="125"/>
                    </a:lnTo>
                    <a:lnTo>
                      <a:pt x="10" y="119"/>
                    </a:lnTo>
                    <a:lnTo>
                      <a:pt x="11" y="114"/>
                    </a:lnTo>
                    <a:lnTo>
                      <a:pt x="12" y="108"/>
                    </a:lnTo>
                    <a:lnTo>
                      <a:pt x="14" y="103"/>
                    </a:lnTo>
                    <a:lnTo>
                      <a:pt x="15" y="97"/>
                    </a:lnTo>
                    <a:lnTo>
                      <a:pt x="16" y="92"/>
                    </a:lnTo>
                    <a:lnTo>
                      <a:pt x="19" y="88"/>
                    </a:lnTo>
                    <a:lnTo>
                      <a:pt x="19" y="84"/>
                    </a:lnTo>
                    <a:lnTo>
                      <a:pt x="23" y="79"/>
                    </a:lnTo>
                    <a:lnTo>
                      <a:pt x="23" y="76"/>
                    </a:lnTo>
                    <a:lnTo>
                      <a:pt x="27" y="73"/>
                    </a:lnTo>
                    <a:lnTo>
                      <a:pt x="28" y="70"/>
                    </a:lnTo>
                    <a:lnTo>
                      <a:pt x="31" y="66"/>
                    </a:lnTo>
                    <a:lnTo>
                      <a:pt x="32" y="63"/>
                    </a:lnTo>
                    <a:lnTo>
                      <a:pt x="34" y="61"/>
                    </a:lnTo>
                    <a:lnTo>
                      <a:pt x="36" y="57"/>
                    </a:lnTo>
                    <a:lnTo>
                      <a:pt x="39" y="55"/>
                    </a:lnTo>
                    <a:lnTo>
                      <a:pt x="42" y="53"/>
                    </a:lnTo>
                    <a:lnTo>
                      <a:pt x="43" y="50"/>
                    </a:lnTo>
                    <a:lnTo>
                      <a:pt x="46" y="48"/>
                    </a:lnTo>
                    <a:lnTo>
                      <a:pt x="48" y="46"/>
                    </a:lnTo>
                    <a:lnTo>
                      <a:pt x="51" y="44"/>
                    </a:lnTo>
                    <a:lnTo>
                      <a:pt x="53" y="40"/>
                    </a:lnTo>
                    <a:lnTo>
                      <a:pt x="56" y="38"/>
                    </a:lnTo>
                    <a:lnTo>
                      <a:pt x="58" y="37"/>
                    </a:lnTo>
                    <a:lnTo>
                      <a:pt x="61" y="35"/>
                    </a:lnTo>
                    <a:lnTo>
                      <a:pt x="65" y="34"/>
                    </a:lnTo>
                    <a:lnTo>
                      <a:pt x="67" y="31"/>
                    </a:lnTo>
                    <a:lnTo>
                      <a:pt x="70" y="31"/>
                    </a:lnTo>
                    <a:lnTo>
                      <a:pt x="73" y="28"/>
                    </a:lnTo>
                    <a:lnTo>
                      <a:pt x="74" y="27"/>
                    </a:lnTo>
                    <a:lnTo>
                      <a:pt x="78" y="25"/>
                    </a:lnTo>
                    <a:lnTo>
                      <a:pt x="82" y="24"/>
                    </a:lnTo>
                    <a:lnTo>
                      <a:pt x="84" y="24"/>
                    </a:lnTo>
                    <a:lnTo>
                      <a:pt x="88" y="21"/>
                    </a:lnTo>
                    <a:lnTo>
                      <a:pt x="90" y="20"/>
                    </a:lnTo>
                    <a:lnTo>
                      <a:pt x="93" y="18"/>
                    </a:lnTo>
                    <a:lnTo>
                      <a:pt x="97" y="18"/>
                    </a:lnTo>
                    <a:lnTo>
                      <a:pt x="100" y="16"/>
                    </a:lnTo>
                    <a:lnTo>
                      <a:pt x="104" y="15"/>
                    </a:lnTo>
                    <a:lnTo>
                      <a:pt x="106" y="14"/>
                    </a:lnTo>
                    <a:lnTo>
                      <a:pt x="110" y="12"/>
                    </a:lnTo>
                    <a:lnTo>
                      <a:pt x="112" y="12"/>
                    </a:lnTo>
                    <a:lnTo>
                      <a:pt x="116" y="12"/>
                    </a:lnTo>
                    <a:lnTo>
                      <a:pt x="120" y="11"/>
                    </a:lnTo>
                    <a:lnTo>
                      <a:pt x="124" y="9"/>
                    </a:lnTo>
                    <a:lnTo>
                      <a:pt x="128" y="8"/>
                    </a:lnTo>
                    <a:lnTo>
                      <a:pt x="132" y="7"/>
                    </a:lnTo>
                    <a:lnTo>
                      <a:pt x="137" y="7"/>
                    </a:lnTo>
                    <a:lnTo>
                      <a:pt x="141" y="6"/>
                    </a:lnTo>
                    <a:lnTo>
                      <a:pt x="145" y="5"/>
                    </a:lnTo>
                    <a:lnTo>
                      <a:pt x="149" y="5"/>
                    </a:lnTo>
                    <a:lnTo>
                      <a:pt x="153" y="3"/>
                    </a:lnTo>
                    <a:lnTo>
                      <a:pt x="159" y="3"/>
                    </a:lnTo>
                    <a:lnTo>
                      <a:pt x="163" y="2"/>
                    </a:lnTo>
                    <a:lnTo>
                      <a:pt x="167" y="2"/>
                    </a:lnTo>
                    <a:lnTo>
                      <a:pt x="172" y="1"/>
                    </a:lnTo>
                    <a:lnTo>
                      <a:pt x="176" y="1"/>
                    </a:lnTo>
                    <a:lnTo>
                      <a:pt x="181" y="1"/>
                    </a:lnTo>
                    <a:lnTo>
                      <a:pt x="185" y="1"/>
                    </a:lnTo>
                    <a:lnTo>
                      <a:pt x="190" y="0"/>
                    </a:lnTo>
                    <a:lnTo>
                      <a:pt x="194" y="0"/>
                    </a:lnTo>
                    <a:lnTo>
                      <a:pt x="200" y="0"/>
                    </a:lnTo>
                    <a:lnTo>
                      <a:pt x="204" y="1"/>
                    </a:lnTo>
                    <a:lnTo>
                      <a:pt x="207" y="1"/>
                    </a:lnTo>
                    <a:lnTo>
                      <a:pt x="212" y="1"/>
                    </a:lnTo>
                    <a:lnTo>
                      <a:pt x="216" y="1"/>
                    </a:lnTo>
                    <a:lnTo>
                      <a:pt x="220" y="2"/>
                    </a:lnTo>
                    <a:lnTo>
                      <a:pt x="224" y="2"/>
                    </a:lnTo>
                    <a:lnTo>
                      <a:pt x="228" y="3"/>
                    </a:lnTo>
                    <a:lnTo>
                      <a:pt x="231" y="5"/>
                    </a:lnTo>
                    <a:lnTo>
                      <a:pt x="234" y="5"/>
                    </a:lnTo>
                    <a:lnTo>
                      <a:pt x="236" y="6"/>
                    </a:lnTo>
                    <a:lnTo>
                      <a:pt x="239" y="7"/>
                    </a:lnTo>
                    <a:lnTo>
                      <a:pt x="242" y="8"/>
                    </a:lnTo>
                    <a:lnTo>
                      <a:pt x="244" y="9"/>
                    </a:lnTo>
                    <a:lnTo>
                      <a:pt x="248" y="11"/>
                    </a:lnTo>
                    <a:lnTo>
                      <a:pt x="249" y="11"/>
                    </a:lnTo>
                    <a:lnTo>
                      <a:pt x="252" y="12"/>
                    </a:lnTo>
                    <a:lnTo>
                      <a:pt x="253" y="12"/>
                    </a:lnTo>
                    <a:lnTo>
                      <a:pt x="256" y="12"/>
                    </a:lnTo>
                    <a:lnTo>
                      <a:pt x="257" y="14"/>
                    </a:lnTo>
                    <a:lnTo>
                      <a:pt x="260" y="15"/>
                    </a:lnTo>
                    <a:lnTo>
                      <a:pt x="261" y="15"/>
                    </a:lnTo>
                    <a:lnTo>
                      <a:pt x="262" y="16"/>
                    </a:lnTo>
                    <a:lnTo>
                      <a:pt x="263" y="16"/>
                    </a:lnTo>
                    <a:lnTo>
                      <a:pt x="265" y="18"/>
                    </a:lnTo>
                    <a:lnTo>
                      <a:pt x="266" y="18"/>
                    </a:lnTo>
                    <a:lnTo>
                      <a:pt x="267" y="18"/>
                    </a:lnTo>
                    <a:lnTo>
                      <a:pt x="269" y="20"/>
                    </a:lnTo>
                    <a:lnTo>
                      <a:pt x="270" y="20"/>
                    </a:lnTo>
                    <a:lnTo>
                      <a:pt x="271" y="21"/>
                    </a:lnTo>
                    <a:lnTo>
                      <a:pt x="271" y="22"/>
                    </a:lnTo>
                    <a:lnTo>
                      <a:pt x="273" y="22"/>
                    </a:lnTo>
                    <a:lnTo>
                      <a:pt x="274" y="24"/>
                    </a:lnTo>
                    <a:lnTo>
                      <a:pt x="275" y="24"/>
                    </a:lnTo>
                    <a:lnTo>
                      <a:pt x="275" y="25"/>
                    </a:lnTo>
                    <a:lnTo>
                      <a:pt x="277" y="27"/>
                    </a:lnTo>
                    <a:lnTo>
                      <a:pt x="277" y="28"/>
                    </a:lnTo>
                    <a:lnTo>
                      <a:pt x="277" y="29"/>
                    </a:lnTo>
                    <a:lnTo>
                      <a:pt x="277" y="31"/>
                    </a:lnTo>
                    <a:lnTo>
                      <a:pt x="279" y="31"/>
                    </a:lnTo>
                    <a:lnTo>
                      <a:pt x="279" y="33"/>
                    </a:lnTo>
                    <a:lnTo>
                      <a:pt x="280" y="34"/>
                    </a:lnTo>
                    <a:lnTo>
                      <a:pt x="282" y="35"/>
                    </a:lnTo>
                    <a:lnTo>
                      <a:pt x="282" y="37"/>
                    </a:lnTo>
                    <a:lnTo>
                      <a:pt x="283" y="38"/>
                    </a:lnTo>
                    <a:lnTo>
                      <a:pt x="283" y="40"/>
                    </a:lnTo>
                    <a:lnTo>
                      <a:pt x="283" y="42"/>
                    </a:lnTo>
                    <a:lnTo>
                      <a:pt x="284" y="44"/>
                    </a:lnTo>
                    <a:lnTo>
                      <a:pt x="284" y="47"/>
                    </a:lnTo>
                    <a:lnTo>
                      <a:pt x="284" y="50"/>
                    </a:lnTo>
                    <a:lnTo>
                      <a:pt x="286" y="51"/>
                    </a:lnTo>
                    <a:lnTo>
                      <a:pt x="286" y="53"/>
                    </a:lnTo>
                    <a:lnTo>
                      <a:pt x="286" y="56"/>
                    </a:lnTo>
                    <a:lnTo>
                      <a:pt x="286" y="60"/>
                    </a:lnTo>
                    <a:lnTo>
                      <a:pt x="286" y="63"/>
                    </a:lnTo>
                    <a:lnTo>
                      <a:pt x="287" y="64"/>
                    </a:lnTo>
                    <a:lnTo>
                      <a:pt x="287" y="68"/>
                    </a:lnTo>
                    <a:lnTo>
                      <a:pt x="287" y="70"/>
                    </a:lnTo>
                    <a:lnTo>
                      <a:pt x="287" y="74"/>
                    </a:lnTo>
                    <a:lnTo>
                      <a:pt x="287" y="76"/>
                    </a:lnTo>
                    <a:lnTo>
                      <a:pt x="287" y="79"/>
                    </a:lnTo>
                    <a:lnTo>
                      <a:pt x="287" y="82"/>
                    </a:lnTo>
                    <a:lnTo>
                      <a:pt x="287" y="86"/>
                    </a:lnTo>
                    <a:lnTo>
                      <a:pt x="287" y="88"/>
                    </a:lnTo>
                    <a:lnTo>
                      <a:pt x="287" y="91"/>
                    </a:lnTo>
                    <a:lnTo>
                      <a:pt x="287" y="94"/>
                    </a:lnTo>
                    <a:lnTo>
                      <a:pt x="287" y="97"/>
                    </a:lnTo>
                    <a:lnTo>
                      <a:pt x="287" y="100"/>
                    </a:lnTo>
                    <a:lnTo>
                      <a:pt x="287" y="102"/>
                    </a:lnTo>
                    <a:lnTo>
                      <a:pt x="286" y="105"/>
                    </a:lnTo>
                    <a:lnTo>
                      <a:pt x="286" y="108"/>
                    </a:lnTo>
                    <a:lnTo>
                      <a:pt x="286" y="110"/>
                    </a:lnTo>
                    <a:lnTo>
                      <a:pt x="286" y="112"/>
                    </a:lnTo>
                    <a:lnTo>
                      <a:pt x="286" y="115"/>
                    </a:lnTo>
                    <a:lnTo>
                      <a:pt x="286" y="117"/>
                    </a:lnTo>
                    <a:lnTo>
                      <a:pt x="286" y="119"/>
                    </a:lnTo>
                    <a:lnTo>
                      <a:pt x="284" y="121"/>
                    </a:lnTo>
                    <a:lnTo>
                      <a:pt x="284" y="125"/>
                    </a:lnTo>
                    <a:lnTo>
                      <a:pt x="284" y="126"/>
                    </a:lnTo>
                    <a:lnTo>
                      <a:pt x="283" y="128"/>
                    </a:lnTo>
                    <a:lnTo>
                      <a:pt x="283" y="131"/>
                    </a:lnTo>
                    <a:lnTo>
                      <a:pt x="282" y="134"/>
                    </a:lnTo>
                    <a:lnTo>
                      <a:pt x="282" y="136"/>
                    </a:lnTo>
                    <a:lnTo>
                      <a:pt x="280" y="138"/>
                    </a:lnTo>
                    <a:lnTo>
                      <a:pt x="280" y="139"/>
                    </a:lnTo>
                    <a:lnTo>
                      <a:pt x="279" y="141"/>
                    </a:lnTo>
                    <a:lnTo>
                      <a:pt x="279" y="144"/>
                    </a:lnTo>
                    <a:lnTo>
                      <a:pt x="277" y="147"/>
                    </a:lnTo>
                    <a:lnTo>
                      <a:pt x="277" y="149"/>
                    </a:lnTo>
                    <a:lnTo>
                      <a:pt x="277" y="151"/>
                    </a:lnTo>
                    <a:lnTo>
                      <a:pt x="275" y="152"/>
                    </a:lnTo>
                    <a:lnTo>
                      <a:pt x="275" y="154"/>
                    </a:lnTo>
                    <a:lnTo>
                      <a:pt x="274" y="157"/>
                    </a:lnTo>
                    <a:lnTo>
                      <a:pt x="273" y="160"/>
                    </a:lnTo>
                    <a:lnTo>
                      <a:pt x="271" y="163"/>
                    </a:lnTo>
                    <a:lnTo>
                      <a:pt x="270" y="164"/>
                    </a:lnTo>
                    <a:lnTo>
                      <a:pt x="269" y="166"/>
                    </a:lnTo>
                    <a:lnTo>
                      <a:pt x="269" y="167"/>
                    </a:lnTo>
                    <a:lnTo>
                      <a:pt x="267" y="170"/>
                    </a:lnTo>
                    <a:lnTo>
                      <a:pt x="266" y="171"/>
                    </a:lnTo>
                    <a:lnTo>
                      <a:pt x="265" y="173"/>
                    </a:lnTo>
                    <a:lnTo>
                      <a:pt x="263" y="175"/>
                    </a:lnTo>
                    <a:lnTo>
                      <a:pt x="263" y="176"/>
                    </a:lnTo>
                    <a:lnTo>
                      <a:pt x="262" y="177"/>
                    </a:lnTo>
                    <a:lnTo>
                      <a:pt x="261" y="179"/>
                    </a:lnTo>
                    <a:lnTo>
                      <a:pt x="260" y="180"/>
                    </a:lnTo>
                    <a:lnTo>
                      <a:pt x="259" y="181"/>
                    </a:lnTo>
                    <a:lnTo>
                      <a:pt x="257" y="183"/>
                    </a:lnTo>
                    <a:lnTo>
                      <a:pt x="256" y="184"/>
                    </a:lnTo>
                    <a:lnTo>
                      <a:pt x="253" y="185"/>
                    </a:lnTo>
                    <a:lnTo>
                      <a:pt x="252" y="186"/>
                    </a:lnTo>
                    <a:lnTo>
                      <a:pt x="249" y="188"/>
                    </a:lnTo>
                    <a:lnTo>
                      <a:pt x="248" y="189"/>
                    </a:lnTo>
                    <a:lnTo>
                      <a:pt x="246" y="190"/>
                    </a:lnTo>
                    <a:lnTo>
                      <a:pt x="244" y="191"/>
                    </a:lnTo>
                    <a:lnTo>
                      <a:pt x="240" y="192"/>
                    </a:lnTo>
                    <a:lnTo>
                      <a:pt x="238" y="193"/>
                    </a:lnTo>
                    <a:lnTo>
                      <a:pt x="235" y="194"/>
                    </a:lnTo>
                    <a:lnTo>
                      <a:pt x="233" y="196"/>
                    </a:lnTo>
                    <a:lnTo>
                      <a:pt x="229" y="197"/>
                    </a:lnTo>
                    <a:lnTo>
                      <a:pt x="227" y="198"/>
                    </a:lnTo>
                    <a:lnTo>
                      <a:pt x="224" y="199"/>
                    </a:lnTo>
                    <a:lnTo>
                      <a:pt x="221" y="200"/>
                    </a:lnTo>
                    <a:lnTo>
                      <a:pt x="219" y="202"/>
                    </a:lnTo>
                    <a:lnTo>
                      <a:pt x="216" y="203"/>
                    </a:lnTo>
                    <a:lnTo>
                      <a:pt x="214" y="203"/>
                    </a:lnTo>
                    <a:lnTo>
                      <a:pt x="210" y="203"/>
                    </a:lnTo>
                    <a:lnTo>
                      <a:pt x="207" y="205"/>
                    </a:lnTo>
                    <a:lnTo>
                      <a:pt x="204" y="206"/>
                    </a:lnTo>
                    <a:lnTo>
                      <a:pt x="202" y="206"/>
                    </a:lnTo>
                    <a:lnTo>
                      <a:pt x="200" y="207"/>
                    </a:lnTo>
                    <a:lnTo>
                      <a:pt x="198" y="207"/>
                    </a:lnTo>
                    <a:lnTo>
                      <a:pt x="196" y="209"/>
                    </a:lnTo>
                    <a:lnTo>
                      <a:pt x="193" y="209"/>
                    </a:lnTo>
                    <a:lnTo>
                      <a:pt x="192" y="209"/>
                    </a:lnTo>
                    <a:lnTo>
                      <a:pt x="189" y="209"/>
                    </a:lnTo>
                    <a:lnTo>
                      <a:pt x="188" y="209"/>
                    </a:lnTo>
                    <a:lnTo>
                      <a:pt x="187" y="211"/>
                    </a:lnTo>
                    <a:lnTo>
                      <a:pt x="184" y="211"/>
                    </a:lnTo>
                    <a:lnTo>
                      <a:pt x="183" y="211"/>
                    </a:lnTo>
                    <a:lnTo>
                      <a:pt x="181" y="212"/>
                    </a:lnTo>
                    <a:lnTo>
                      <a:pt x="180" y="212"/>
                    </a:lnTo>
                    <a:lnTo>
                      <a:pt x="177" y="212"/>
                    </a:lnTo>
                    <a:lnTo>
                      <a:pt x="176" y="213"/>
                    </a:lnTo>
                    <a:lnTo>
                      <a:pt x="174" y="213"/>
                    </a:lnTo>
                    <a:lnTo>
                      <a:pt x="172" y="215"/>
                    </a:lnTo>
                    <a:lnTo>
                      <a:pt x="169" y="215"/>
                    </a:lnTo>
                    <a:lnTo>
                      <a:pt x="167" y="215"/>
                    </a:lnTo>
                    <a:lnTo>
                      <a:pt x="166" y="216"/>
                    </a:lnTo>
                    <a:lnTo>
                      <a:pt x="165" y="216"/>
                    </a:lnTo>
                    <a:lnTo>
                      <a:pt x="163" y="218"/>
                    </a:lnTo>
                    <a:lnTo>
                      <a:pt x="162" y="218"/>
                    </a:lnTo>
                    <a:lnTo>
                      <a:pt x="161" y="218"/>
                    </a:lnTo>
                    <a:lnTo>
                      <a:pt x="160" y="219"/>
                    </a:lnTo>
                    <a:lnTo>
                      <a:pt x="159" y="219"/>
                    </a:lnTo>
                    <a:lnTo>
                      <a:pt x="157" y="220"/>
                    </a:lnTo>
                    <a:lnTo>
                      <a:pt x="156" y="220"/>
                    </a:lnTo>
                    <a:lnTo>
                      <a:pt x="155" y="222"/>
                    </a:lnTo>
                    <a:lnTo>
                      <a:pt x="153" y="222"/>
                    </a:lnTo>
                    <a:lnTo>
                      <a:pt x="152" y="222"/>
                    </a:lnTo>
                    <a:lnTo>
                      <a:pt x="150" y="224"/>
                    </a:lnTo>
                    <a:lnTo>
                      <a:pt x="149" y="225"/>
                    </a:lnTo>
                    <a:lnTo>
                      <a:pt x="148" y="225"/>
                    </a:lnTo>
                    <a:lnTo>
                      <a:pt x="148" y="226"/>
                    </a:lnTo>
                    <a:lnTo>
                      <a:pt x="147" y="226"/>
                    </a:lnTo>
                    <a:lnTo>
                      <a:pt x="147" y="228"/>
                    </a:lnTo>
                    <a:lnTo>
                      <a:pt x="146" y="228"/>
                    </a:lnTo>
                    <a:lnTo>
                      <a:pt x="145" y="228"/>
                    </a:lnTo>
                    <a:lnTo>
                      <a:pt x="145" y="229"/>
                    </a:lnTo>
                    <a:lnTo>
                      <a:pt x="143" y="229"/>
                    </a:lnTo>
                    <a:lnTo>
                      <a:pt x="143" y="231"/>
                    </a:lnTo>
                    <a:lnTo>
                      <a:pt x="142" y="231"/>
                    </a:lnTo>
                    <a:lnTo>
                      <a:pt x="142" y="233"/>
                    </a:lnTo>
                    <a:lnTo>
                      <a:pt x="141" y="233"/>
                    </a:lnTo>
                    <a:lnTo>
                      <a:pt x="141" y="235"/>
                    </a:lnTo>
                    <a:lnTo>
                      <a:pt x="139" y="235"/>
                    </a:lnTo>
                    <a:lnTo>
                      <a:pt x="138" y="237"/>
                    </a:lnTo>
                    <a:lnTo>
                      <a:pt x="137" y="238"/>
                    </a:lnTo>
                    <a:lnTo>
                      <a:pt x="135" y="238"/>
                    </a:lnTo>
                    <a:lnTo>
                      <a:pt x="135" y="239"/>
                    </a:lnTo>
                    <a:lnTo>
                      <a:pt x="133" y="241"/>
                    </a:lnTo>
                    <a:lnTo>
                      <a:pt x="132" y="242"/>
                    </a:lnTo>
                    <a:lnTo>
                      <a:pt x="130" y="244"/>
                    </a:lnTo>
                    <a:lnTo>
                      <a:pt x="129" y="244"/>
                    </a:lnTo>
                    <a:lnTo>
                      <a:pt x="128" y="246"/>
                    </a:lnTo>
                    <a:lnTo>
                      <a:pt x="126" y="247"/>
                    </a:lnTo>
                    <a:lnTo>
                      <a:pt x="125" y="248"/>
                    </a:lnTo>
                    <a:lnTo>
                      <a:pt x="124" y="250"/>
                    </a:lnTo>
                    <a:lnTo>
                      <a:pt x="122" y="250"/>
                    </a:lnTo>
                    <a:lnTo>
                      <a:pt x="121" y="251"/>
                    </a:lnTo>
                    <a:lnTo>
                      <a:pt x="120" y="252"/>
                    </a:lnTo>
                    <a:lnTo>
                      <a:pt x="118" y="254"/>
                    </a:lnTo>
                    <a:lnTo>
                      <a:pt x="117" y="254"/>
                    </a:lnTo>
                    <a:lnTo>
                      <a:pt x="116" y="254"/>
                    </a:lnTo>
                    <a:lnTo>
                      <a:pt x="115" y="255"/>
                    </a:lnTo>
                    <a:lnTo>
                      <a:pt x="114" y="257"/>
                    </a:lnTo>
                    <a:lnTo>
                      <a:pt x="112" y="257"/>
                    </a:lnTo>
                    <a:lnTo>
                      <a:pt x="111" y="257"/>
                    </a:lnTo>
                    <a:lnTo>
                      <a:pt x="110" y="259"/>
                    </a:lnTo>
                    <a:lnTo>
                      <a:pt x="108" y="259"/>
                    </a:lnTo>
                    <a:lnTo>
                      <a:pt x="107" y="260"/>
                    </a:lnTo>
                    <a:lnTo>
                      <a:pt x="106" y="260"/>
                    </a:lnTo>
                    <a:lnTo>
                      <a:pt x="104" y="261"/>
                    </a:lnTo>
                    <a:lnTo>
                      <a:pt x="102" y="263"/>
                    </a:lnTo>
                    <a:lnTo>
                      <a:pt x="101" y="264"/>
                    </a:lnTo>
                    <a:lnTo>
                      <a:pt x="100" y="264"/>
                    </a:lnTo>
                    <a:lnTo>
                      <a:pt x="98" y="265"/>
                    </a:lnTo>
                    <a:lnTo>
                      <a:pt x="97" y="266"/>
                    </a:lnTo>
                    <a:lnTo>
                      <a:pt x="95" y="266"/>
                    </a:lnTo>
                    <a:lnTo>
                      <a:pt x="94" y="267"/>
                    </a:lnTo>
                    <a:lnTo>
                      <a:pt x="93" y="268"/>
                    </a:lnTo>
                    <a:lnTo>
                      <a:pt x="91" y="268"/>
                    </a:lnTo>
                    <a:lnTo>
                      <a:pt x="90" y="269"/>
                    </a:lnTo>
                    <a:lnTo>
                      <a:pt x="90" y="270"/>
                    </a:lnTo>
                    <a:lnTo>
                      <a:pt x="88" y="272"/>
                    </a:lnTo>
                    <a:lnTo>
                      <a:pt x="87" y="272"/>
                    </a:lnTo>
                    <a:lnTo>
                      <a:pt x="86" y="273"/>
                    </a:lnTo>
                    <a:lnTo>
                      <a:pt x="83" y="274"/>
                    </a:lnTo>
                    <a:lnTo>
                      <a:pt x="82" y="275"/>
                    </a:lnTo>
                    <a:lnTo>
                      <a:pt x="80" y="277"/>
                    </a:lnTo>
                    <a:lnTo>
                      <a:pt x="78" y="278"/>
                    </a:lnTo>
                    <a:lnTo>
                      <a:pt x="78" y="279"/>
                    </a:lnTo>
                    <a:lnTo>
                      <a:pt x="76" y="281"/>
                    </a:lnTo>
                    <a:lnTo>
                      <a:pt x="74" y="282"/>
                    </a:lnTo>
                    <a:lnTo>
                      <a:pt x="74" y="283"/>
                    </a:lnTo>
                    <a:lnTo>
                      <a:pt x="73" y="285"/>
                    </a:lnTo>
                    <a:lnTo>
                      <a:pt x="71" y="286"/>
                    </a:lnTo>
                    <a:lnTo>
                      <a:pt x="71" y="287"/>
                    </a:lnTo>
                    <a:lnTo>
                      <a:pt x="70" y="288"/>
                    </a:lnTo>
                    <a:lnTo>
                      <a:pt x="69" y="291"/>
                    </a:lnTo>
                    <a:lnTo>
                      <a:pt x="67" y="292"/>
                    </a:lnTo>
                    <a:lnTo>
                      <a:pt x="67" y="293"/>
                    </a:lnTo>
                    <a:lnTo>
                      <a:pt x="66" y="294"/>
                    </a:lnTo>
                    <a:lnTo>
                      <a:pt x="65" y="295"/>
                    </a:lnTo>
                    <a:lnTo>
                      <a:pt x="65" y="296"/>
                    </a:lnTo>
                    <a:lnTo>
                      <a:pt x="63" y="297"/>
                    </a:lnTo>
                    <a:lnTo>
                      <a:pt x="63" y="300"/>
                    </a:lnTo>
                    <a:lnTo>
                      <a:pt x="62" y="301"/>
                    </a:lnTo>
                    <a:lnTo>
                      <a:pt x="62" y="303"/>
                    </a:lnTo>
                    <a:lnTo>
                      <a:pt x="61" y="303"/>
                    </a:lnTo>
                    <a:lnTo>
                      <a:pt x="60" y="303"/>
                    </a:lnTo>
                    <a:lnTo>
                      <a:pt x="60" y="304"/>
                    </a:lnTo>
                    <a:lnTo>
                      <a:pt x="58" y="306"/>
                    </a:lnTo>
                    <a:lnTo>
                      <a:pt x="57" y="308"/>
                    </a:lnTo>
                    <a:lnTo>
                      <a:pt x="56" y="308"/>
                    </a:lnTo>
                    <a:lnTo>
                      <a:pt x="56" y="309"/>
                    </a:lnTo>
                    <a:lnTo>
                      <a:pt x="55" y="310"/>
                    </a:lnTo>
                    <a:lnTo>
                      <a:pt x="53" y="310"/>
                    </a:lnTo>
                    <a:lnTo>
                      <a:pt x="52" y="312"/>
                    </a:lnTo>
                    <a:lnTo>
                      <a:pt x="51" y="312"/>
                    </a:lnTo>
                    <a:lnTo>
                      <a:pt x="49" y="312"/>
                    </a:lnTo>
                    <a:lnTo>
                      <a:pt x="48" y="312"/>
                    </a:lnTo>
                    <a:lnTo>
                      <a:pt x="47" y="312"/>
                    </a:lnTo>
                    <a:lnTo>
                      <a:pt x="46" y="313"/>
                    </a:lnTo>
                    <a:lnTo>
                      <a:pt x="44" y="313"/>
                    </a:lnTo>
                    <a:lnTo>
                      <a:pt x="43" y="313"/>
                    </a:lnTo>
                    <a:lnTo>
                      <a:pt x="42" y="312"/>
                    </a:lnTo>
                    <a:lnTo>
                      <a:pt x="40" y="312"/>
                    </a:lnTo>
                    <a:lnTo>
                      <a:pt x="39" y="312"/>
                    </a:lnTo>
                    <a:lnTo>
                      <a:pt x="36" y="312"/>
                    </a:lnTo>
                    <a:lnTo>
                      <a:pt x="35" y="312"/>
                    </a:lnTo>
                    <a:lnTo>
                      <a:pt x="34" y="312"/>
                    </a:lnTo>
                    <a:lnTo>
                      <a:pt x="32" y="310"/>
                    </a:lnTo>
                    <a:lnTo>
                      <a:pt x="31" y="310"/>
                    </a:lnTo>
                    <a:lnTo>
                      <a:pt x="29" y="310"/>
                    </a:lnTo>
                    <a:lnTo>
                      <a:pt x="28" y="310"/>
                    </a:lnTo>
                    <a:lnTo>
                      <a:pt x="27" y="309"/>
                    </a:lnTo>
                    <a:lnTo>
                      <a:pt x="25" y="309"/>
                    </a:lnTo>
                    <a:lnTo>
                      <a:pt x="23" y="309"/>
                    </a:lnTo>
                    <a:lnTo>
                      <a:pt x="23" y="308"/>
                    </a:lnTo>
                    <a:lnTo>
                      <a:pt x="21" y="308"/>
                    </a:lnTo>
                    <a:lnTo>
                      <a:pt x="19" y="308"/>
                    </a:lnTo>
                    <a:lnTo>
                      <a:pt x="18" y="306"/>
                    </a:lnTo>
                    <a:lnTo>
                      <a:pt x="16" y="306"/>
                    </a:lnTo>
                    <a:lnTo>
                      <a:pt x="15" y="306"/>
                    </a:lnTo>
                    <a:lnTo>
                      <a:pt x="14" y="306"/>
                    </a:lnTo>
                  </a:path>
                </a:pathLst>
              </a:custGeom>
              <a:solidFill>
                <a:srgbClr val="D37F1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6" name="Freeform 35"/>
              <p:cNvSpPr>
                <a:spLocks/>
              </p:cNvSpPr>
              <p:nvPr/>
            </p:nvSpPr>
            <p:spPr bwMode="auto">
              <a:xfrm>
                <a:off x="879" y="1613"/>
                <a:ext cx="261" cy="286"/>
              </a:xfrm>
              <a:custGeom>
                <a:avLst/>
                <a:gdLst>
                  <a:gd name="T0" fmla="*/ 8 w 261"/>
                  <a:gd name="T1" fmla="*/ 272 h 286"/>
                  <a:gd name="T2" fmla="*/ 5 w 261"/>
                  <a:gd name="T3" fmla="*/ 262 h 286"/>
                  <a:gd name="T4" fmla="*/ 2 w 261"/>
                  <a:gd name="T5" fmla="*/ 247 h 286"/>
                  <a:gd name="T6" fmla="*/ 0 w 261"/>
                  <a:gd name="T7" fmla="*/ 231 h 286"/>
                  <a:gd name="T8" fmla="*/ 1 w 261"/>
                  <a:gd name="T9" fmla="*/ 206 h 286"/>
                  <a:gd name="T10" fmla="*/ 2 w 261"/>
                  <a:gd name="T11" fmla="*/ 168 h 286"/>
                  <a:gd name="T12" fmla="*/ 6 w 261"/>
                  <a:gd name="T13" fmla="*/ 125 h 286"/>
                  <a:gd name="T14" fmla="*/ 14 w 261"/>
                  <a:gd name="T15" fmla="*/ 88 h 286"/>
                  <a:gd name="T16" fmla="*/ 25 w 261"/>
                  <a:gd name="T17" fmla="*/ 63 h 286"/>
                  <a:gd name="T18" fmla="*/ 39 w 261"/>
                  <a:gd name="T19" fmla="*/ 44 h 286"/>
                  <a:gd name="T20" fmla="*/ 56 w 261"/>
                  <a:gd name="T21" fmla="*/ 31 h 286"/>
                  <a:gd name="T22" fmla="*/ 74 w 261"/>
                  <a:gd name="T23" fmla="*/ 21 h 286"/>
                  <a:gd name="T24" fmla="*/ 92 w 261"/>
                  <a:gd name="T25" fmla="*/ 12 h 286"/>
                  <a:gd name="T26" fmla="*/ 116 w 261"/>
                  <a:gd name="T27" fmla="*/ 6 h 286"/>
                  <a:gd name="T28" fmla="*/ 143 w 261"/>
                  <a:gd name="T29" fmla="*/ 2 h 286"/>
                  <a:gd name="T30" fmla="*/ 173 w 261"/>
                  <a:gd name="T31" fmla="*/ 0 h 286"/>
                  <a:gd name="T32" fmla="*/ 199 w 261"/>
                  <a:gd name="T33" fmla="*/ 1 h 286"/>
                  <a:gd name="T34" fmla="*/ 220 w 261"/>
                  <a:gd name="T35" fmla="*/ 6 h 286"/>
                  <a:gd name="T36" fmla="*/ 234 w 261"/>
                  <a:gd name="T37" fmla="*/ 11 h 286"/>
                  <a:gd name="T38" fmla="*/ 243 w 261"/>
                  <a:gd name="T39" fmla="*/ 16 h 286"/>
                  <a:gd name="T40" fmla="*/ 249 w 261"/>
                  <a:gd name="T41" fmla="*/ 22 h 286"/>
                  <a:gd name="T42" fmla="*/ 255 w 261"/>
                  <a:gd name="T43" fmla="*/ 28 h 286"/>
                  <a:gd name="T44" fmla="*/ 257 w 261"/>
                  <a:gd name="T45" fmla="*/ 40 h 286"/>
                  <a:gd name="T46" fmla="*/ 260 w 261"/>
                  <a:gd name="T47" fmla="*/ 56 h 286"/>
                  <a:gd name="T48" fmla="*/ 260 w 261"/>
                  <a:gd name="T49" fmla="*/ 75 h 286"/>
                  <a:gd name="T50" fmla="*/ 260 w 261"/>
                  <a:gd name="T51" fmla="*/ 92 h 286"/>
                  <a:gd name="T52" fmla="*/ 259 w 261"/>
                  <a:gd name="T53" fmla="*/ 108 h 286"/>
                  <a:gd name="T54" fmla="*/ 255 w 261"/>
                  <a:gd name="T55" fmla="*/ 123 h 286"/>
                  <a:gd name="T56" fmla="*/ 250 w 261"/>
                  <a:gd name="T57" fmla="*/ 137 h 286"/>
                  <a:gd name="T58" fmla="*/ 245 w 261"/>
                  <a:gd name="T59" fmla="*/ 150 h 286"/>
                  <a:gd name="T60" fmla="*/ 237 w 261"/>
                  <a:gd name="T61" fmla="*/ 159 h 286"/>
                  <a:gd name="T62" fmla="*/ 230 w 261"/>
                  <a:gd name="T63" fmla="*/ 169 h 286"/>
                  <a:gd name="T64" fmla="*/ 215 w 261"/>
                  <a:gd name="T65" fmla="*/ 176 h 286"/>
                  <a:gd name="T66" fmla="*/ 199 w 261"/>
                  <a:gd name="T67" fmla="*/ 182 h 286"/>
                  <a:gd name="T68" fmla="*/ 181 w 261"/>
                  <a:gd name="T69" fmla="*/ 188 h 286"/>
                  <a:gd name="T70" fmla="*/ 169 w 261"/>
                  <a:gd name="T71" fmla="*/ 192 h 286"/>
                  <a:gd name="T72" fmla="*/ 159 w 261"/>
                  <a:gd name="T73" fmla="*/ 194 h 286"/>
                  <a:gd name="T74" fmla="*/ 149 w 261"/>
                  <a:gd name="T75" fmla="*/ 197 h 286"/>
                  <a:gd name="T76" fmla="*/ 141 w 261"/>
                  <a:gd name="T77" fmla="*/ 201 h 286"/>
                  <a:gd name="T78" fmla="*/ 134 w 261"/>
                  <a:gd name="T79" fmla="*/ 206 h 286"/>
                  <a:gd name="T80" fmla="*/ 127 w 261"/>
                  <a:gd name="T81" fmla="*/ 214 h 286"/>
                  <a:gd name="T82" fmla="*/ 120 w 261"/>
                  <a:gd name="T83" fmla="*/ 219 h 286"/>
                  <a:gd name="T84" fmla="*/ 112 w 261"/>
                  <a:gd name="T85" fmla="*/ 227 h 286"/>
                  <a:gd name="T86" fmla="*/ 103 w 261"/>
                  <a:gd name="T87" fmla="*/ 233 h 286"/>
                  <a:gd name="T88" fmla="*/ 95 w 261"/>
                  <a:gd name="T89" fmla="*/ 238 h 286"/>
                  <a:gd name="T90" fmla="*/ 87 w 261"/>
                  <a:gd name="T91" fmla="*/ 243 h 286"/>
                  <a:gd name="T92" fmla="*/ 78 w 261"/>
                  <a:gd name="T93" fmla="*/ 249 h 286"/>
                  <a:gd name="T94" fmla="*/ 68 w 261"/>
                  <a:gd name="T95" fmla="*/ 256 h 286"/>
                  <a:gd name="T96" fmla="*/ 62 w 261"/>
                  <a:gd name="T97" fmla="*/ 265 h 286"/>
                  <a:gd name="T98" fmla="*/ 57 w 261"/>
                  <a:gd name="T99" fmla="*/ 273 h 286"/>
                  <a:gd name="T100" fmla="*/ 52 w 261"/>
                  <a:gd name="T101" fmla="*/ 281 h 286"/>
                  <a:gd name="T102" fmla="*/ 45 w 261"/>
                  <a:gd name="T103" fmla="*/ 285 h 286"/>
                  <a:gd name="T104" fmla="*/ 35 w 261"/>
                  <a:gd name="T105" fmla="*/ 284 h 286"/>
                  <a:gd name="T106" fmla="*/ 25 w 261"/>
                  <a:gd name="T107" fmla="*/ 283 h 286"/>
                  <a:gd name="T108" fmla="*/ 16 w 261"/>
                  <a:gd name="T109" fmla="*/ 281 h 2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1"/>
                  <a:gd name="T166" fmla="*/ 0 h 286"/>
                  <a:gd name="T167" fmla="*/ 261 w 261"/>
                  <a:gd name="T168" fmla="*/ 286 h 2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1" h="286">
                    <a:moveTo>
                      <a:pt x="12" y="279"/>
                    </a:moveTo>
                    <a:lnTo>
                      <a:pt x="11" y="278"/>
                    </a:lnTo>
                    <a:lnTo>
                      <a:pt x="11" y="277"/>
                    </a:lnTo>
                    <a:lnTo>
                      <a:pt x="10" y="275"/>
                    </a:lnTo>
                    <a:lnTo>
                      <a:pt x="10" y="273"/>
                    </a:lnTo>
                    <a:lnTo>
                      <a:pt x="8" y="272"/>
                    </a:lnTo>
                    <a:lnTo>
                      <a:pt x="8" y="271"/>
                    </a:lnTo>
                    <a:lnTo>
                      <a:pt x="7" y="270"/>
                    </a:lnTo>
                    <a:lnTo>
                      <a:pt x="7" y="268"/>
                    </a:lnTo>
                    <a:lnTo>
                      <a:pt x="7" y="266"/>
                    </a:lnTo>
                    <a:lnTo>
                      <a:pt x="6" y="265"/>
                    </a:lnTo>
                    <a:lnTo>
                      <a:pt x="6" y="262"/>
                    </a:lnTo>
                    <a:lnTo>
                      <a:pt x="5" y="262"/>
                    </a:lnTo>
                    <a:lnTo>
                      <a:pt x="5" y="259"/>
                    </a:lnTo>
                    <a:lnTo>
                      <a:pt x="3" y="258"/>
                    </a:lnTo>
                    <a:lnTo>
                      <a:pt x="3" y="256"/>
                    </a:lnTo>
                    <a:lnTo>
                      <a:pt x="3" y="253"/>
                    </a:lnTo>
                    <a:lnTo>
                      <a:pt x="2" y="252"/>
                    </a:lnTo>
                    <a:lnTo>
                      <a:pt x="2" y="249"/>
                    </a:lnTo>
                    <a:lnTo>
                      <a:pt x="2" y="247"/>
                    </a:lnTo>
                    <a:lnTo>
                      <a:pt x="1" y="245"/>
                    </a:lnTo>
                    <a:lnTo>
                      <a:pt x="1" y="243"/>
                    </a:lnTo>
                    <a:lnTo>
                      <a:pt x="1" y="240"/>
                    </a:lnTo>
                    <a:lnTo>
                      <a:pt x="1" y="238"/>
                    </a:lnTo>
                    <a:lnTo>
                      <a:pt x="1" y="236"/>
                    </a:lnTo>
                    <a:lnTo>
                      <a:pt x="0" y="233"/>
                    </a:lnTo>
                    <a:lnTo>
                      <a:pt x="0" y="231"/>
                    </a:lnTo>
                    <a:lnTo>
                      <a:pt x="0" y="229"/>
                    </a:lnTo>
                    <a:lnTo>
                      <a:pt x="0" y="227"/>
                    </a:lnTo>
                    <a:lnTo>
                      <a:pt x="0" y="223"/>
                    </a:lnTo>
                    <a:lnTo>
                      <a:pt x="1" y="219"/>
                    </a:lnTo>
                    <a:lnTo>
                      <a:pt x="1" y="214"/>
                    </a:lnTo>
                    <a:lnTo>
                      <a:pt x="1" y="211"/>
                    </a:lnTo>
                    <a:lnTo>
                      <a:pt x="1" y="206"/>
                    </a:lnTo>
                    <a:lnTo>
                      <a:pt x="1" y="201"/>
                    </a:lnTo>
                    <a:lnTo>
                      <a:pt x="1" y="195"/>
                    </a:lnTo>
                    <a:lnTo>
                      <a:pt x="1" y="191"/>
                    </a:lnTo>
                    <a:lnTo>
                      <a:pt x="1" y="185"/>
                    </a:lnTo>
                    <a:lnTo>
                      <a:pt x="2" y="179"/>
                    </a:lnTo>
                    <a:lnTo>
                      <a:pt x="2" y="173"/>
                    </a:lnTo>
                    <a:lnTo>
                      <a:pt x="2" y="168"/>
                    </a:lnTo>
                    <a:lnTo>
                      <a:pt x="2" y="162"/>
                    </a:lnTo>
                    <a:lnTo>
                      <a:pt x="3" y="156"/>
                    </a:lnTo>
                    <a:lnTo>
                      <a:pt x="3" y="150"/>
                    </a:lnTo>
                    <a:lnTo>
                      <a:pt x="5" y="144"/>
                    </a:lnTo>
                    <a:lnTo>
                      <a:pt x="5" y="137"/>
                    </a:lnTo>
                    <a:lnTo>
                      <a:pt x="6" y="131"/>
                    </a:lnTo>
                    <a:lnTo>
                      <a:pt x="6" y="125"/>
                    </a:lnTo>
                    <a:lnTo>
                      <a:pt x="7" y="119"/>
                    </a:lnTo>
                    <a:lnTo>
                      <a:pt x="8" y="114"/>
                    </a:lnTo>
                    <a:lnTo>
                      <a:pt x="8" y="108"/>
                    </a:lnTo>
                    <a:lnTo>
                      <a:pt x="10" y="103"/>
                    </a:lnTo>
                    <a:lnTo>
                      <a:pt x="11" y="98"/>
                    </a:lnTo>
                    <a:lnTo>
                      <a:pt x="12" y="92"/>
                    </a:lnTo>
                    <a:lnTo>
                      <a:pt x="14" y="88"/>
                    </a:lnTo>
                    <a:lnTo>
                      <a:pt x="15" y="84"/>
                    </a:lnTo>
                    <a:lnTo>
                      <a:pt x="16" y="79"/>
                    </a:lnTo>
                    <a:lnTo>
                      <a:pt x="18" y="76"/>
                    </a:lnTo>
                    <a:lnTo>
                      <a:pt x="20" y="72"/>
                    </a:lnTo>
                    <a:lnTo>
                      <a:pt x="21" y="69"/>
                    </a:lnTo>
                    <a:lnTo>
                      <a:pt x="24" y="66"/>
                    </a:lnTo>
                    <a:lnTo>
                      <a:pt x="25" y="63"/>
                    </a:lnTo>
                    <a:lnTo>
                      <a:pt x="26" y="59"/>
                    </a:lnTo>
                    <a:lnTo>
                      <a:pt x="29" y="57"/>
                    </a:lnTo>
                    <a:lnTo>
                      <a:pt x="32" y="54"/>
                    </a:lnTo>
                    <a:lnTo>
                      <a:pt x="33" y="53"/>
                    </a:lnTo>
                    <a:lnTo>
                      <a:pt x="35" y="49"/>
                    </a:lnTo>
                    <a:lnTo>
                      <a:pt x="36" y="47"/>
                    </a:lnTo>
                    <a:lnTo>
                      <a:pt x="39" y="44"/>
                    </a:lnTo>
                    <a:lnTo>
                      <a:pt x="41" y="43"/>
                    </a:lnTo>
                    <a:lnTo>
                      <a:pt x="45" y="40"/>
                    </a:lnTo>
                    <a:lnTo>
                      <a:pt x="45" y="38"/>
                    </a:lnTo>
                    <a:lnTo>
                      <a:pt x="49" y="36"/>
                    </a:lnTo>
                    <a:lnTo>
                      <a:pt x="50" y="35"/>
                    </a:lnTo>
                    <a:lnTo>
                      <a:pt x="53" y="32"/>
                    </a:lnTo>
                    <a:lnTo>
                      <a:pt x="56" y="31"/>
                    </a:lnTo>
                    <a:lnTo>
                      <a:pt x="58" y="28"/>
                    </a:lnTo>
                    <a:lnTo>
                      <a:pt x="61" y="27"/>
                    </a:lnTo>
                    <a:lnTo>
                      <a:pt x="63" y="27"/>
                    </a:lnTo>
                    <a:lnTo>
                      <a:pt x="66" y="25"/>
                    </a:lnTo>
                    <a:lnTo>
                      <a:pt x="68" y="23"/>
                    </a:lnTo>
                    <a:lnTo>
                      <a:pt x="71" y="22"/>
                    </a:lnTo>
                    <a:lnTo>
                      <a:pt x="74" y="21"/>
                    </a:lnTo>
                    <a:lnTo>
                      <a:pt x="76" y="19"/>
                    </a:lnTo>
                    <a:lnTo>
                      <a:pt x="79" y="18"/>
                    </a:lnTo>
                    <a:lnTo>
                      <a:pt x="81" y="17"/>
                    </a:lnTo>
                    <a:lnTo>
                      <a:pt x="85" y="16"/>
                    </a:lnTo>
                    <a:lnTo>
                      <a:pt x="88" y="15"/>
                    </a:lnTo>
                    <a:lnTo>
                      <a:pt x="90" y="14"/>
                    </a:lnTo>
                    <a:lnTo>
                      <a:pt x="92" y="12"/>
                    </a:lnTo>
                    <a:lnTo>
                      <a:pt x="96" y="12"/>
                    </a:lnTo>
                    <a:lnTo>
                      <a:pt x="99" y="11"/>
                    </a:lnTo>
                    <a:lnTo>
                      <a:pt x="101" y="10"/>
                    </a:lnTo>
                    <a:lnTo>
                      <a:pt x="105" y="9"/>
                    </a:lnTo>
                    <a:lnTo>
                      <a:pt x="108" y="8"/>
                    </a:lnTo>
                    <a:lnTo>
                      <a:pt x="112" y="6"/>
                    </a:lnTo>
                    <a:lnTo>
                      <a:pt x="116" y="6"/>
                    </a:lnTo>
                    <a:lnTo>
                      <a:pt x="120" y="5"/>
                    </a:lnTo>
                    <a:lnTo>
                      <a:pt x="123" y="4"/>
                    </a:lnTo>
                    <a:lnTo>
                      <a:pt x="127" y="4"/>
                    </a:lnTo>
                    <a:lnTo>
                      <a:pt x="131" y="3"/>
                    </a:lnTo>
                    <a:lnTo>
                      <a:pt x="135" y="3"/>
                    </a:lnTo>
                    <a:lnTo>
                      <a:pt x="139" y="2"/>
                    </a:lnTo>
                    <a:lnTo>
                      <a:pt x="143" y="2"/>
                    </a:lnTo>
                    <a:lnTo>
                      <a:pt x="148" y="1"/>
                    </a:lnTo>
                    <a:lnTo>
                      <a:pt x="151" y="1"/>
                    </a:lnTo>
                    <a:lnTo>
                      <a:pt x="156" y="0"/>
                    </a:lnTo>
                    <a:lnTo>
                      <a:pt x="160" y="0"/>
                    </a:lnTo>
                    <a:lnTo>
                      <a:pt x="164" y="0"/>
                    </a:lnTo>
                    <a:lnTo>
                      <a:pt x="168" y="0"/>
                    </a:lnTo>
                    <a:lnTo>
                      <a:pt x="173" y="0"/>
                    </a:lnTo>
                    <a:lnTo>
                      <a:pt x="177" y="0"/>
                    </a:lnTo>
                    <a:lnTo>
                      <a:pt x="181" y="0"/>
                    </a:lnTo>
                    <a:lnTo>
                      <a:pt x="184" y="0"/>
                    </a:lnTo>
                    <a:lnTo>
                      <a:pt x="188" y="0"/>
                    </a:lnTo>
                    <a:lnTo>
                      <a:pt x="192" y="0"/>
                    </a:lnTo>
                    <a:lnTo>
                      <a:pt x="195" y="1"/>
                    </a:lnTo>
                    <a:lnTo>
                      <a:pt x="199" y="1"/>
                    </a:lnTo>
                    <a:lnTo>
                      <a:pt x="203" y="1"/>
                    </a:lnTo>
                    <a:lnTo>
                      <a:pt x="207" y="2"/>
                    </a:lnTo>
                    <a:lnTo>
                      <a:pt x="208" y="3"/>
                    </a:lnTo>
                    <a:lnTo>
                      <a:pt x="212" y="3"/>
                    </a:lnTo>
                    <a:lnTo>
                      <a:pt x="215" y="4"/>
                    </a:lnTo>
                    <a:lnTo>
                      <a:pt x="218" y="5"/>
                    </a:lnTo>
                    <a:lnTo>
                      <a:pt x="220" y="6"/>
                    </a:lnTo>
                    <a:lnTo>
                      <a:pt x="222" y="8"/>
                    </a:lnTo>
                    <a:lnTo>
                      <a:pt x="224" y="8"/>
                    </a:lnTo>
                    <a:lnTo>
                      <a:pt x="226" y="9"/>
                    </a:lnTo>
                    <a:lnTo>
                      <a:pt x="229" y="10"/>
                    </a:lnTo>
                    <a:lnTo>
                      <a:pt x="230" y="10"/>
                    </a:lnTo>
                    <a:lnTo>
                      <a:pt x="233" y="11"/>
                    </a:lnTo>
                    <a:lnTo>
                      <a:pt x="234" y="11"/>
                    </a:lnTo>
                    <a:lnTo>
                      <a:pt x="235" y="12"/>
                    </a:lnTo>
                    <a:lnTo>
                      <a:pt x="237" y="12"/>
                    </a:lnTo>
                    <a:lnTo>
                      <a:pt x="237" y="14"/>
                    </a:lnTo>
                    <a:lnTo>
                      <a:pt x="239" y="15"/>
                    </a:lnTo>
                    <a:lnTo>
                      <a:pt x="241" y="15"/>
                    </a:lnTo>
                    <a:lnTo>
                      <a:pt x="242" y="16"/>
                    </a:lnTo>
                    <a:lnTo>
                      <a:pt x="243" y="16"/>
                    </a:lnTo>
                    <a:lnTo>
                      <a:pt x="245" y="17"/>
                    </a:lnTo>
                    <a:lnTo>
                      <a:pt x="246" y="18"/>
                    </a:lnTo>
                    <a:lnTo>
                      <a:pt x="247" y="18"/>
                    </a:lnTo>
                    <a:lnTo>
                      <a:pt x="247" y="19"/>
                    </a:lnTo>
                    <a:lnTo>
                      <a:pt x="249" y="19"/>
                    </a:lnTo>
                    <a:lnTo>
                      <a:pt x="249" y="21"/>
                    </a:lnTo>
                    <a:lnTo>
                      <a:pt x="249" y="22"/>
                    </a:lnTo>
                    <a:lnTo>
                      <a:pt x="250" y="22"/>
                    </a:lnTo>
                    <a:lnTo>
                      <a:pt x="250" y="23"/>
                    </a:lnTo>
                    <a:lnTo>
                      <a:pt x="252" y="24"/>
                    </a:lnTo>
                    <a:lnTo>
                      <a:pt x="252" y="25"/>
                    </a:lnTo>
                    <a:lnTo>
                      <a:pt x="253" y="27"/>
                    </a:lnTo>
                    <a:lnTo>
                      <a:pt x="255" y="28"/>
                    </a:lnTo>
                    <a:lnTo>
                      <a:pt x="255" y="30"/>
                    </a:lnTo>
                    <a:lnTo>
                      <a:pt x="256" y="31"/>
                    </a:lnTo>
                    <a:lnTo>
                      <a:pt x="256" y="32"/>
                    </a:lnTo>
                    <a:lnTo>
                      <a:pt x="256" y="34"/>
                    </a:lnTo>
                    <a:lnTo>
                      <a:pt x="257" y="36"/>
                    </a:lnTo>
                    <a:lnTo>
                      <a:pt x="257" y="37"/>
                    </a:lnTo>
                    <a:lnTo>
                      <a:pt x="257" y="40"/>
                    </a:lnTo>
                    <a:lnTo>
                      <a:pt x="259" y="41"/>
                    </a:lnTo>
                    <a:lnTo>
                      <a:pt x="259" y="43"/>
                    </a:lnTo>
                    <a:lnTo>
                      <a:pt x="259" y="45"/>
                    </a:lnTo>
                    <a:lnTo>
                      <a:pt x="259" y="48"/>
                    </a:lnTo>
                    <a:lnTo>
                      <a:pt x="260" y="50"/>
                    </a:lnTo>
                    <a:lnTo>
                      <a:pt x="260" y="53"/>
                    </a:lnTo>
                    <a:lnTo>
                      <a:pt x="260" y="56"/>
                    </a:lnTo>
                    <a:lnTo>
                      <a:pt x="260" y="58"/>
                    </a:lnTo>
                    <a:lnTo>
                      <a:pt x="260" y="60"/>
                    </a:lnTo>
                    <a:lnTo>
                      <a:pt x="260" y="63"/>
                    </a:lnTo>
                    <a:lnTo>
                      <a:pt x="260" y="66"/>
                    </a:lnTo>
                    <a:lnTo>
                      <a:pt x="260" y="69"/>
                    </a:lnTo>
                    <a:lnTo>
                      <a:pt x="260" y="71"/>
                    </a:lnTo>
                    <a:lnTo>
                      <a:pt x="260" y="75"/>
                    </a:lnTo>
                    <a:lnTo>
                      <a:pt x="260" y="77"/>
                    </a:lnTo>
                    <a:lnTo>
                      <a:pt x="260" y="79"/>
                    </a:lnTo>
                    <a:lnTo>
                      <a:pt x="260" y="82"/>
                    </a:lnTo>
                    <a:lnTo>
                      <a:pt x="260" y="85"/>
                    </a:lnTo>
                    <a:lnTo>
                      <a:pt x="260" y="88"/>
                    </a:lnTo>
                    <a:lnTo>
                      <a:pt x="260" y="90"/>
                    </a:lnTo>
                    <a:lnTo>
                      <a:pt x="260" y="92"/>
                    </a:lnTo>
                    <a:lnTo>
                      <a:pt x="260" y="95"/>
                    </a:lnTo>
                    <a:lnTo>
                      <a:pt x="260" y="97"/>
                    </a:lnTo>
                    <a:lnTo>
                      <a:pt x="259" y="99"/>
                    </a:lnTo>
                    <a:lnTo>
                      <a:pt x="259" y="102"/>
                    </a:lnTo>
                    <a:lnTo>
                      <a:pt x="259" y="104"/>
                    </a:lnTo>
                    <a:lnTo>
                      <a:pt x="259" y="106"/>
                    </a:lnTo>
                    <a:lnTo>
                      <a:pt x="259" y="108"/>
                    </a:lnTo>
                    <a:lnTo>
                      <a:pt x="259" y="110"/>
                    </a:lnTo>
                    <a:lnTo>
                      <a:pt x="257" y="112"/>
                    </a:lnTo>
                    <a:lnTo>
                      <a:pt x="257" y="115"/>
                    </a:lnTo>
                    <a:lnTo>
                      <a:pt x="257" y="116"/>
                    </a:lnTo>
                    <a:lnTo>
                      <a:pt x="256" y="118"/>
                    </a:lnTo>
                    <a:lnTo>
                      <a:pt x="256" y="121"/>
                    </a:lnTo>
                    <a:lnTo>
                      <a:pt x="255" y="123"/>
                    </a:lnTo>
                    <a:lnTo>
                      <a:pt x="255" y="125"/>
                    </a:lnTo>
                    <a:lnTo>
                      <a:pt x="255" y="127"/>
                    </a:lnTo>
                    <a:lnTo>
                      <a:pt x="253" y="129"/>
                    </a:lnTo>
                    <a:lnTo>
                      <a:pt x="253" y="131"/>
                    </a:lnTo>
                    <a:lnTo>
                      <a:pt x="252" y="132"/>
                    </a:lnTo>
                    <a:lnTo>
                      <a:pt x="250" y="134"/>
                    </a:lnTo>
                    <a:lnTo>
                      <a:pt x="250" y="137"/>
                    </a:lnTo>
                    <a:lnTo>
                      <a:pt x="249" y="138"/>
                    </a:lnTo>
                    <a:lnTo>
                      <a:pt x="249" y="140"/>
                    </a:lnTo>
                    <a:lnTo>
                      <a:pt x="249" y="143"/>
                    </a:lnTo>
                    <a:lnTo>
                      <a:pt x="247" y="144"/>
                    </a:lnTo>
                    <a:lnTo>
                      <a:pt x="247" y="146"/>
                    </a:lnTo>
                    <a:lnTo>
                      <a:pt x="246" y="147"/>
                    </a:lnTo>
                    <a:lnTo>
                      <a:pt x="245" y="150"/>
                    </a:lnTo>
                    <a:lnTo>
                      <a:pt x="245" y="151"/>
                    </a:lnTo>
                    <a:lnTo>
                      <a:pt x="243" y="153"/>
                    </a:lnTo>
                    <a:lnTo>
                      <a:pt x="242" y="155"/>
                    </a:lnTo>
                    <a:lnTo>
                      <a:pt x="242" y="156"/>
                    </a:lnTo>
                    <a:lnTo>
                      <a:pt x="241" y="156"/>
                    </a:lnTo>
                    <a:lnTo>
                      <a:pt x="239" y="158"/>
                    </a:lnTo>
                    <a:lnTo>
                      <a:pt x="237" y="159"/>
                    </a:lnTo>
                    <a:lnTo>
                      <a:pt x="237" y="162"/>
                    </a:lnTo>
                    <a:lnTo>
                      <a:pt x="237" y="163"/>
                    </a:lnTo>
                    <a:lnTo>
                      <a:pt x="235" y="164"/>
                    </a:lnTo>
                    <a:lnTo>
                      <a:pt x="234" y="165"/>
                    </a:lnTo>
                    <a:lnTo>
                      <a:pt x="233" y="166"/>
                    </a:lnTo>
                    <a:lnTo>
                      <a:pt x="232" y="168"/>
                    </a:lnTo>
                    <a:lnTo>
                      <a:pt x="230" y="169"/>
                    </a:lnTo>
                    <a:lnTo>
                      <a:pt x="228" y="169"/>
                    </a:lnTo>
                    <a:lnTo>
                      <a:pt x="226" y="171"/>
                    </a:lnTo>
                    <a:lnTo>
                      <a:pt x="224" y="172"/>
                    </a:lnTo>
                    <a:lnTo>
                      <a:pt x="221" y="173"/>
                    </a:lnTo>
                    <a:lnTo>
                      <a:pt x="220" y="175"/>
                    </a:lnTo>
                    <a:lnTo>
                      <a:pt x="218" y="175"/>
                    </a:lnTo>
                    <a:lnTo>
                      <a:pt x="215" y="176"/>
                    </a:lnTo>
                    <a:lnTo>
                      <a:pt x="212" y="177"/>
                    </a:lnTo>
                    <a:lnTo>
                      <a:pt x="210" y="178"/>
                    </a:lnTo>
                    <a:lnTo>
                      <a:pt x="207" y="179"/>
                    </a:lnTo>
                    <a:lnTo>
                      <a:pt x="205" y="181"/>
                    </a:lnTo>
                    <a:lnTo>
                      <a:pt x="203" y="182"/>
                    </a:lnTo>
                    <a:lnTo>
                      <a:pt x="199" y="182"/>
                    </a:lnTo>
                    <a:lnTo>
                      <a:pt x="195" y="184"/>
                    </a:lnTo>
                    <a:lnTo>
                      <a:pt x="193" y="185"/>
                    </a:lnTo>
                    <a:lnTo>
                      <a:pt x="191" y="186"/>
                    </a:lnTo>
                    <a:lnTo>
                      <a:pt x="188" y="186"/>
                    </a:lnTo>
                    <a:lnTo>
                      <a:pt x="186" y="188"/>
                    </a:lnTo>
                    <a:lnTo>
                      <a:pt x="183" y="188"/>
                    </a:lnTo>
                    <a:lnTo>
                      <a:pt x="181" y="188"/>
                    </a:lnTo>
                    <a:lnTo>
                      <a:pt x="179" y="190"/>
                    </a:lnTo>
                    <a:lnTo>
                      <a:pt x="177" y="190"/>
                    </a:lnTo>
                    <a:lnTo>
                      <a:pt x="176" y="190"/>
                    </a:lnTo>
                    <a:lnTo>
                      <a:pt x="173" y="191"/>
                    </a:lnTo>
                    <a:lnTo>
                      <a:pt x="172" y="191"/>
                    </a:lnTo>
                    <a:lnTo>
                      <a:pt x="170" y="191"/>
                    </a:lnTo>
                    <a:lnTo>
                      <a:pt x="169" y="192"/>
                    </a:lnTo>
                    <a:lnTo>
                      <a:pt x="166" y="192"/>
                    </a:lnTo>
                    <a:lnTo>
                      <a:pt x="165" y="192"/>
                    </a:lnTo>
                    <a:lnTo>
                      <a:pt x="164" y="194"/>
                    </a:lnTo>
                    <a:lnTo>
                      <a:pt x="163" y="194"/>
                    </a:lnTo>
                    <a:lnTo>
                      <a:pt x="162" y="194"/>
                    </a:lnTo>
                    <a:lnTo>
                      <a:pt x="160" y="194"/>
                    </a:lnTo>
                    <a:lnTo>
                      <a:pt x="159" y="194"/>
                    </a:lnTo>
                    <a:lnTo>
                      <a:pt x="158" y="194"/>
                    </a:lnTo>
                    <a:lnTo>
                      <a:pt x="156" y="195"/>
                    </a:lnTo>
                    <a:lnTo>
                      <a:pt x="155" y="195"/>
                    </a:lnTo>
                    <a:lnTo>
                      <a:pt x="152" y="195"/>
                    </a:lnTo>
                    <a:lnTo>
                      <a:pt x="151" y="197"/>
                    </a:lnTo>
                    <a:lnTo>
                      <a:pt x="150" y="197"/>
                    </a:lnTo>
                    <a:lnTo>
                      <a:pt x="149" y="197"/>
                    </a:lnTo>
                    <a:lnTo>
                      <a:pt x="149" y="198"/>
                    </a:lnTo>
                    <a:lnTo>
                      <a:pt x="148" y="198"/>
                    </a:lnTo>
                    <a:lnTo>
                      <a:pt x="147" y="199"/>
                    </a:lnTo>
                    <a:lnTo>
                      <a:pt x="145" y="199"/>
                    </a:lnTo>
                    <a:lnTo>
                      <a:pt x="143" y="201"/>
                    </a:lnTo>
                    <a:lnTo>
                      <a:pt x="141" y="201"/>
                    </a:lnTo>
                    <a:lnTo>
                      <a:pt x="139" y="201"/>
                    </a:lnTo>
                    <a:lnTo>
                      <a:pt x="139" y="203"/>
                    </a:lnTo>
                    <a:lnTo>
                      <a:pt x="137" y="203"/>
                    </a:lnTo>
                    <a:lnTo>
                      <a:pt x="137" y="204"/>
                    </a:lnTo>
                    <a:lnTo>
                      <a:pt x="135" y="204"/>
                    </a:lnTo>
                    <a:lnTo>
                      <a:pt x="135" y="205"/>
                    </a:lnTo>
                    <a:lnTo>
                      <a:pt x="134" y="206"/>
                    </a:lnTo>
                    <a:lnTo>
                      <a:pt x="132" y="207"/>
                    </a:lnTo>
                    <a:lnTo>
                      <a:pt x="131" y="208"/>
                    </a:lnTo>
                    <a:lnTo>
                      <a:pt x="130" y="210"/>
                    </a:lnTo>
                    <a:lnTo>
                      <a:pt x="128" y="211"/>
                    </a:lnTo>
                    <a:lnTo>
                      <a:pt x="128" y="212"/>
                    </a:lnTo>
                    <a:lnTo>
                      <a:pt x="127" y="212"/>
                    </a:lnTo>
                    <a:lnTo>
                      <a:pt x="127" y="214"/>
                    </a:lnTo>
                    <a:lnTo>
                      <a:pt x="126" y="214"/>
                    </a:lnTo>
                    <a:lnTo>
                      <a:pt x="124" y="214"/>
                    </a:lnTo>
                    <a:lnTo>
                      <a:pt x="124" y="216"/>
                    </a:lnTo>
                    <a:lnTo>
                      <a:pt x="123" y="217"/>
                    </a:lnTo>
                    <a:lnTo>
                      <a:pt x="122" y="218"/>
                    </a:lnTo>
                    <a:lnTo>
                      <a:pt x="120" y="219"/>
                    </a:lnTo>
                    <a:lnTo>
                      <a:pt x="120" y="220"/>
                    </a:lnTo>
                    <a:lnTo>
                      <a:pt x="118" y="221"/>
                    </a:lnTo>
                    <a:lnTo>
                      <a:pt x="117" y="223"/>
                    </a:lnTo>
                    <a:lnTo>
                      <a:pt x="116" y="224"/>
                    </a:lnTo>
                    <a:lnTo>
                      <a:pt x="114" y="225"/>
                    </a:lnTo>
                    <a:lnTo>
                      <a:pt x="113" y="227"/>
                    </a:lnTo>
                    <a:lnTo>
                      <a:pt x="112" y="227"/>
                    </a:lnTo>
                    <a:lnTo>
                      <a:pt x="110" y="227"/>
                    </a:lnTo>
                    <a:lnTo>
                      <a:pt x="109" y="229"/>
                    </a:lnTo>
                    <a:lnTo>
                      <a:pt x="108" y="230"/>
                    </a:lnTo>
                    <a:lnTo>
                      <a:pt x="106" y="231"/>
                    </a:lnTo>
                    <a:lnTo>
                      <a:pt x="105" y="232"/>
                    </a:lnTo>
                    <a:lnTo>
                      <a:pt x="103" y="233"/>
                    </a:lnTo>
                    <a:lnTo>
                      <a:pt x="101" y="234"/>
                    </a:lnTo>
                    <a:lnTo>
                      <a:pt x="99" y="236"/>
                    </a:lnTo>
                    <a:lnTo>
                      <a:pt x="97" y="236"/>
                    </a:lnTo>
                    <a:lnTo>
                      <a:pt x="96" y="236"/>
                    </a:lnTo>
                    <a:lnTo>
                      <a:pt x="95" y="238"/>
                    </a:lnTo>
                    <a:lnTo>
                      <a:pt x="94" y="238"/>
                    </a:lnTo>
                    <a:lnTo>
                      <a:pt x="92" y="239"/>
                    </a:lnTo>
                    <a:lnTo>
                      <a:pt x="92" y="240"/>
                    </a:lnTo>
                    <a:lnTo>
                      <a:pt x="90" y="240"/>
                    </a:lnTo>
                    <a:lnTo>
                      <a:pt x="89" y="242"/>
                    </a:lnTo>
                    <a:lnTo>
                      <a:pt x="88" y="242"/>
                    </a:lnTo>
                    <a:lnTo>
                      <a:pt x="87" y="243"/>
                    </a:lnTo>
                    <a:lnTo>
                      <a:pt x="85" y="244"/>
                    </a:lnTo>
                    <a:lnTo>
                      <a:pt x="83" y="244"/>
                    </a:lnTo>
                    <a:lnTo>
                      <a:pt x="83" y="245"/>
                    </a:lnTo>
                    <a:lnTo>
                      <a:pt x="81" y="246"/>
                    </a:lnTo>
                    <a:lnTo>
                      <a:pt x="79" y="246"/>
                    </a:lnTo>
                    <a:lnTo>
                      <a:pt x="79" y="247"/>
                    </a:lnTo>
                    <a:lnTo>
                      <a:pt x="78" y="249"/>
                    </a:lnTo>
                    <a:lnTo>
                      <a:pt x="76" y="249"/>
                    </a:lnTo>
                    <a:lnTo>
                      <a:pt x="75" y="251"/>
                    </a:lnTo>
                    <a:lnTo>
                      <a:pt x="74" y="251"/>
                    </a:lnTo>
                    <a:lnTo>
                      <a:pt x="72" y="252"/>
                    </a:lnTo>
                    <a:lnTo>
                      <a:pt x="71" y="253"/>
                    </a:lnTo>
                    <a:lnTo>
                      <a:pt x="70" y="255"/>
                    </a:lnTo>
                    <a:lnTo>
                      <a:pt x="68" y="256"/>
                    </a:lnTo>
                    <a:lnTo>
                      <a:pt x="67" y="257"/>
                    </a:lnTo>
                    <a:lnTo>
                      <a:pt x="66" y="258"/>
                    </a:lnTo>
                    <a:lnTo>
                      <a:pt x="66" y="259"/>
                    </a:lnTo>
                    <a:lnTo>
                      <a:pt x="64" y="260"/>
                    </a:lnTo>
                    <a:lnTo>
                      <a:pt x="63" y="262"/>
                    </a:lnTo>
                    <a:lnTo>
                      <a:pt x="63" y="264"/>
                    </a:lnTo>
                    <a:lnTo>
                      <a:pt x="62" y="265"/>
                    </a:lnTo>
                    <a:lnTo>
                      <a:pt x="61" y="266"/>
                    </a:lnTo>
                    <a:lnTo>
                      <a:pt x="61" y="268"/>
                    </a:lnTo>
                    <a:lnTo>
                      <a:pt x="60" y="268"/>
                    </a:lnTo>
                    <a:lnTo>
                      <a:pt x="58" y="270"/>
                    </a:lnTo>
                    <a:lnTo>
                      <a:pt x="58" y="271"/>
                    </a:lnTo>
                    <a:lnTo>
                      <a:pt x="57" y="272"/>
                    </a:lnTo>
                    <a:lnTo>
                      <a:pt x="57" y="273"/>
                    </a:lnTo>
                    <a:lnTo>
                      <a:pt x="56" y="275"/>
                    </a:lnTo>
                    <a:lnTo>
                      <a:pt x="54" y="275"/>
                    </a:lnTo>
                    <a:lnTo>
                      <a:pt x="54" y="277"/>
                    </a:lnTo>
                    <a:lnTo>
                      <a:pt x="53" y="278"/>
                    </a:lnTo>
                    <a:lnTo>
                      <a:pt x="53" y="279"/>
                    </a:lnTo>
                    <a:lnTo>
                      <a:pt x="52" y="281"/>
                    </a:lnTo>
                    <a:lnTo>
                      <a:pt x="50" y="281"/>
                    </a:lnTo>
                    <a:lnTo>
                      <a:pt x="49" y="281"/>
                    </a:lnTo>
                    <a:lnTo>
                      <a:pt x="49" y="283"/>
                    </a:lnTo>
                    <a:lnTo>
                      <a:pt x="49" y="284"/>
                    </a:lnTo>
                    <a:lnTo>
                      <a:pt x="47" y="284"/>
                    </a:lnTo>
                    <a:lnTo>
                      <a:pt x="45" y="284"/>
                    </a:lnTo>
                    <a:lnTo>
                      <a:pt x="45" y="285"/>
                    </a:lnTo>
                    <a:lnTo>
                      <a:pt x="43" y="285"/>
                    </a:lnTo>
                    <a:lnTo>
                      <a:pt x="41" y="285"/>
                    </a:lnTo>
                    <a:lnTo>
                      <a:pt x="39" y="285"/>
                    </a:lnTo>
                    <a:lnTo>
                      <a:pt x="37" y="285"/>
                    </a:lnTo>
                    <a:lnTo>
                      <a:pt x="36" y="285"/>
                    </a:lnTo>
                    <a:lnTo>
                      <a:pt x="35" y="284"/>
                    </a:lnTo>
                    <a:lnTo>
                      <a:pt x="33" y="284"/>
                    </a:lnTo>
                    <a:lnTo>
                      <a:pt x="32" y="284"/>
                    </a:lnTo>
                    <a:lnTo>
                      <a:pt x="30" y="284"/>
                    </a:lnTo>
                    <a:lnTo>
                      <a:pt x="29" y="284"/>
                    </a:lnTo>
                    <a:lnTo>
                      <a:pt x="28" y="284"/>
                    </a:lnTo>
                    <a:lnTo>
                      <a:pt x="26" y="283"/>
                    </a:lnTo>
                    <a:lnTo>
                      <a:pt x="25" y="283"/>
                    </a:lnTo>
                    <a:lnTo>
                      <a:pt x="24" y="283"/>
                    </a:lnTo>
                    <a:lnTo>
                      <a:pt x="22" y="283"/>
                    </a:lnTo>
                    <a:lnTo>
                      <a:pt x="21" y="281"/>
                    </a:lnTo>
                    <a:lnTo>
                      <a:pt x="20" y="281"/>
                    </a:lnTo>
                    <a:lnTo>
                      <a:pt x="19" y="281"/>
                    </a:lnTo>
                    <a:lnTo>
                      <a:pt x="18" y="281"/>
                    </a:lnTo>
                    <a:lnTo>
                      <a:pt x="16" y="281"/>
                    </a:lnTo>
                    <a:lnTo>
                      <a:pt x="15" y="281"/>
                    </a:lnTo>
                    <a:lnTo>
                      <a:pt x="14" y="281"/>
                    </a:lnTo>
                    <a:lnTo>
                      <a:pt x="14" y="279"/>
                    </a:lnTo>
                    <a:lnTo>
                      <a:pt x="12" y="279"/>
                    </a:lnTo>
                  </a:path>
                </a:pathLst>
              </a:custGeom>
              <a:solidFill>
                <a:srgbClr val="D8821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7" name="Freeform 36"/>
              <p:cNvSpPr>
                <a:spLocks/>
              </p:cNvSpPr>
              <p:nvPr/>
            </p:nvSpPr>
            <p:spPr bwMode="auto">
              <a:xfrm>
                <a:off x="890" y="1620"/>
                <a:ext cx="238" cy="260"/>
              </a:xfrm>
              <a:custGeom>
                <a:avLst/>
                <a:gdLst>
                  <a:gd name="T0" fmla="*/ 9 w 238"/>
                  <a:gd name="T1" fmla="*/ 249 h 260"/>
                  <a:gd name="T2" fmla="*/ 6 w 238"/>
                  <a:gd name="T3" fmla="*/ 242 h 260"/>
                  <a:gd name="T4" fmla="*/ 3 w 238"/>
                  <a:gd name="T5" fmla="*/ 233 h 260"/>
                  <a:gd name="T6" fmla="*/ 1 w 238"/>
                  <a:gd name="T7" fmla="*/ 221 h 260"/>
                  <a:gd name="T8" fmla="*/ 0 w 238"/>
                  <a:gd name="T9" fmla="*/ 208 h 260"/>
                  <a:gd name="T10" fmla="*/ 1 w 238"/>
                  <a:gd name="T11" fmla="*/ 187 h 260"/>
                  <a:gd name="T12" fmla="*/ 1 w 238"/>
                  <a:gd name="T13" fmla="*/ 159 h 260"/>
                  <a:gd name="T14" fmla="*/ 3 w 238"/>
                  <a:gd name="T15" fmla="*/ 125 h 260"/>
                  <a:gd name="T16" fmla="*/ 9 w 238"/>
                  <a:gd name="T17" fmla="*/ 94 h 260"/>
                  <a:gd name="T18" fmla="*/ 16 w 238"/>
                  <a:gd name="T19" fmla="*/ 70 h 260"/>
                  <a:gd name="T20" fmla="*/ 26 w 238"/>
                  <a:gd name="T21" fmla="*/ 53 h 260"/>
                  <a:gd name="T22" fmla="*/ 38 w 238"/>
                  <a:gd name="T23" fmla="*/ 40 h 260"/>
                  <a:gd name="T24" fmla="*/ 50 w 238"/>
                  <a:gd name="T25" fmla="*/ 29 h 260"/>
                  <a:gd name="T26" fmla="*/ 64 w 238"/>
                  <a:gd name="T27" fmla="*/ 21 h 260"/>
                  <a:gd name="T28" fmla="*/ 80 w 238"/>
                  <a:gd name="T29" fmla="*/ 14 h 260"/>
                  <a:gd name="T30" fmla="*/ 95 w 238"/>
                  <a:gd name="T31" fmla="*/ 8 h 260"/>
                  <a:gd name="T32" fmla="*/ 115 w 238"/>
                  <a:gd name="T33" fmla="*/ 5 h 260"/>
                  <a:gd name="T34" fmla="*/ 138 w 238"/>
                  <a:gd name="T35" fmla="*/ 1 h 260"/>
                  <a:gd name="T36" fmla="*/ 160 w 238"/>
                  <a:gd name="T37" fmla="*/ 0 h 260"/>
                  <a:gd name="T38" fmla="*/ 180 w 238"/>
                  <a:gd name="T39" fmla="*/ 1 h 260"/>
                  <a:gd name="T40" fmla="*/ 197 w 238"/>
                  <a:gd name="T41" fmla="*/ 6 h 260"/>
                  <a:gd name="T42" fmla="*/ 209 w 238"/>
                  <a:gd name="T43" fmla="*/ 9 h 260"/>
                  <a:gd name="T44" fmla="*/ 218 w 238"/>
                  <a:gd name="T45" fmla="*/ 12 h 260"/>
                  <a:gd name="T46" fmla="*/ 224 w 238"/>
                  <a:gd name="T47" fmla="*/ 18 h 260"/>
                  <a:gd name="T48" fmla="*/ 229 w 238"/>
                  <a:gd name="T49" fmla="*/ 23 h 260"/>
                  <a:gd name="T50" fmla="*/ 233 w 238"/>
                  <a:gd name="T51" fmla="*/ 31 h 260"/>
                  <a:gd name="T52" fmla="*/ 236 w 238"/>
                  <a:gd name="T53" fmla="*/ 42 h 260"/>
                  <a:gd name="T54" fmla="*/ 237 w 238"/>
                  <a:gd name="T55" fmla="*/ 55 h 260"/>
                  <a:gd name="T56" fmla="*/ 237 w 238"/>
                  <a:gd name="T57" fmla="*/ 70 h 260"/>
                  <a:gd name="T58" fmla="*/ 236 w 238"/>
                  <a:gd name="T59" fmla="*/ 84 h 260"/>
                  <a:gd name="T60" fmla="*/ 234 w 238"/>
                  <a:gd name="T61" fmla="*/ 96 h 260"/>
                  <a:gd name="T62" fmla="*/ 233 w 238"/>
                  <a:gd name="T63" fmla="*/ 109 h 260"/>
                  <a:gd name="T64" fmla="*/ 230 w 238"/>
                  <a:gd name="T65" fmla="*/ 119 h 260"/>
                  <a:gd name="T66" fmla="*/ 225 w 238"/>
                  <a:gd name="T67" fmla="*/ 129 h 260"/>
                  <a:gd name="T68" fmla="*/ 222 w 238"/>
                  <a:gd name="T69" fmla="*/ 138 h 260"/>
                  <a:gd name="T70" fmla="*/ 216 w 238"/>
                  <a:gd name="T71" fmla="*/ 147 h 260"/>
                  <a:gd name="T72" fmla="*/ 209 w 238"/>
                  <a:gd name="T73" fmla="*/ 153 h 260"/>
                  <a:gd name="T74" fmla="*/ 198 w 238"/>
                  <a:gd name="T75" fmla="*/ 160 h 260"/>
                  <a:gd name="T76" fmla="*/ 184 w 238"/>
                  <a:gd name="T77" fmla="*/ 164 h 260"/>
                  <a:gd name="T78" fmla="*/ 171 w 238"/>
                  <a:gd name="T79" fmla="*/ 169 h 260"/>
                  <a:gd name="T80" fmla="*/ 158 w 238"/>
                  <a:gd name="T81" fmla="*/ 173 h 260"/>
                  <a:gd name="T82" fmla="*/ 151 w 238"/>
                  <a:gd name="T83" fmla="*/ 175 h 260"/>
                  <a:gd name="T84" fmla="*/ 143 w 238"/>
                  <a:gd name="T85" fmla="*/ 177 h 260"/>
                  <a:gd name="T86" fmla="*/ 136 w 238"/>
                  <a:gd name="T87" fmla="*/ 180 h 260"/>
                  <a:gd name="T88" fmla="*/ 128 w 238"/>
                  <a:gd name="T89" fmla="*/ 184 h 260"/>
                  <a:gd name="T90" fmla="*/ 122 w 238"/>
                  <a:gd name="T91" fmla="*/ 188 h 260"/>
                  <a:gd name="T92" fmla="*/ 118 w 238"/>
                  <a:gd name="T93" fmla="*/ 192 h 260"/>
                  <a:gd name="T94" fmla="*/ 112 w 238"/>
                  <a:gd name="T95" fmla="*/ 198 h 260"/>
                  <a:gd name="T96" fmla="*/ 107 w 238"/>
                  <a:gd name="T97" fmla="*/ 202 h 260"/>
                  <a:gd name="T98" fmla="*/ 101 w 238"/>
                  <a:gd name="T99" fmla="*/ 207 h 260"/>
                  <a:gd name="T100" fmla="*/ 92 w 238"/>
                  <a:gd name="T101" fmla="*/ 213 h 260"/>
                  <a:gd name="T102" fmla="*/ 84 w 238"/>
                  <a:gd name="T103" fmla="*/ 216 h 260"/>
                  <a:gd name="T104" fmla="*/ 76 w 238"/>
                  <a:gd name="T105" fmla="*/ 221 h 260"/>
                  <a:gd name="T106" fmla="*/ 70 w 238"/>
                  <a:gd name="T107" fmla="*/ 226 h 260"/>
                  <a:gd name="T108" fmla="*/ 64 w 238"/>
                  <a:gd name="T109" fmla="*/ 232 h 260"/>
                  <a:gd name="T110" fmla="*/ 57 w 238"/>
                  <a:gd name="T111" fmla="*/ 239 h 260"/>
                  <a:gd name="T112" fmla="*/ 52 w 238"/>
                  <a:gd name="T113" fmla="*/ 246 h 260"/>
                  <a:gd name="T114" fmla="*/ 49 w 238"/>
                  <a:gd name="T115" fmla="*/ 252 h 260"/>
                  <a:gd name="T116" fmla="*/ 41 w 238"/>
                  <a:gd name="T117" fmla="*/ 258 h 260"/>
                  <a:gd name="T118" fmla="*/ 33 w 238"/>
                  <a:gd name="T119" fmla="*/ 259 h 260"/>
                  <a:gd name="T120" fmla="*/ 25 w 238"/>
                  <a:gd name="T121" fmla="*/ 258 h 260"/>
                  <a:gd name="T122" fmla="*/ 18 w 238"/>
                  <a:gd name="T123" fmla="*/ 255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8"/>
                  <a:gd name="T187" fmla="*/ 0 h 260"/>
                  <a:gd name="T188" fmla="*/ 238 w 238"/>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8" h="260">
                    <a:moveTo>
                      <a:pt x="11" y="254"/>
                    </a:moveTo>
                    <a:lnTo>
                      <a:pt x="11" y="252"/>
                    </a:lnTo>
                    <a:lnTo>
                      <a:pt x="10" y="252"/>
                    </a:lnTo>
                    <a:lnTo>
                      <a:pt x="10" y="250"/>
                    </a:lnTo>
                    <a:lnTo>
                      <a:pt x="9" y="249"/>
                    </a:lnTo>
                    <a:lnTo>
                      <a:pt x="9" y="247"/>
                    </a:lnTo>
                    <a:lnTo>
                      <a:pt x="7" y="246"/>
                    </a:lnTo>
                    <a:lnTo>
                      <a:pt x="7" y="245"/>
                    </a:lnTo>
                    <a:lnTo>
                      <a:pt x="6" y="243"/>
                    </a:lnTo>
                    <a:lnTo>
                      <a:pt x="6" y="242"/>
                    </a:lnTo>
                    <a:lnTo>
                      <a:pt x="6" y="241"/>
                    </a:lnTo>
                    <a:lnTo>
                      <a:pt x="5" y="239"/>
                    </a:lnTo>
                    <a:lnTo>
                      <a:pt x="5" y="237"/>
                    </a:lnTo>
                    <a:lnTo>
                      <a:pt x="5" y="236"/>
                    </a:lnTo>
                    <a:lnTo>
                      <a:pt x="3" y="234"/>
                    </a:lnTo>
                    <a:lnTo>
                      <a:pt x="3" y="233"/>
                    </a:lnTo>
                    <a:lnTo>
                      <a:pt x="2" y="230"/>
                    </a:lnTo>
                    <a:lnTo>
                      <a:pt x="2" y="229"/>
                    </a:lnTo>
                    <a:lnTo>
                      <a:pt x="2" y="227"/>
                    </a:lnTo>
                    <a:lnTo>
                      <a:pt x="1" y="226"/>
                    </a:lnTo>
                    <a:lnTo>
                      <a:pt x="1" y="223"/>
                    </a:lnTo>
                    <a:lnTo>
                      <a:pt x="1" y="221"/>
                    </a:lnTo>
                    <a:lnTo>
                      <a:pt x="1" y="219"/>
                    </a:lnTo>
                    <a:lnTo>
                      <a:pt x="1" y="217"/>
                    </a:lnTo>
                    <a:lnTo>
                      <a:pt x="1" y="215"/>
                    </a:lnTo>
                    <a:lnTo>
                      <a:pt x="0" y="213"/>
                    </a:lnTo>
                    <a:lnTo>
                      <a:pt x="0" y="211"/>
                    </a:lnTo>
                    <a:lnTo>
                      <a:pt x="0" y="208"/>
                    </a:lnTo>
                    <a:lnTo>
                      <a:pt x="0" y="206"/>
                    </a:lnTo>
                    <a:lnTo>
                      <a:pt x="0" y="202"/>
                    </a:lnTo>
                    <a:lnTo>
                      <a:pt x="1" y="200"/>
                    </a:lnTo>
                    <a:lnTo>
                      <a:pt x="1" y="195"/>
                    </a:lnTo>
                    <a:lnTo>
                      <a:pt x="1" y="192"/>
                    </a:lnTo>
                    <a:lnTo>
                      <a:pt x="1" y="187"/>
                    </a:lnTo>
                    <a:lnTo>
                      <a:pt x="1" y="184"/>
                    </a:lnTo>
                    <a:lnTo>
                      <a:pt x="1" y="179"/>
                    </a:lnTo>
                    <a:lnTo>
                      <a:pt x="1" y="174"/>
                    </a:lnTo>
                    <a:lnTo>
                      <a:pt x="1" y="168"/>
                    </a:lnTo>
                    <a:lnTo>
                      <a:pt x="1" y="163"/>
                    </a:lnTo>
                    <a:lnTo>
                      <a:pt x="1" y="159"/>
                    </a:lnTo>
                    <a:lnTo>
                      <a:pt x="2" y="153"/>
                    </a:lnTo>
                    <a:lnTo>
                      <a:pt x="2" y="147"/>
                    </a:lnTo>
                    <a:lnTo>
                      <a:pt x="2" y="142"/>
                    </a:lnTo>
                    <a:lnTo>
                      <a:pt x="3" y="136"/>
                    </a:lnTo>
                    <a:lnTo>
                      <a:pt x="3" y="131"/>
                    </a:lnTo>
                    <a:lnTo>
                      <a:pt x="3" y="125"/>
                    </a:lnTo>
                    <a:lnTo>
                      <a:pt x="5" y="120"/>
                    </a:lnTo>
                    <a:lnTo>
                      <a:pt x="5" y="115"/>
                    </a:lnTo>
                    <a:lnTo>
                      <a:pt x="6" y="109"/>
                    </a:lnTo>
                    <a:lnTo>
                      <a:pt x="7" y="105"/>
                    </a:lnTo>
                    <a:lnTo>
                      <a:pt x="7" y="99"/>
                    </a:lnTo>
                    <a:lnTo>
                      <a:pt x="9" y="94"/>
                    </a:lnTo>
                    <a:lnTo>
                      <a:pt x="10" y="89"/>
                    </a:lnTo>
                    <a:lnTo>
                      <a:pt x="11" y="84"/>
                    </a:lnTo>
                    <a:lnTo>
                      <a:pt x="12" y="81"/>
                    </a:lnTo>
                    <a:lnTo>
                      <a:pt x="14" y="76"/>
                    </a:lnTo>
                    <a:lnTo>
                      <a:pt x="15" y="73"/>
                    </a:lnTo>
                    <a:lnTo>
                      <a:pt x="16" y="70"/>
                    </a:lnTo>
                    <a:lnTo>
                      <a:pt x="18" y="66"/>
                    </a:lnTo>
                    <a:lnTo>
                      <a:pt x="19" y="63"/>
                    </a:lnTo>
                    <a:lnTo>
                      <a:pt x="22" y="60"/>
                    </a:lnTo>
                    <a:lnTo>
                      <a:pt x="23" y="57"/>
                    </a:lnTo>
                    <a:lnTo>
                      <a:pt x="24" y="55"/>
                    </a:lnTo>
                    <a:lnTo>
                      <a:pt x="26" y="53"/>
                    </a:lnTo>
                    <a:lnTo>
                      <a:pt x="28" y="50"/>
                    </a:lnTo>
                    <a:lnTo>
                      <a:pt x="29" y="47"/>
                    </a:lnTo>
                    <a:lnTo>
                      <a:pt x="32" y="45"/>
                    </a:lnTo>
                    <a:lnTo>
                      <a:pt x="33" y="44"/>
                    </a:lnTo>
                    <a:lnTo>
                      <a:pt x="36" y="41"/>
                    </a:lnTo>
                    <a:lnTo>
                      <a:pt x="38" y="40"/>
                    </a:lnTo>
                    <a:lnTo>
                      <a:pt x="39" y="37"/>
                    </a:lnTo>
                    <a:lnTo>
                      <a:pt x="41" y="35"/>
                    </a:lnTo>
                    <a:lnTo>
                      <a:pt x="43" y="34"/>
                    </a:lnTo>
                    <a:lnTo>
                      <a:pt x="45" y="31"/>
                    </a:lnTo>
                    <a:lnTo>
                      <a:pt x="49" y="31"/>
                    </a:lnTo>
                    <a:lnTo>
                      <a:pt x="50" y="29"/>
                    </a:lnTo>
                    <a:lnTo>
                      <a:pt x="52" y="27"/>
                    </a:lnTo>
                    <a:lnTo>
                      <a:pt x="54" y="25"/>
                    </a:lnTo>
                    <a:lnTo>
                      <a:pt x="57" y="24"/>
                    </a:lnTo>
                    <a:lnTo>
                      <a:pt x="60" y="23"/>
                    </a:lnTo>
                    <a:lnTo>
                      <a:pt x="61" y="22"/>
                    </a:lnTo>
                    <a:lnTo>
                      <a:pt x="64" y="21"/>
                    </a:lnTo>
                    <a:lnTo>
                      <a:pt x="67" y="19"/>
                    </a:lnTo>
                    <a:lnTo>
                      <a:pt x="68" y="19"/>
                    </a:lnTo>
                    <a:lnTo>
                      <a:pt x="71" y="18"/>
                    </a:lnTo>
                    <a:lnTo>
                      <a:pt x="74" y="16"/>
                    </a:lnTo>
                    <a:lnTo>
                      <a:pt x="76" y="15"/>
                    </a:lnTo>
                    <a:lnTo>
                      <a:pt x="80" y="14"/>
                    </a:lnTo>
                    <a:lnTo>
                      <a:pt x="81" y="12"/>
                    </a:lnTo>
                    <a:lnTo>
                      <a:pt x="84" y="11"/>
                    </a:lnTo>
                    <a:lnTo>
                      <a:pt x="87" y="11"/>
                    </a:lnTo>
                    <a:lnTo>
                      <a:pt x="89" y="10"/>
                    </a:lnTo>
                    <a:lnTo>
                      <a:pt x="92" y="9"/>
                    </a:lnTo>
                    <a:lnTo>
                      <a:pt x="95" y="8"/>
                    </a:lnTo>
                    <a:lnTo>
                      <a:pt x="98" y="8"/>
                    </a:lnTo>
                    <a:lnTo>
                      <a:pt x="102" y="7"/>
                    </a:lnTo>
                    <a:lnTo>
                      <a:pt x="105" y="6"/>
                    </a:lnTo>
                    <a:lnTo>
                      <a:pt x="109" y="6"/>
                    </a:lnTo>
                    <a:lnTo>
                      <a:pt x="112" y="5"/>
                    </a:lnTo>
                    <a:lnTo>
                      <a:pt x="115" y="5"/>
                    </a:lnTo>
                    <a:lnTo>
                      <a:pt x="119" y="3"/>
                    </a:lnTo>
                    <a:lnTo>
                      <a:pt x="123" y="3"/>
                    </a:lnTo>
                    <a:lnTo>
                      <a:pt x="126" y="2"/>
                    </a:lnTo>
                    <a:lnTo>
                      <a:pt x="130" y="2"/>
                    </a:lnTo>
                    <a:lnTo>
                      <a:pt x="134" y="1"/>
                    </a:lnTo>
                    <a:lnTo>
                      <a:pt x="138" y="1"/>
                    </a:lnTo>
                    <a:lnTo>
                      <a:pt x="141" y="1"/>
                    </a:lnTo>
                    <a:lnTo>
                      <a:pt x="145" y="0"/>
                    </a:lnTo>
                    <a:lnTo>
                      <a:pt x="149" y="0"/>
                    </a:lnTo>
                    <a:lnTo>
                      <a:pt x="153" y="0"/>
                    </a:lnTo>
                    <a:lnTo>
                      <a:pt x="157" y="0"/>
                    </a:lnTo>
                    <a:lnTo>
                      <a:pt x="160" y="0"/>
                    </a:lnTo>
                    <a:lnTo>
                      <a:pt x="164" y="0"/>
                    </a:lnTo>
                    <a:lnTo>
                      <a:pt x="167" y="0"/>
                    </a:lnTo>
                    <a:lnTo>
                      <a:pt x="171" y="0"/>
                    </a:lnTo>
                    <a:lnTo>
                      <a:pt x="174" y="0"/>
                    </a:lnTo>
                    <a:lnTo>
                      <a:pt x="178" y="1"/>
                    </a:lnTo>
                    <a:lnTo>
                      <a:pt x="180" y="1"/>
                    </a:lnTo>
                    <a:lnTo>
                      <a:pt x="184" y="1"/>
                    </a:lnTo>
                    <a:lnTo>
                      <a:pt x="187" y="2"/>
                    </a:lnTo>
                    <a:lnTo>
                      <a:pt x="189" y="2"/>
                    </a:lnTo>
                    <a:lnTo>
                      <a:pt x="192" y="3"/>
                    </a:lnTo>
                    <a:lnTo>
                      <a:pt x="195" y="5"/>
                    </a:lnTo>
                    <a:lnTo>
                      <a:pt x="197" y="6"/>
                    </a:lnTo>
                    <a:lnTo>
                      <a:pt x="199" y="6"/>
                    </a:lnTo>
                    <a:lnTo>
                      <a:pt x="202" y="7"/>
                    </a:lnTo>
                    <a:lnTo>
                      <a:pt x="203" y="8"/>
                    </a:lnTo>
                    <a:lnTo>
                      <a:pt x="206" y="8"/>
                    </a:lnTo>
                    <a:lnTo>
                      <a:pt x="207" y="9"/>
                    </a:lnTo>
                    <a:lnTo>
                      <a:pt x="209" y="9"/>
                    </a:lnTo>
                    <a:lnTo>
                      <a:pt x="210" y="10"/>
                    </a:lnTo>
                    <a:lnTo>
                      <a:pt x="212" y="11"/>
                    </a:lnTo>
                    <a:lnTo>
                      <a:pt x="214" y="11"/>
                    </a:lnTo>
                    <a:lnTo>
                      <a:pt x="214" y="12"/>
                    </a:lnTo>
                    <a:lnTo>
                      <a:pt x="216" y="12"/>
                    </a:lnTo>
                    <a:lnTo>
                      <a:pt x="218" y="12"/>
                    </a:lnTo>
                    <a:lnTo>
                      <a:pt x="219" y="14"/>
                    </a:lnTo>
                    <a:lnTo>
                      <a:pt x="220" y="14"/>
                    </a:lnTo>
                    <a:lnTo>
                      <a:pt x="220" y="15"/>
                    </a:lnTo>
                    <a:lnTo>
                      <a:pt x="222" y="15"/>
                    </a:lnTo>
                    <a:lnTo>
                      <a:pt x="223" y="16"/>
                    </a:lnTo>
                    <a:lnTo>
                      <a:pt x="224" y="18"/>
                    </a:lnTo>
                    <a:lnTo>
                      <a:pt x="225" y="18"/>
                    </a:lnTo>
                    <a:lnTo>
                      <a:pt x="225" y="19"/>
                    </a:lnTo>
                    <a:lnTo>
                      <a:pt x="226" y="19"/>
                    </a:lnTo>
                    <a:lnTo>
                      <a:pt x="227" y="21"/>
                    </a:lnTo>
                    <a:lnTo>
                      <a:pt x="227" y="22"/>
                    </a:lnTo>
                    <a:lnTo>
                      <a:pt x="229" y="23"/>
                    </a:lnTo>
                    <a:lnTo>
                      <a:pt x="229" y="24"/>
                    </a:lnTo>
                    <a:lnTo>
                      <a:pt x="230" y="25"/>
                    </a:lnTo>
                    <a:lnTo>
                      <a:pt x="232" y="27"/>
                    </a:lnTo>
                    <a:lnTo>
                      <a:pt x="232" y="28"/>
                    </a:lnTo>
                    <a:lnTo>
                      <a:pt x="232" y="29"/>
                    </a:lnTo>
                    <a:lnTo>
                      <a:pt x="233" y="31"/>
                    </a:lnTo>
                    <a:lnTo>
                      <a:pt x="233" y="32"/>
                    </a:lnTo>
                    <a:lnTo>
                      <a:pt x="234" y="34"/>
                    </a:lnTo>
                    <a:lnTo>
                      <a:pt x="234" y="36"/>
                    </a:lnTo>
                    <a:lnTo>
                      <a:pt x="234" y="38"/>
                    </a:lnTo>
                    <a:lnTo>
                      <a:pt x="234" y="40"/>
                    </a:lnTo>
                    <a:lnTo>
                      <a:pt x="236" y="42"/>
                    </a:lnTo>
                    <a:lnTo>
                      <a:pt x="236" y="44"/>
                    </a:lnTo>
                    <a:lnTo>
                      <a:pt x="236" y="47"/>
                    </a:lnTo>
                    <a:lnTo>
                      <a:pt x="236" y="49"/>
                    </a:lnTo>
                    <a:lnTo>
                      <a:pt x="236" y="50"/>
                    </a:lnTo>
                    <a:lnTo>
                      <a:pt x="236" y="53"/>
                    </a:lnTo>
                    <a:lnTo>
                      <a:pt x="237" y="55"/>
                    </a:lnTo>
                    <a:lnTo>
                      <a:pt x="237" y="58"/>
                    </a:lnTo>
                    <a:lnTo>
                      <a:pt x="237" y="60"/>
                    </a:lnTo>
                    <a:lnTo>
                      <a:pt x="237" y="63"/>
                    </a:lnTo>
                    <a:lnTo>
                      <a:pt x="237" y="66"/>
                    </a:lnTo>
                    <a:lnTo>
                      <a:pt x="237" y="68"/>
                    </a:lnTo>
                    <a:lnTo>
                      <a:pt x="237" y="70"/>
                    </a:lnTo>
                    <a:lnTo>
                      <a:pt x="237" y="73"/>
                    </a:lnTo>
                    <a:lnTo>
                      <a:pt x="237" y="75"/>
                    </a:lnTo>
                    <a:lnTo>
                      <a:pt x="236" y="77"/>
                    </a:lnTo>
                    <a:lnTo>
                      <a:pt x="236" y="80"/>
                    </a:lnTo>
                    <a:lnTo>
                      <a:pt x="236" y="83"/>
                    </a:lnTo>
                    <a:lnTo>
                      <a:pt x="236" y="84"/>
                    </a:lnTo>
                    <a:lnTo>
                      <a:pt x="236" y="86"/>
                    </a:lnTo>
                    <a:lnTo>
                      <a:pt x="236" y="89"/>
                    </a:lnTo>
                    <a:lnTo>
                      <a:pt x="236" y="90"/>
                    </a:lnTo>
                    <a:lnTo>
                      <a:pt x="236" y="93"/>
                    </a:lnTo>
                    <a:lnTo>
                      <a:pt x="236" y="96"/>
                    </a:lnTo>
                    <a:lnTo>
                      <a:pt x="234" y="96"/>
                    </a:lnTo>
                    <a:lnTo>
                      <a:pt x="234" y="99"/>
                    </a:lnTo>
                    <a:lnTo>
                      <a:pt x="234" y="102"/>
                    </a:lnTo>
                    <a:lnTo>
                      <a:pt x="234" y="105"/>
                    </a:lnTo>
                    <a:lnTo>
                      <a:pt x="233" y="106"/>
                    </a:lnTo>
                    <a:lnTo>
                      <a:pt x="233" y="109"/>
                    </a:lnTo>
                    <a:lnTo>
                      <a:pt x="233" y="110"/>
                    </a:lnTo>
                    <a:lnTo>
                      <a:pt x="232" y="112"/>
                    </a:lnTo>
                    <a:lnTo>
                      <a:pt x="232" y="114"/>
                    </a:lnTo>
                    <a:lnTo>
                      <a:pt x="230" y="115"/>
                    </a:lnTo>
                    <a:lnTo>
                      <a:pt x="230" y="118"/>
                    </a:lnTo>
                    <a:lnTo>
                      <a:pt x="230" y="119"/>
                    </a:lnTo>
                    <a:lnTo>
                      <a:pt x="229" y="122"/>
                    </a:lnTo>
                    <a:lnTo>
                      <a:pt x="229" y="123"/>
                    </a:lnTo>
                    <a:lnTo>
                      <a:pt x="227" y="125"/>
                    </a:lnTo>
                    <a:lnTo>
                      <a:pt x="227" y="127"/>
                    </a:lnTo>
                    <a:lnTo>
                      <a:pt x="226" y="128"/>
                    </a:lnTo>
                    <a:lnTo>
                      <a:pt x="225" y="129"/>
                    </a:lnTo>
                    <a:lnTo>
                      <a:pt x="225" y="132"/>
                    </a:lnTo>
                    <a:lnTo>
                      <a:pt x="224" y="133"/>
                    </a:lnTo>
                    <a:lnTo>
                      <a:pt x="224" y="134"/>
                    </a:lnTo>
                    <a:lnTo>
                      <a:pt x="223" y="136"/>
                    </a:lnTo>
                    <a:lnTo>
                      <a:pt x="222" y="137"/>
                    </a:lnTo>
                    <a:lnTo>
                      <a:pt x="222" y="138"/>
                    </a:lnTo>
                    <a:lnTo>
                      <a:pt x="220" y="140"/>
                    </a:lnTo>
                    <a:lnTo>
                      <a:pt x="219" y="142"/>
                    </a:lnTo>
                    <a:lnTo>
                      <a:pt x="219" y="144"/>
                    </a:lnTo>
                    <a:lnTo>
                      <a:pt x="218" y="145"/>
                    </a:lnTo>
                    <a:lnTo>
                      <a:pt x="216" y="146"/>
                    </a:lnTo>
                    <a:lnTo>
                      <a:pt x="216" y="147"/>
                    </a:lnTo>
                    <a:lnTo>
                      <a:pt x="214" y="148"/>
                    </a:lnTo>
                    <a:lnTo>
                      <a:pt x="214" y="149"/>
                    </a:lnTo>
                    <a:lnTo>
                      <a:pt x="212" y="149"/>
                    </a:lnTo>
                    <a:lnTo>
                      <a:pt x="210" y="150"/>
                    </a:lnTo>
                    <a:lnTo>
                      <a:pt x="210" y="151"/>
                    </a:lnTo>
                    <a:lnTo>
                      <a:pt x="209" y="153"/>
                    </a:lnTo>
                    <a:lnTo>
                      <a:pt x="207" y="154"/>
                    </a:lnTo>
                    <a:lnTo>
                      <a:pt x="206" y="155"/>
                    </a:lnTo>
                    <a:lnTo>
                      <a:pt x="203" y="157"/>
                    </a:lnTo>
                    <a:lnTo>
                      <a:pt x="202" y="158"/>
                    </a:lnTo>
                    <a:lnTo>
                      <a:pt x="199" y="159"/>
                    </a:lnTo>
                    <a:lnTo>
                      <a:pt x="198" y="160"/>
                    </a:lnTo>
                    <a:lnTo>
                      <a:pt x="196" y="160"/>
                    </a:lnTo>
                    <a:lnTo>
                      <a:pt x="193" y="161"/>
                    </a:lnTo>
                    <a:lnTo>
                      <a:pt x="192" y="162"/>
                    </a:lnTo>
                    <a:lnTo>
                      <a:pt x="189" y="163"/>
                    </a:lnTo>
                    <a:lnTo>
                      <a:pt x="187" y="164"/>
                    </a:lnTo>
                    <a:lnTo>
                      <a:pt x="184" y="164"/>
                    </a:lnTo>
                    <a:lnTo>
                      <a:pt x="181" y="166"/>
                    </a:lnTo>
                    <a:lnTo>
                      <a:pt x="180" y="167"/>
                    </a:lnTo>
                    <a:lnTo>
                      <a:pt x="178" y="168"/>
                    </a:lnTo>
                    <a:lnTo>
                      <a:pt x="175" y="168"/>
                    </a:lnTo>
                    <a:lnTo>
                      <a:pt x="172" y="169"/>
                    </a:lnTo>
                    <a:lnTo>
                      <a:pt x="171" y="169"/>
                    </a:lnTo>
                    <a:lnTo>
                      <a:pt x="168" y="171"/>
                    </a:lnTo>
                    <a:lnTo>
                      <a:pt x="167" y="171"/>
                    </a:lnTo>
                    <a:lnTo>
                      <a:pt x="165" y="172"/>
                    </a:lnTo>
                    <a:lnTo>
                      <a:pt x="162" y="172"/>
                    </a:lnTo>
                    <a:lnTo>
                      <a:pt x="161" y="173"/>
                    </a:lnTo>
                    <a:lnTo>
                      <a:pt x="158" y="173"/>
                    </a:lnTo>
                    <a:lnTo>
                      <a:pt x="157" y="174"/>
                    </a:lnTo>
                    <a:lnTo>
                      <a:pt x="156" y="174"/>
                    </a:lnTo>
                    <a:lnTo>
                      <a:pt x="154" y="174"/>
                    </a:lnTo>
                    <a:lnTo>
                      <a:pt x="153" y="174"/>
                    </a:lnTo>
                    <a:lnTo>
                      <a:pt x="153" y="175"/>
                    </a:lnTo>
                    <a:lnTo>
                      <a:pt x="151" y="175"/>
                    </a:lnTo>
                    <a:lnTo>
                      <a:pt x="149" y="175"/>
                    </a:lnTo>
                    <a:lnTo>
                      <a:pt x="147" y="176"/>
                    </a:lnTo>
                    <a:lnTo>
                      <a:pt x="145" y="176"/>
                    </a:lnTo>
                    <a:lnTo>
                      <a:pt x="143" y="177"/>
                    </a:lnTo>
                    <a:lnTo>
                      <a:pt x="141" y="177"/>
                    </a:lnTo>
                    <a:lnTo>
                      <a:pt x="139" y="179"/>
                    </a:lnTo>
                    <a:lnTo>
                      <a:pt x="138" y="179"/>
                    </a:lnTo>
                    <a:lnTo>
                      <a:pt x="137" y="179"/>
                    </a:lnTo>
                    <a:lnTo>
                      <a:pt x="136" y="180"/>
                    </a:lnTo>
                    <a:lnTo>
                      <a:pt x="134" y="180"/>
                    </a:lnTo>
                    <a:lnTo>
                      <a:pt x="133" y="181"/>
                    </a:lnTo>
                    <a:lnTo>
                      <a:pt x="132" y="181"/>
                    </a:lnTo>
                    <a:lnTo>
                      <a:pt x="130" y="182"/>
                    </a:lnTo>
                    <a:lnTo>
                      <a:pt x="129" y="182"/>
                    </a:lnTo>
                    <a:lnTo>
                      <a:pt x="128" y="184"/>
                    </a:lnTo>
                    <a:lnTo>
                      <a:pt x="126" y="184"/>
                    </a:lnTo>
                    <a:lnTo>
                      <a:pt x="125" y="185"/>
                    </a:lnTo>
                    <a:lnTo>
                      <a:pt x="124" y="186"/>
                    </a:lnTo>
                    <a:lnTo>
                      <a:pt x="123" y="187"/>
                    </a:lnTo>
                    <a:lnTo>
                      <a:pt x="122" y="187"/>
                    </a:lnTo>
                    <a:lnTo>
                      <a:pt x="122" y="188"/>
                    </a:lnTo>
                    <a:lnTo>
                      <a:pt x="120" y="188"/>
                    </a:lnTo>
                    <a:lnTo>
                      <a:pt x="120" y="189"/>
                    </a:lnTo>
                    <a:lnTo>
                      <a:pt x="119" y="189"/>
                    </a:lnTo>
                    <a:lnTo>
                      <a:pt x="119" y="190"/>
                    </a:lnTo>
                    <a:lnTo>
                      <a:pt x="118" y="190"/>
                    </a:lnTo>
                    <a:lnTo>
                      <a:pt x="118" y="192"/>
                    </a:lnTo>
                    <a:lnTo>
                      <a:pt x="116" y="193"/>
                    </a:lnTo>
                    <a:lnTo>
                      <a:pt x="116" y="194"/>
                    </a:lnTo>
                    <a:lnTo>
                      <a:pt x="115" y="194"/>
                    </a:lnTo>
                    <a:lnTo>
                      <a:pt x="114" y="195"/>
                    </a:lnTo>
                    <a:lnTo>
                      <a:pt x="112" y="197"/>
                    </a:lnTo>
                    <a:lnTo>
                      <a:pt x="112" y="198"/>
                    </a:lnTo>
                    <a:lnTo>
                      <a:pt x="110" y="198"/>
                    </a:lnTo>
                    <a:lnTo>
                      <a:pt x="109" y="200"/>
                    </a:lnTo>
                    <a:lnTo>
                      <a:pt x="109" y="201"/>
                    </a:lnTo>
                    <a:lnTo>
                      <a:pt x="107" y="201"/>
                    </a:lnTo>
                    <a:lnTo>
                      <a:pt x="107" y="202"/>
                    </a:lnTo>
                    <a:lnTo>
                      <a:pt x="106" y="202"/>
                    </a:lnTo>
                    <a:lnTo>
                      <a:pt x="105" y="203"/>
                    </a:lnTo>
                    <a:lnTo>
                      <a:pt x="105" y="204"/>
                    </a:lnTo>
                    <a:lnTo>
                      <a:pt x="103" y="204"/>
                    </a:lnTo>
                    <a:lnTo>
                      <a:pt x="102" y="206"/>
                    </a:lnTo>
                    <a:lnTo>
                      <a:pt x="101" y="207"/>
                    </a:lnTo>
                    <a:lnTo>
                      <a:pt x="99" y="208"/>
                    </a:lnTo>
                    <a:lnTo>
                      <a:pt x="98" y="210"/>
                    </a:lnTo>
                    <a:lnTo>
                      <a:pt x="97" y="210"/>
                    </a:lnTo>
                    <a:lnTo>
                      <a:pt x="95" y="211"/>
                    </a:lnTo>
                    <a:lnTo>
                      <a:pt x="93" y="211"/>
                    </a:lnTo>
                    <a:lnTo>
                      <a:pt x="92" y="213"/>
                    </a:lnTo>
                    <a:lnTo>
                      <a:pt x="91" y="213"/>
                    </a:lnTo>
                    <a:lnTo>
                      <a:pt x="89" y="214"/>
                    </a:lnTo>
                    <a:lnTo>
                      <a:pt x="88" y="215"/>
                    </a:lnTo>
                    <a:lnTo>
                      <a:pt x="87" y="215"/>
                    </a:lnTo>
                    <a:lnTo>
                      <a:pt x="85" y="216"/>
                    </a:lnTo>
                    <a:lnTo>
                      <a:pt x="84" y="216"/>
                    </a:lnTo>
                    <a:lnTo>
                      <a:pt x="83" y="217"/>
                    </a:lnTo>
                    <a:lnTo>
                      <a:pt x="81" y="219"/>
                    </a:lnTo>
                    <a:lnTo>
                      <a:pt x="80" y="219"/>
                    </a:lnTo>
                    <a:lnTo>
                      <a:pt x="80" y="220"/>
                    </a:lnTo>
                    <a:lnTo>
                      <a:pt x="78" y="221"/>
                    </a:lnTo>
                    <a:lnTo>
                      <a:pt x="76" y="221"/>
                    </a:lnTo>
                    <a:lnTo>
                      <a:pt x="76" y="223"/>
                    </a:lnTo>
                    <a:lnTo>
                      <a:pt x="74" y="223"/>
                    </a:lnTo>
                    <a:lnTo>
                      <a:pt x="72" y="224"/>
                    </a:lnTo>
                    <a:lnTo>
                      <a:pt x="71" y="224"/>
                    </a:lnTo>
                    <a:lnTo>
                      <a:pt x="70" y="226"/>
                    </a:lnTo>
                    <a:lnTo>
                      <a:pt x="68" y="227"/>
                    </a:lnTo>
                    <a:lnTo>
                      <a:pt x="67" y="228"/>
                    </a:lnTo>
                    <a:lnTo>
                      <a:pt x="67" y="229"/>
                    </a:lnTo>
                    <a:lnTo>
                      <a:pt x="65" y="230"/>
                    </a:lnTo>
                    <a:lnTo>
                      <a:pt x="64" y="232"/>
                    </a:lnTo>
                    <a:lnTo>
                      <a:pt x="63" y="233"/>
                    </a:lnTo>
                    <a:lnTo>
                      <a:pt x="61" y="234"/>
                    </a:lnTo>
                    <a:lnTo>
                      <a:pt x="60" y="236"/>
                    </a:lnTo>
                    <a:lnTo>
                      <a:pt x="58" y="236"/>
                    </a:lnTo>
                    <a:lnTo>
                      <a:pt x="58" y="237"/>
                    </a:lnTo>
                    <a:lnTo>
                      <a:pt x="57" y="239"/>
                    </a:lnTo>
                    <a:lnTo>
                      <a:pt x="56" y="239"/>
                    </a:lnTo>
                    <a:lnTo>
                      <a:pt x="56" y="241"/>
                    </a:lnTo>
                    <a:lnTo>
                      <a:pt x="54" y="242"/>
                    </a:lnTo>
                    <a:lnTo>
                      <a:pt x="53" y="243"/>
                    </a:lnTo>
                    <a:lnTo>
                      <a:pt x="53" y="245"/>
                    </a:lnTo>
                    <a:lnTo>
                      <a:pt x="52" y="246"/>
                    </a:lnTo>
                    <a:lnTo>
                      <a:pt x="52" y="247"/>
                    </a:lnTo>
                    <a:lnTo>
                      <a:pt x="51" y="249"/>
                    </a:lnTo>
                    <a:lnTo>
                      <a:pt x="50" y="250"/>
                    </a:lnTo>
                    <a:lnTo>
                      <a:pt x="49" y="252"/>
                    </a:lnTo>
                    <a:lnTo>
                      <a:pt x="47" y="254"/>
                    </a:lnTo>
                    <a:lnTo>
                      <a:pt x="45" y="255"/>
                    </a:lnTo>
                    <a:lnTo>
                      <a:pt x="45" y="256"/>
                    </a:lnTo>
                    <a:lnTo>
                      <a:pt x="43" y="258"/>
                    </a:lnTo>
                    <a:lnTo>
                      <a:pt x="41" y="258"/>
                    </a:lnTo>
                    <a:lnTo>
                      <a:pt x="39" y="259"/>
                    </a:lnTo>
                    <a:lnTo>
                      <a:pt x="38" y="259"/>
                    </a:lnTo>
                    <a:lnTo>
                      <a:pt x="37" y="259"/>
                    </a:lnTo>
                    <a:lnTo>
                      <a:pt x="36" y="259"/>
                    </a:lnTo>
                    <a:lnTo>
                      <a:pt x="34" y="259"/>
                    </a:lnTo>
                    <a:lnTo>
                      <a:pt x="33" y="259"/>
                    </a:lnTo>
                    <a:lnTo>
                      <a:pt x="32" y="259"/>
                    </a:lnTo>
                    <a:lnTo>
                      <a:pt x="30" y="259"/>
                    </a:lnTo>
                    <a:lnTo>
                      <a:pt x="29" y="258"/>
                    </a:lnTo>
                    <a:lnTo>
                      <a:pt x="28" y="258"/>
                    </a:lnTo>
                    <a:lnTo>
                      <a:pt x="26" y="258"/>
                    </a:lnTo>
                    <a:lnTo>
                      <a:pt x="25" y="258"/>
                    </a:lnTo>
                    <a:lnTo>
                      <a:pt x="24" y="258"/>
                    </a:lnTo>
                    <a:lnTo>
                      <a:pt x="23" y="256"/>
                    </a:lnTo>
                    <a:lnTo>
                      <a:pt x="22" y="256"/>
                    </a:lnTo>
                    <a:lnTo>
                      <a:pt x="20" y="256"/>
                    </a:lnTo>
                    <a:lnTo>
                      <a:pt x="19" y="256"/>
                    </a:lnTo>
                    <a:lnTo>
                      <a:pt x="18" y="255"/>
                    </a:lnTo>
                    <a:lnTo>
                      <a:pt x="16" y="255"/>
                    </a:lnTo>
                    <a:lnTo>
                      <a:pt x="15" y="255"/>
                    </a:lnTo>
                    <a:lnTo>
                      <a:pt x="14" y="255"/>
                    </a:lnTo>
                    <a:lnTo>
                      <a:pt x="12" y="254"/>
                    </a:lnTo>
                    <a:lnTo>
                      <a:pt x="11" y="254"/>
                    </a:lnTo>
                  </a:path>
                </a:pathLst>
              </a:custGeom>
              <a:solidFill>
                <a:srgbClr val="DB852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8" name="Freeform 37"/>
              <p:cNvSpPr>
                <a:spLocks/>
              </p:cNvSpPr>
              <p:nvPr/>
            </p:nvSpPr>
            <p:spPr bwMode="auto">
              <a:xfrm>
                <a:off x="902" y="1629"/>
                <a:ext cx="213" cy="233"/>
              </a:xfrm>
              <a:custGeom>
                <a:avLst/>
                <a:gdLst>
                  <a:gd name="T0" fmla="*/ 7 w 213"/>
                  <a:gd name="T1" fmla="*/ 222 h 233"/>
                  <a:gd name="T2" fmla="*/ 5 w 213"/>
                  <a:gd name="T3" fmla="*/ 215 h 233"/>
                  <a:gd name="T4" fmla="*/ 2 w 213"/>
                  <a:gd name="T5" fmla="*/ 206 h 233"/>
                  <a:gd name="T6" fmla="*/ 0 w 213"/>
                  <a:gd name="T7" fmla="*/ 193 h 233"/>
                  <a:gd name="T8" fmla="*/ 0 w 213"/>
                  <a:gd name="T9" fmla="*/ 179 h 233"/>
                  <a:gd name="T10" fmla="*/ 1 w 213"/>
                  <a:gd name="T11" fmla="*/ 157 h 233"/>
                  <a:gd name="T12" fmla="*/ 2 w 213"/>
                  <a:gd name="T13" fmla="*/ 127 h 233"/>
                  <a:gd name="T14" fmla="*/ 5 w 213"/>
                  <a:gd name="T15" fmla="*/ 99 h 233"/>
                  <a:gd name="T16" fmla="*/ 11 w 213"/>
                  <a:gd name="T17" fmla="*/ 73 h 233"/>
                  <a:gd name="T18" fmla="*/ 18 w 213"/>
                  <a:gd name="T19" fmla="*/ 54 h 233"/>
                  <a:gd name="T20" fmla="*/ 28 w 213"/>
                  <a:gd name="T21" fmla="*/ 41 h 233"/>
                  <a:gd name="T22" fmla="*/ 39 w 213"/>
                  <a:gd name="T23" fmla="*/ 31 h 233"/>
                  <a:gd name="T24" fmla="*/ 51 w 213"/>
                  <a:gd name="T25" fmla="*/ 22 h 233"/>
                  <a:gd name="T26" fmla="*/ 64 w 213"/>
                  <a:gd name="T27" fmla="*/ 15 h 233"/>
                  <a:gd name="T28" fmla="*/ 77 w 213"/>
                  <a:gd name="T29" fmla="*/ 11 h 233"/>
                  <a:gd name="T30" fmla="*/ 94 w 213"/>
                  <a:gd name="T31" fmla="*/ 6 h 233"/>
                  <a:gd name="T32" fmla="*/ 113 w 213"/>
                  <a:gd name="T33" fmla="*/ 2 h 233"/>
                  <a:gd name="T34" fmla="*/ 133 w 213"/>
                  <a:gd name="T35" fmla="*/ 0 h 233"/>
                  <a:gd name="T36" fmla="*/ 153 w 213"/>
                  <a:gd name="T37" fmla="*/ 0 h 233"/>
                  <a:gd name="T38" fmla="*/ 170 w 213"/>
                  <a:gd name="T39" fmla="*/ 2 h 233"/>
                  <a:gd name="T40" fmla="*/ 182 w 213"/>
                  <a:gd name="T41" fmla="*/ 7 h 233"/>
                  <a:gd name="T42" fmla="*/ 191 w 213"/>
                  <a:gd name="T43" fmla="*/ 11 h 233"/>
                  <a:gd name="T44" fmla="*/ 199 w 213"/>
                  <a:gd name="T45" fmla="*/ 14 h 233"/>
                  <a:gd name="T46" fmla="*/ 204 w 213"/>
                  <a:gd name="T47" fmla="*/ 19 h 233"/>
                  <a:gd name="T48" fmla="*/ 207 w 213"/>
                  <a:gd name="T49" fmla="*/ 24 h 233"/>
                  <a:gd name="T50" fmla="*/ 209 w 213"/>
                  <a:gd name="T51" fmla="*/ 32 h 233"/>
                  <a:gd name="T52" fmla="*/ 211 w 213"/>
                  <a:gd name="T53" fmla="*/ 42 h 233"/>
                  <a:gd name="T54" fmla="*/ 212 w 213"/>
                  <a:gd name="T55" fmla="*/ 54 h 233"/>
                  <a:gd name="T56" fmla="*/ 212 w 213"/>
                  <a:gd name="T57" fmla="*/ 67 h 233"/>
                  <a:gd name="T58" fmla="*/ 211 w 213"/>
                  <a:gd name="T59" fmla="*/ 80 h 233"/>
                  <a:gd name="T60" fmla="*/ 211 w 213"/>
                  <a:gd name="T61" fmla="*/ 90 h 233"/>
                  <a:gd name="T62" fmla="*/ 208 w 213"/>
                  <a:gd name="T63" fmla="*/ 100 h 233"/>
                  <a:gd name="T64" fmla="*/ 205 w 213"/>
                  <a:gd name="T65" fmla="*/ 111 h 233"/>
                  <a:gd name="T66" fmla="*/ 201 w 213"/>
                  <a:gd name="T67" fmla="*/ 120 h 233"/>
                  <a:gd name="T68" fmla="*/ 196 w 213"/>
                  <a:gd name="T69" fmla="*/ 127 h 233"/>
                  <a:gd name="T70" fmla="*/ 191 w 213"/>
                  <a:gd name="T71" fmla="*/ 134 h 233"/>
                  <a:gd name="T72" fmla="*/ 184 w 213"/>
                  <a:gd name="T73" fmla="*/ 140 h 233"/>
                  <a:gd name="T74" fmla="*/ 173 w 213"/>
                  <a:gd name="T75" fmla="*/ 145 h 233"/>
                  <a:gd name="T76" fmla="*/ 160 w 213"/>
                  <a:gd name="T77" fmla="*/ 150 h 233"/>
                  <a:gd name="T78" fmla="*/ 149 w 213"/>
                  <a:gd name="T79" fmla="*/ 154 h 233"/>
                  <a:gd name="T80" fmla="*/ 140 w 213"/>
                  <a:gd name="T81" fmla="*/ 157 h 233"/>
                  <a:gd name="T82" fmla="*/ 132 w 213"/>
                  <a:gd name="T83" fmla="*/ 157 h 233"/>
                  <a:gd name="T84" fmla="*/ 125 w 213"/>
                  <a:gd name="T85" fmla="*/ 160 h 233"/>
                  <a:gd name="T86" fmla="*/ 117 w 213"/>
                  <a:gd name="T87" fmla="*/ 164 h 233"/>
                  <a:gd name="T88" fmla="*/ 112 w 213"/>
                  <a:gd name="T89" fmla="*/ 166 h 233"/>
                  <a:gd name="T90" fmla="*/ 105 w 213"/>
                  <a:gd name="T91" fmla="*/ 172 h 233"/>
                  <a:gd name="T92" fmla="*/ 100 w 213"/>
                  <a:gd name="T93" fmla="*/ 177 h 233"/>
                  <a:gd name="T94" fmla="*/ 96 w 213"/>
                  <a:gd name="T95" fmla="*/ 181 h 233"/>
                  <a:gd name="T96" fmla="*/ 91 w 213"/>
                  <a:gd name="T97" fmla="*/ 185 h 233"/>
                  <a:gd name="T98" fmla="*/ 86 w 213"/>
                  <a:gd name="T99" fmla="*/ 189 h 233"/>
                  <a:gd name="T100" fmla="*/ 79 w 213"/>
                  <a:gd name="T101" fmla="*/ 193 h 233"/>
                  <a:gd name="T102" fmla="*/ 70 w 213"/>
                  <a:gd name="T103" fmla="*/ 198 h 233"/>
                  <a:gd name="T104" fmla="*/ 64 w 213"/>
                  <a:gd name="T105" fmla="*/ 203 h 233"/>
                  <a:gd name="T106" fmla="*/ 56 w 213"/>
                  <a:gd name="T107" fmla="*/ 209 h 233"/>
                  <a:gd name="T108" fmla="*/ 51 w 213"/>
                  <a:gd name="T109" fmla="*/ 215 h 233"/>
                  <a:gd name="T110" fmla="*/ 47 w 213"/>
                  <a:gd name="T111" fmla="*/ 220 h 233"/>
                  <a:gd name="T112" fmla="*/ 42 w 213"/>
                  <a:gd name="T113" fmla="*/ 228 h 233"/>
                  <a:gd name="T114" fmla="*/ 35 w 213"/>
                  <a:gd name="T115" fmla="*/ 232 h 233"/>
                  <a:gd name="T116" fmla="*/ 27 w 213"/>
                  <a:gd name="T117" fmla="*/ 232 h 233"/>
                  <a:gd name="T118" fmla="*/ 19 w 213"/>
                  <a:gd name="T119" fmla="*/ 231 h 233"/>
                  <a:gd name="T120" fmla="*/ 11 w 213"/>
                  <a:gd name="T121" fmla="*/ 228 h 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3"/>
                  <a:gd name="T184" fmla="*/ 0 h 233"/>
                  <a:gd name="T185" fmla="*/ 213 w 213"/>
                  <a:gd name="T186" fmla="*/ 233 h 2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3" h="233">
                    <a:moveTo>
                      <a:pt x="11" y="228"/>
                    </a:moveTo>
                    <a:lnTo>
                      <a:pt x="11" y="228"/>
                    </a:lnTo>
                    <a:lnTo>
                      <a:pt x="9" y="226"/>
                    </a:lnTo>
                    <a:lnTo>
                      <a:pt x="9" y="225"/>
                    </a:lnTo>
                    <a:lnTo>
                      <a:pt x="7" y="224"/>
                    </a:lnTo>
                    <a:lnTo>
                      <a:pt x="7" y="222"/>
                    </a:lnTo>
                    <a:lnTo>
                      <a:pt x="6" y="220"/>
                    </a:lnTo>
                    <a:lnTo>
                      <a:pt x="6" y="219"/>
                    </a:lnTo>
                    <a:lnTo>
                      <a:pt x="5" y="218"/>
                    </a:lnTo>
                    <a:lnTo>
                      <a:pt x="5" y="216"/>
                    </a:lnTo>
                    <a:lnTo>
                      <a:pt x="5" y="215"/>
                    </a:lnTo>
                    <a:lnTo>
                      <a:pt x="3" y="213"/>
                    </a:lnTo>
                    <a:lnTo>
                      <a:pt x="3" y="212"/>
                    </a:lnTo>
                    <a:lnTo>
                      <a:pt x="3" y="211"/>
                    </a:lnTo>
                    <a:lnTo>
                      <a:pt x="2" y="209"/>
                    </a:lnTo>
                    <a:lnTo>
                      <a:pt x="2" y="207"/>
                    </a:lnTo>
                    <a:lnTo>
                      <a:pt x="2" y="206"/>
                    </a:lnTo>
                    <a:lnTo>
                      <a:pt x="1" y="203"/>
                    </a:lnTo>
                    <a:lnTo>
                      <a:pt x="1" y="200"/>
                    </a:lnTo>
                    <a:lnTo>
                      <a:pt x="1" y="199"/>
                    </a:lnTo>
                    <a:lnTo>
                      <a:pt x="1" y="196"/>
                    </a:lnTo>
                    <a:lnTo>
                      <a:pt x="0" y="196"/>
                    </a:lnTo>
                    <a:lnTo>
                      <a:pt x="0" y="193"/>
                    </a:lnTo>
                    <a:lnTo>
                      <a:pt x="0" y="192"/>
                    </a:lnTo>
                    <a:lnTo>
                      <a:pt x="0" y="190"/>
                    </a:lnTo>
                    <a:lnTo>
                      <a:pt x="0" y="187"/>
                    </a:lnTo>
                    <a:lnTo>
                      <a:pt x="0" y="185"/>
                    </a:lnTo>
                    <a:lnTo>
                      <a:pt x="0" y="183"/>
                    </a:lnTo>
                    <a:lnTo>
                      <a:pt x="0" y="179"/>
                    </a:lnTo>
                    <a:lnTo>
                      <a:pt x="0" y="176"/>
                    </a:lnTo>
                    <a:lnTo>
                      <a:pt x="0" y="172"/>
                    </a:lnTo>
                    <a:lnTo>
                      <a:pt x="0" y="168"/>
                    </a:lnTo>
                    <a:lnTo>
                      <a:pt x="0" y="165"/>
                    </a:lnTo>
                    <a:lnTo>
                      <a:pt x="0" y="160"/>
                    </a:lnTo>
                    <a:lnTo>
                      <a:pt x="1" y="157"/>
                    </a:lnTo>
                    <a:lnTo>
                      <a:pt x="1" y="152"/>
                    </a:lnTo>
                    <a:lnTo>
                      <a:pt x="1" y="147"/>
                    </a:lnTo>
                    <a:lnTo>
                      <a:pt x="1" y="142"/>
                    </a:lnTo>
                    <a:lnTo>
                      <a:pt x="1" y="138"/>
                    </a:lnTo>
                    <a:lnTo>
                      <a:pt x="1" y="133"/>
                    </a:lnTo>
                    <a:lnTo>
                      <a:pt x="2" y="127"/>
                    </a:lnTo>
                    <a:lnTo>
                      <a:pt x="2" y="122"/>
                    </a:lnTo>
                    <a:lnTo>
                      <a:pt x="2" y="118"/>
                    </a:lnTo>
                    <a:lnTo>
                      <a:pt x="3" y="113"/>
                    </a:lnTo>
                    <a:lnTo>
                      <a:pt x="3" y="108"/>
                    </a:lnTo>
                    <a:lnTo>
                      <a:pt x="3" y="103"/>
                    </a:lnTo>
                    <a:lnTo>
                      <a:pt x="5" y="99"/>
                    </a:lnTo>
                    <a:lnTo>
                      <a:pt x="6" y="94"/>
                    </a:lnTo>
                    <a:lnTo>
                      <a:pt x="6" y="89"/>
                    </a:lnTo>
                    <a:lnTo>
                      <a:pt x="7" y="85"/>
                    </a:lnTo>
                    <a:lnTo>
                      <a:pt x="7" y="81"/>
                    </a:lnTo>
                    <a:lnTo>
                      <a:pt x="9" y="76"/>
                    </a:lnTo>
                    <a:lnTo>
                      <a:pt x="11" y="73"/>
                    </a:lnTo>
                    <a:lnTo>
                      <a:pt x="11" y="70"/>
                    </a:lnTo>
                    <a:lnTo>
                      <a:pt x="12" y="66"/>
                    </a:lnTo>
                    <a:lnTo>
                      <a:pt x="14" y="63"/>
                    </a:lnTo>
                    <a:lnTo>
                      <a:pt x="15" y="60"/>
                    </a:lnTo>
                    <a:lnTo>
                      <a:pt x="16" y="58"/>
                    </a:lnTo>
                    <a:lnTo>
                      <a:pt x="18" y="54"/>
                    </a:lnTo>
                    <a:lnTo>
                      <a:pt x="19" y="51"/>
                    </a:lnTo>
                    <a:lnTo>
                      <a:pt x="22" y="50"/>
                    </a:lnTo>
                    <a:lnTo>
                      <a:pt x="23" y="47"/>
                    </a:lnTo>
                    <a:lnTo>
                      <a:pt x="24" y="46"/>
                    </a:lnTo>
                    <a:lnTo>
                      <a:pt x="26" y="44"/>
                    </a:lnTo>
                    <a:lnTo>
                      <a:pt x="28" y="41"/>
                    </a:lnTo>
                    <a:lnTo>
                      <a:pt x="29" y="38"/>
                    </a:lnTo>
                    <a:lnTo>
                      <a:pt x="31" y="37"/>
                    </a:lnTo>
                    <a:lnTo>
                      <a:pt x="33" y="35"/>
                    </a:lnTo>
                    <a:lnTo>
                      <a:pt x="35" y="34"/>
                    </a:lnTo>
                    <a:lnTo>
                      <a:pt x="37" y="32"/>
                    </a:lnTo>
                    <a:lnTo>
                      <a:pt x="39" y="31"/>
                    </a:lnTo>
                    <a:lnTo>
                      <a:pt x="40" y="29"/>
                    </a:lnTo>
                    <a:lnTo>
                      <a:pt x="42" y="28"/>
                    </a:lnTo>
                    <a:lnTo>
                      <a:pt x="45" y="25"/>
                    </a:lnTo>
                    <a:lnTo>
                      <a:pt x="46" y="24"/>
                    </a:lnTo>
                    <a:lnTo>
                      <a:pt x="49" y="24"/>
                    </a:lnTo>
                    <a:lnTo>
                      <a:pt x="51" y="22"/>
                    </a:lnTo>
                    <a:lnTo>
                      <a:pt x="53" y="21"/>
                    </a:lnTo>
                    <a:lnTo>
                      <a:pt x="55" y="20"/>
                    </a:lnTo>
                    <a:lnTo>
                      <a:pt x="56" y="19"/>
                    </a:lnTo>
                    <a:lnTo>
                      <a:pt x="58" y="18"/>
                    </a:lnTo>
                    <a:lnTo>
                      <a:pt x="62" y="16"/>
                    </a:lnTo>
                    <a:lnTo>
                      <a:pt x="64" y="15"/>
                    </a:lnTo>
                    <a:lnTo>
                      <a:pt x="66" y="15"/>
                    </a:lnTo>
                    <a:lnTo>
                      <a:pt x="68" y="14"/>
                    </a:lnTo>
                    <a:lnTo>
                      <a:pt x="70" y="12"/>
                    </a:lnTo>
                    <a:lnTo>
                      <a:pt x="73" y="11"/>
                    </a:lnTo>
                    <a:lnTo>
                      <a:pt x="75" y="11"/>
                    </a:lnTo>
                    <a:lnTo>
                      <a:pt x="77" y="11"/>
                    </a:lnTo>
                    <a:lnTo>
                      <a:pt x="79" y="9"/>
                    </a:lnTo>
                    <a:lnTo>
                      <a:pt x="82" y="8"/>
                    </a:lnTo>
                    <a:lnTo>
                      <a:pt x="84" y="8"/>
                    </a:lnTo>
                    <a:lnTo>
                      <a:pt x="87" y="7"/>
                    </a:lnTo>
                    <a:lnTo>
                      <a:pt x="91" y="7"/>
                    </a:lnTo>
                    <a:lnTo>
                      <a:pt x="94" y="6"/>
                    </a:lnTo>
                    <a:lnTo>
                      <a:pt x="96" y="5"/>
                    </a:lnTo>
                    <a:lnTo>
                      <a:pt x="100" y="5"/>
                    </a:lnTo>
                    <a:lnTo>
                      <a:pt x="102" y="3"/>
                    </a:lnTo>
                    <a:lnTo>
                      <a:pt x="106" y="3"/>
                    </a:lnTo>
                    <a:lnTo>
                      <a:pt x="110" y="2"/>
                    </a:lnTo>
                    <a:lnTo>
                      <a:pt x="113" y="2"/>
                    </a:lnTo>
                    <a:lnTo>
                      <a:pt x="117" y="2"/>
                    </a:lnTo>
                    <a:lnTo>
                      <a:pt x="119" y="1"/>
                    </a:lnTo>
                    <a:lnTo>
                      <a:pt x="123" y="1"/>
                    </a:lnTo>
                    <a:lnTo>
                      <a:pt x="127" y="1"/>
                    </a:lnTo>
                    <a:lnTo>
                      <a:pt x="130" y="0"/>
                    </a:lnTo>
                    <a:lnTo>
                      <a:pt x="133" y="0"/>
                    </a:lnTo>
                    <a:lnTo>
                      <a:pt x="137" y="0"/>
                    </a:lnTo>
                    <a:lnTo>
                      <a:pt x="140" y="0"/>
                    </a:lnTo>
                    <a:lnTo>
                      <a:pt x="143" y="0"/>
                    </a:lnTo>
                    <a:lnTo>
                      <a:pt x="146" y="0"/>
                    </a:lnTo>
                    <a:lnTo>
                      <a:pt x="150" y="0"/>
                    </a:lnTo>
                    <a:lnTo>
                      <a:pt x="153" y="0"/>
                    </a:lnTo>
                    <a:lnTo>
                      <a:pt x="156" y="1"/>
                    </a:lnTo>
                    <a:lnTo>
                      <a:pt x="159" y="1"/>
                    </a:lnTo>
                    <a:lnTo>
                      <a:pt x="161" y="1"/>
                    </a:lnTo>
                    <a:lnTo>
                      <a:pt x="164" y="2"/>
                    </a:lnTo>
                    <a:lnTo>
                      <a:pt x="168" y="2"/>
                    </a:lnTo>
                    <a:lnTo>
                      <a:pt x="170" y="2"/>
                    </a:lnTo>
                    <a:lnTo>
                      <a:pt x="172" y="3"/>
                    </a:lnTo>
                    <a:lnTo>
                      <a:pt x="174" y="5"/>
                    </a:lnTo>
                    <a:lnTo>
                      <a:pt x="177" y="5"/>
                    </a:lnTo>
                    <a:lnTo>
                      <a:pt x="178" y="6"/>
                    </a:lnTo>
                    <a:lnTo>
                      <a:pt x="181" y="7"/>
                    </a:lnTo>
                    <a:lnTo>
                      <a:pt x="182" y="7"/>
                    </a:lnTo>
                    <a:lnTo>
                      <a:pt x="185" y="8"/>
                    </a:lnTo>
                    <a:lnTo>
                      <a:pt x="187" y="9"/>
                    </a:lnTo>
                    <a:lnTo>
                      <a:pt x="188" y="9"/>
                    </a:lnTo>
                    <a:lnTo>
                      <a:pt x="190" y="11"/>
                    </a:lnTo>
                    <a:lnTo>
                      <a:pt x="191" y="11"/>
                    </a:lnTo>
                    <a:lnTo>
                      <a:pt x="192" y="11"/>
                    </a:lnTo>
                    <a:lnTo>
                      <a:pt x="194" y="11"/>
                    </a:lnTo>
                    <a:lnTo>
                      <a:pt x="195" y="11"/>
                    </a:lnTo>
                    <a:lnTo>
                      <a:pt x="196" y="12"/>
                    </a:lnTo>
                    <a:lnTo>
                      <a:pt x="198" y="14"/>
                    </a:lnTo>
                    <a:lnTo>
                      <a:pt x="199" y="14"/>
                    </a:lnTo>
                    <a:lnTo>
                      <a:pt x="199" y="15"/>
                    </a:lnTo>
                    <a:lnTo>
                      <a:pt x="200" y="15"/>
                    </a:lnTo>
                    <a:lnTo>
                      <a:pt x="201" y="16"/>
                    </a:lnTo>
                    <a:lnTo>
                      <a:pt x="202" y="18"/>
                    </a:lnTo>
                    <a:lnTo>
                      <a:pt x="202" y="19"/>
                    </a:lnTo>
                    <a:lnTo>
                      <a:pt x="204" y="19"/>
                    </a:lnTo>
                    <a:lnTo>
                      <a:pt x="204" y="20"/>
                    </a:lnTo>
                    <a:lnTo>
                      <a:pt x="205" y="20"/>
                    </a:lnTo>
                    <a:lnTo>
                      <a:pt x="205" y="21"/>
                    </a:lnTo>
                    <a:lnTo>
                      <a:pt x="205" y="22"/>
                    </a:lnTo>
                    <a:lnTo>
                      <a:pt x="207" y="22"/>
                    </a:lnTo>
                    <a:lnTo>
                      <a:pt x="207" y="24"/>
                    </a:lnTo>
                    <a:lnTo>
                      <a:pt x="208" y="24"/>
                    </a:lnTo>
                    <a:lnTo>
                      <a:pt x="208" y="25"/>
                    </a:lnTo>
                    <a:lnTo>
                      <a:pt x="208" y="27"/>
                    </a:lnTo>
                    <a:lnTo>
                      <a:pt x="209" y="28"/>
                    </a:lnTo>
                    <a:lnTo>
                      <a:pt x="209" y="29"/>
                    </a:lnTo>
                    <a:lnTo>
                      <a:pt x="209" y="32"/>
                    </a:lnTo>
                    <a:lnTo>
                      <a:pt x="211" y="33"/>
                    </a:lnTo>
                    <a:lnTo>
                      <a:pt x="211" y="34"/>
                    </a:lnTo>
                    <a:lnTo>
                      <a:pt x="211" y="37"/>
                    </a:lnTo>
                    <a:lnTo>
                      <a:pt x="211" y="40"/>
                    </a:lnTo>
                    <a:lnTo>
                      <a:pt x="211" y="42"/>
                    </a:lnTo>
                    <a:lnTo>
                      <a:pt x="212" y="44"/>
                    </a:lnTo>
                    <a:lnTo>
                      <a:pt x="212" y="46"/>
                    </a:lnTo>
                    <a:lnTo>
                      <a:pt x="212" y="48"/>
                    </a:lnTo>
                    <a:lnTo>
                      <a:pt x="212" y="50"/>
                    </a:lnTo>
                    <a:lnTo>
                      <a:pt x="212" y="53"/>
                    </a:lnTo>
                    <a:lnTo>
                      <a:pt x="212" y="54"/>
                    </a:lnTo>
                    <a:lnTo>
                      <a:pt x="212" y="57"/>
                    </a:lnTo>
                    <a:lnTo>
                      <a:pt x="212" y="59"/>
                    </a:lnTo>
                    <a:lnTo>
                      <a:pt x="212" y="61"/>
                    </a:lnTo>
                    <a:lnTo>
                      <a:pt x="212" y="63"/>
                    </a:lnTo>
                    <a:lnTo>
                      <a:pt x="212" y="66"/>
                    </a:lnTo>
                    <a:lnTo>
                      <a:pt x="212" y="67"/>
                    </a:lnTo>
                    <a:lnTo>
                      <a:pt x="212" y="70"/>
                    </a:lnTo>
                    <a:lnTo>
                      <a:pt x="212" y="72"/>
                    </a:lnTo>
                    <a:lnTo>
                      <a:pt x="212" y="74"/>
                    </a:lnTo>
                    <a:lnTo>
                      <a:pt x="212" y="76"/>
                    </a:lnTo>
                    <a:lnTo>
                      <a:pt x="212" y="77"/>
                    </a:lnTo>
                    <a:lnTo>
                      <a:pt x="211" y="80"/>
                    </a:lnTo>
                    <a:lnTo>
                      <a:pt x="211" y="81"/>
                    </a:lnTo>
                    <a:lnTo>
                      <a:pt x="211" y="83"/>
                    </a:lnTo>
                    <a:lnTo>
                      <a:pt x="211" y="85"/>
                    </a:lnTo>
                    <a:lnTo>
                      <a:pt x="211" y="87"/>
                    </a:lnTo>
                    <a:lnTo>
                      <a:pt x="211" y="89"/>
                    </a:lnTo>
                    <a:lnTo>
                      <a:pt x="211" y="90"/>
                    </a:lnTo>
                    <a:lnTo>
                      <a:pt x="209" y="92"/>
                    </a:lnTo>
                    <a:lnTo>
                      <a:pt x="209" y="94"/>
                    </a:lnTo>
                    <a:lnTo>
                      <a:pt x="209" y="95"/>
                    </a:lnTo>
                    <a:lnTo>
                      <a:pt x="209" y="98"/>
                    </a:lnTo>
                    <a:lnTo>
                      <a:pt x="208" y="99"/>
                    </a:lnTo>
                    <a:lnTo>
                      <a:pt x="208" y="100"/>
                    </a:lnTo>
                    <a:lnTo>
                      <a:pt x="208" y="102"/>
                    </a:lnTo>
                    <a:lnTo>
                      <a:pt x="207" y="103"/>
                    </a:lnTo>
                    <a:lnTo>
                      <a:pt x="207" y="106"/>
                    </a:lnTo>
                    <a:lnTo>
                      <a:pt x="207" y="107"/>
                    </a:lnTo>
                    <a:lnTo>
                      <a:pt x="205" y="108"/>
                    </a:lnTo>
                    <a:lnTo>
                      <a:pt x="205" y="111"/>
                    </a:lnTo>
                    <a:lnTo>
                      <a:pt x="204" y="112"/>
                    </a:lnTo>
                    <a:lnTo>
                      <a:pt x="204" y="113"/>
                    </a:lnTo>
                    <a:lnTo>
                      <a:pt x="202" y="115"/>
                    </a:lnTo>
                    <a:lnTo>
                      <a:pt x="202" y="116"/>
                    </a:lnTo>
                    <a:lnTo>
                      <a:pt x="201" y="118"/>
                    </a:lnTo>
                    <a:lnTo>
                      <a:pt x="201" y="120"/>
                    </a:lnTo>
                    <a:lnTo>
                      <a:pt x="200" y="121"/>
                    </a:lnTo>
                    <a:lnTo>
                      <a:pt x="200" y="122"/>
                    </a:lnTo>
                    <a:lnTo>
                      <a:pt x="199" y="124"/>
                    </a:lnTo>
                    <a:lnTo>
                      <a:pt x="198" y="125"/>
                    </a:lnTo>
                    <a:lnTo>
                      <a:pt x="198" y="126"/>
                    </a:lnTo>
                    <a:lnTo>
                      <a:pt x="196" y="127"/>
                    </a:lnTo>
                    <a:lnTo>
                      <a:pt x="196" y="128"/>
                    </a:lnTo>
                    <a:lnTo>
                      <a:pt x="195" y="129"/>
                    </a:lnTo>
                    <a:lnTo>
                      <a:pt x="194" y="131"/>
                    </a:lnTo>
                    <a:lnTo>
                      <a:pt x="194" y="132"/>
                    </a:lnTo>
                    <a:lnTo>
                      <a:pt x="192" y="133"/>
                    </a:lnTo>
                    <a:lnTo>
                      <a:pt x="191" y="134"/>
                    </a:lnTo>
                    <a:lnTo>
                      <a:pt x="191" y="135"/>
                    </a:lnTo>
                    <a:lnTo>
                      <a:pt x="190" y="135"/>
                    </a:lnTo>
                    <a:lnTo>
                      <a:pt x="188" y="137"/>
                    </a:lnTo>
                    <a:lnTo>
                      <a:pt x="187" y="138"/>
                    </a:lnTo>
                    <a:lnTo>
                      <a:pt x="185" y="139"/>
                    </a:lnTo>
                    <a:lnTo>
                      <a:pt x="184" y="140"/>
                    </a:lnTo>
                    <a:lnTo>
                      <a:pt x="182" y="140"/>
                    </a:lnTo>
                    <a:lnTo>
                      <a:pt x="181" y="141"/>
                    </a:lnTo>
                    <a:lnTo>
                      <a:pt x="178" y="142"/>
                    </a:lnTo>
                    <a:lnTo>
                      <a:pt x="177" y="144"/>
                    </a:lnTo>
                    <a:lnTo>
                      <a:pt x="174" y="145"/>
                    </a:lnTo>
                    <a:lnTo>
                      <a:pt x="173" y="145"/>
                    </a:lnTo>
                    <a:lnTo>
                      <a:pt x="170" y="146"/>
                    </a:lnTo>
                    <a:lnTo>
                      <a:pt x="169" y="147"/>
                    </a:lnTo>
                    <a:lnTo>
                      <a:pt x="167" y="147"/>
                    </a:lnTo>
                    <a:lnTo>
                      <a:pt x="165" y="148"/>
                    </a:lnTo>
                    <a:lnTo>
                      <a:pt x="163" y="150"/>
                    </a:lnTo>
                    <a:lnTo>
                      <a:pt x="160" y="150"/>
                    </a:lnTo>
                    <a:lnTo>
                      <a:pt x="159" y="151"/>
                    </a:lnTo>
                    <a:lnTo>
                      <a:pt x="156" y="152"/>
                    </a:lnTo>
                    <a:lnTo>
                      <a:pt x="155" y="152"/>
                    </a:lnTo>
                    <a:lnTo>
                      <a:pt x="153" y="153"/>
                    </a:lnTo>
                    <a:lnTo>
                      <a:pt x="151" y="153"/>
                    </a:lnTo>
                    <a:lnTo>
                      <a:pt x="149" y="154"/>
                    </a:lnTo>
                    <a:lnTo>
                      <a:pt x="147" y="154"/>
                    </a:lnTo>
                    <a:lnTo>
                      <a:pt x="146" y="155"/>
                    </a:lnTo>
                    <a:lnTo>
                      <a:pt x="143" y="155"/>
                    </a:lnTo>
                    <a:lnTo>
                      <a:pt x="142" y="155"/>
                    </a:lnTo>
                    <a:lnTo>
                      <a:pt x="141" y="157"/>
                    </a:lnTo>
                    <a:lnTo>
                      <a:pt x="140" y="157"/>
                    </a:lnTo>
                    <a:lnTo>
                      <a:pt x="138" y="157"/>
                    </a:lnTo>
                    <a:lnTo>
                      <a:pt x="137" y="157"/>
                    </a:lnTo>
                    <a:lnTo>
                      <a:pt x="136" y="157"/>
                    </a:lnTo>
                    <a:lnTo>
                      <a:pt x="134" y="157"/>
                    </a:lnTo>
                    <a:lnTo>
                      <a:pt x="133" y="157"/>
                    </a:lnTo>
                    <a:lnTo>
                      <a:pt x="132" y="157"/>
                    </a:lnTo>
                    <a:lnTo>
                      <a:pt x="130" y="157"/>
                    </a:lnTo>
                    <a:lnTo>
                      <a:pt x="130" y="159"/>
                    </a:lnTo>
                    <a:lnTo>
                      <a:pt x="128" y="159"/>
                    </a:lnTo>
                    <a:lnTo>
                      <a:pt x="127" y="160"/>
                    </a:lnTo>
                    <a:lnTo>
                      <a:pt x="126" y="160"/>
                    </a:lnTo>
                    <a:lnTo>
                      <a:pt x="125" y="160"/>
                    </a:lnTo>
                    <a:lnTo>
                      <a:pt x="123" y="161"/>
                    </a:lnTo>
                    <a:lnTo>
                      <a:pt x="121" y="161"/>
                    </a:lnTo>
                    <a:lnTo>
                      <a:pt x="121" y="163"/>
                    </a:lnTo>
                    <a:lnTo>
                      <a:pt x="119" y="163"/>
                    </a:lnTo>
                    <a:lnTo>
                      <a:pt x="117" y="163"/>
                    </a:lnTo>
                    <a:lnTo>
                      <a:pt x="117" y="164"/>
                    </a:lnTo>
                    <a:lnTo>
                      <a:pt x="115" y="164"/>
                    </a:lnTo>
                    <a:lnTo>
                      <a:pt x="115" y="165"/>
                    </a:lnTo>
                    <a:lnTo>
                      <a:pt x="113" y="165"/>
                    </a:lnTo>
                    <a:lnTo>
                      <a:pt x="113" y="166"/>
                    </a:lnTo>
                    <a:lnTo>
                      <a:pt x="112" y="166"/>
                    </a:lnTo>
                    <a:lnTo>
                      <a:pt x="110" y="167"/>
                    </a:lnTo>
                    <a:lnTo>
                      <a:pt x="109" y="168"/>
                    </a:lnTo>
                    <a:lnTo>
                      <a:pt x="108" y="170"/>
                    </a:lnTo>
                    <a:lnTo>
                      <a:pt x="106" y="170"/>
                    </a:lnTo>
                    <a:lnTo>
                      <a:pt x="105" y="172"/>
                    </a:lnTo>
                    <a:lnTo>
                      <a:pt x="104" y="173"/>
                    </a:lnTo>
                    <a:lnTo>
                      <a:pt x="104" y="174"/>
                    </a:lnTo>
                    <a:lnTo>
                      <a:pt x="102" y="174"/>
                    </a:lnTo>
                    <a:lnTo>
                      <a:pt x="101" y="176"/>
                    </a:lnTo>
                    <a:lnTo>
                      <a:pt x="101" y="177"/>
                    </a:lnTo>
                    <a:lnTo>
                      <a:pt x="100" y="177"/>
                    </a:lnTo>
                    <a:lnTo>
                      <a:pt x="100" y="178"/>
                    </a:lnTo>
                    <a:lnTo>
                      <a:pt x="98" y="178"/>
                    </a:lnTo>
                    <a:lnTo>
                      <a:pt x="98" y="179"/>
                    </a:lnTo>
                    <a:lnTo>
                      <a:pt x="98" y="180"/>
                    </a:lnTo>
                    <a:lnTo>
                      <a:pt x="96" y="180"/>
                    </a:lnTo>
                    <a:lnTo>
                      <a:pt x="96" y="181"/>
                    </a:lnTo>
                    <a:lnTo>
                      <a:pt x="95" y="181"/>
                    </a:lnTo>
                    <a:lnTo>
                      <a:pt x="95" y="183"/>
                    </a:lnTo>
                    <a:lnTo>
                      <a:pt x="94" y="183"/>
                    </a:lnTo>
                    <a:lnTo>
                      <a:pt x="92" y="183"/>
                    </a:lnTo>
                    <a:lnTo>
                      <a:pt x="91" y="185"/>
                    </a:lnTo>
                    <a:lnTo>
                      <a:pt x="91" y="186"/>
                    </a:lnTo>
                    <a:lnTo>
                      <a:pt x="90" y="186"/>
                    </a:lnTo>
                    <a:lnTo>
                      <a:pt x="88" y="187"/>
                    </a:lnTo>
                    <a:lnTo>
                      <a:pt x="87" y="187"/>
                    </a:lnTo>
                    <a:lnTo>
                      <a:pt x="87" y="189"/>
                    </a:lnTo>
                    <a:lnTo>
                      <a:pt x="86" y="189"/>
                    </a:lnTo>
                    <a:lnTo>
                      <a:pt x="84" y="190"/>
                    </a:lnTo>
                    <a:lnTo>
                      <a:pt x="83" y="190"/>
                    </a:lnTo>
                    <a:lnTo>
                      <a:pt x="82" y="190"/>
                    </a:lnTo>
                    <a:lnTo>
                      <a:pt x="81" y="192"/>
                    </a:lnTo>
                    <a:lnTo>
                      <a:pt x="79" y="193"/>
                    </a:lnTo>
                    <a:lnTo>
                      <a:pt x="77" y="194"/>
                    </a:lnTo>
                    <a:lnTo>
                      <a:pt x="75" y="196"/>
                    </a:lnTo>
                    <a:lnTo>
                      <a:pt x="73" y="196"/>
                    </a:lnTo>
                    <a:lnTo>
                      <a:pt x="71" y="196"/>
                    </a:lnTo>
                    <a:lnTo>
                      <a:pt x="70" y="198"/>
                    </a:lnTo>
                    <a:lnTo>
                      <a:pt x="70" y="199"/>
                    </a:lnTo>
                    <a:lnTo>
                      <a:pt x="68" y="199"/>
                    </a:lnTo>
                    <a:lnTo>
                      <a:pt x="66" y="200"/>
                    </a:lnTo>
                    <a:lnTo>
                      <a:pt x="66" y="202"/>
                    </a:lnTo>
                    <a:lnTo>
                      <a:pt x="64" y="203"/>
                    </a:lnTo>
                    <a:lnTo>
                      <a:pt x="62" y="203"/>
                    </a:lnTo>
                    <a:lnTo>
                      <a:pt x="60" y="205"/>
                    </a:lnTo>
                    <a:lnTo>
                      <a:pt x="58" y="206"/>
                    </a:lnTo>
                    <a:lnTo>
                      <a:pt x="58" y="207"/>
                    </a:lnTo>
                    <a:lnTo>
                      <a:pt x="56" y="209"/>
                    </a:lnTo>
                    <a:lnTo>
                      <a:pt x="55" y="209"/>
                    </a:lnTo>
                    <a:lnTo>
                      <a:pt x="54" y="209"/>
                    </a:lnTo>
                    <a:lnTo>
                      <a:pt x="54" y="211"/>
                    </a:lnTo>
                    <a:lnTo>
                      <a:pt x="53" y="212"/>
                    </a:lnTo>
                    <a:lnTo>
                      <a:pt x="51" y="213"/>
                    </a:lnTo>
                    <a:lnTo>
                      <a:pt x="51" y="215"/>
                    </a:lnTo>
                    <a:lnTo>
                      <a:pt x="50" y="215"/>
                    </a:lnTo>
                    <a:lnTo>
                      <a:pt x="50" y="216"/>
                    </a:lnTo>
                    <a:lnTo>
                      <a:pt x="49" y="216"/>
                    </a:lnTo>
                    <a:lnTo>
                      <a:pt x="49" y="218"/>
                    </a:lnTo>
                    <a:lnTo>
                      <a:pt x="47" y="219"/>
                    </a:lnTo>
                    <a:lnTo>
                      <a:pt x="47" y="220"/>
                    </a:lnTo>
                    <a:lnTo>
                      <a:pt x="46" y="222"/>
                    </a:lnTo>
                    <a:lnTo>
                      <a:pt x="45" y="222"/>
                    </a:lnTo>
                    <a:lnTo>
                      <a:pt x="45" y="224"/>
                    </a:lnTo>
                    <a:lnTo>
                      <a:pt x="43" y="225"/>
                    </a:lnTo>
                    <a:lnTo>
                      <a:pt x="42" y="226"/>
                    </a:lnTo>
                    <a:lnTo>
                      <a:pt x="42" y="228"/>
                    </a:lnTo>
                    <a:lnTo>
                      <a:pt x="40" y="228"/>
                    </a:lnTo>
                    <a:lnTo>
                      <a:pt x="40" y="229"/>
                    </a:lnTo>
                    <a:lnTo>
                      <a:pt x="39" y="231"/>
                    </a:lnTo>
                    <a:lnTo>
                      <a:pt x="37" y="231"/>
                    </a:lnTo>
                    <a:lnTo>
                      <a:pt x="36" y="232"/>
                    </a:lnTo>
                    <a:lnTo>
                      <a:pt x="35" y="232"/>
                    </a:lnTo>
                    <a:lnTo>
                      <a:pt x="33" y="232"/>
                    </a:lnTo>
                    <a:lnTo>
                      <a:pt x="32" y="232"/>
                    </a:lnTo>
                    <a:lnTo>
                      <a:pt x="31" y="232"/>
                    </a:lnTo>
                    <a:lnTo>
                      <a:pt x="29" y="232"/>
                    </a:lnTo>
                    <a:lnTo>
                      <a:pt x="28" y="232"/>
                    </a:lnTo>
                    <a:lnTo>
                      <a:pt x="27" y="232"/>
                    </a:lnTo>
                    <a:lnTo>
                      <a:pt x="26" y="232"/>
                    </a:lnTo>
                    <a:lnTo>
                      <a:pt x="24" y="232"/>
                    </a:lnTo>
                    <a:lnTo>
                      <a:pt x="23" y="231"/>
                    </a:lnTo>
                    <a:lnTo>
                      <a:pt x="22" y="231"/>
                    </a:lnTo>
                    <a:lnTo>
                      <a:pt x="20" y="231"/>
                    </a:lnTo>
                    <a:lnTo>
                      <a:pt x="19" y="231"/>
                    </a:lnTo>
                    <a:lnTo>
                      <a:pt x="18" y="229"/>
                    </a:lnTo>
                    <a:lnTo>
                      <a:pt x="16" y="229"/>
                    </a:lnTo>
                    <a:lnTo>
                      <a:pt x="15" y="229"/>
                    </a:lnTo>
                    <a:lnTo>
                      <a:pt x="14" y="229"/>
                    </a:lnTo>
                    <a:lnTo>
                      <a:pt x="12" y="228"/>
                    </a:lnTo>
                    <a:lnTo>
                      <a:pt x="11" y="228"/>
                    </a:lnTo>
                  </a:path>
                </a:pathLst>
              </a:custGeom>
              <a:solidFill>
                <a:srgbClr val="E08729"/>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39" name="Freeform 38"/>
              <p:cNvSpPr>
                <a:spLocks/>
              </p:cNvSpPr>
              <p:nvPr/>
            </p:nvSpPr>
            <p:spPr bwMode="auto">
              <a:xfrm>
                <a:off x="914" y="1637"/>
                <a:ext cx="186" cy="206"/>
              </a:xfrm>
              <a:custGeom>
                <a:avLst/>
                <a:gdLst>
                  <a:gd name="T0" fmla="*/ 6 w 186"/>
                  <a:gd name="T1" fmla="*/ 198 h 206"/>
                  <a:gd name="T2" fmla="*/ 3 w 186"/>
                  <a:gd name="T3" fmla="*/ 191 h 206"/>
                  <a:gd name="T4" fmla="*/ 0 w 186"/>
                  <a:gd name="T5" fmla="*/ 182 h 206"/>
                  <a:gd name="T6" fmla="*/ 0 w 186"/>
                  <a:gd name="T7" fmla="*/ 172 h 206"/>
                  <a:gd name="T8" fmla="*/ 0 w 186"/>
                  <a:gd name="T9" fmla="*/ 161 h 206"/>
                  <a:gd name="T10" fmla="*/ 0 w 186"/>
                  <a:gd name="T11" fmla="*/ 143 h 206"/>
                  <a:gd name="T12" fmla="*/ 0 w 186"/>
                  <a:gd name="T13" fmla="*/ 117 h 206"/>
                  <a:gd name="T14" fmla="*/ 3 w 186"/>
                  <a:gd name="T15" fmla="*/ 92 h 206"/>
                  <a:gd name="T16" fmla="*/ 7 w 186"/>
                  <a:gd name="T17" fmla="*/ 68 h 206"/>
                  <a:gd name="T18" fmla="*/ 14 w 186"/>
                  <a:gd name="T19" fmla="*/ 50 h 206"/>
                  <a:gd name="T20" fmla="*/ 22 w 186"/>
                  <a:gd name="T21" fmla="*/ 39 h 206"/>
                  <a:gd name="T22" fmla="*/ 31 w 186"/>
                  <a:gd name="T23" fmla="*/ 28 h 206"/>
                  <a:gd name="T24" fmla="*/ 41 w 186"/>
                  <a:gd name="T25" fmla="*/ 21 h 206"/>
                  <a:gd name="T26" fmla="*/ 53 w 186"/>
                  <a:gd name="T27" fmla="*/ 15 h 206"/>
                  <a:gd name="T28" fmla="*/ 64 w 186"/>
                  <a:gd name="T29" fmla="*/ 9 h 206"/>
                  <a:gd name="T30" fmla="*/ 79 w 186"/>
                  <a:gd name="T31" fmla="*/ 5 h 206"/>
                  <a:gd name="T32" fmla="*/ 95 w 186"/>
                  <a:gd name="T33" fmla="*/ 2 h 206"/>
                  <a:gd name="T34" fmla="*/ 113 w 186"/>
                  <a:gd name="T35" fmla="*/ 1 h 206"/>
                  <a:gd name="T36" fmla="*/ 131 w 186"/>
                  <a:gd name="T37" fmla="*/ 0 h 206"/>
                  <a:gd name="T38" fmla="*/ 146 w 186"/>
                  <a:gd name="T39" fmla="*/ 2 h 206"/>
                  <a:gd name="T40" fmla="*/ 158 w 186"/>
                  <a:gd name="T41" fmla="*/ 5 h 206"/>
                  <a:gd name="T42" fmla="*/ 167 w 186"/>
                  <a:gd name="T43" fmla="*/ 9 h 206"/>
                  <a:gd name="T44" fmla="*/ 173 w 186"/>
                  <a:gd name="T45" fmla="*/ 13 h 206"/>
                  <a:gd name="T46" fmla="*/ 177 w 186"/>
                  <a:gd name="T47" fmla="*/ 16 h 206"/>
                  <a:gd name="T48" fmla="*/ 181 w 186"/>
                  <a:gd name="T49" fmla="*/ 19 h 206"/>
                  <a:gd name="T50" fmla="*/ 182 w 186"/>
                  <a:gd name="T51" fmla="*/ 26 h 206"/>
                  <a:gd name="T52" fmla="*/ 185 w 186"/>
                  <a:gd name="T53" fmla="*/ 35 h 206"/>
                  <a:gd name="T54" fmla="*/ 185 w 186"/>
                  <a:gd name="T55" fmla="*/ 45 h 206"/>
                  <a:gd name="T56" fmla="*/ 185 w 186"/>
                  <a:gd name="T57" fmla="*/ 57 h 206"/>
                  <a:gd name="T58" fmla="*/ 185 w 186"/>
                  <a:gd name="T59" fmla="*/ 69 h 206"/>
                  <a:gd name="T60" fmla="*/ 184 w 186"/>
                  <a:gd name="T61" fmla="*/ 79 h 206"/>
                  <a:gd name="T62" fmla="*/ 182 w 186"/>
                  <a:gd name="T63" fmla="*/ 87 h 206"/>
                  <a:gd name="T64" fmla="*/ 180 w 186"/>
                  <a:gd name="T65" fmla="*/ 96 h 206"/>
                  <a:gd name="T66" fmla="*/ 175 w 186"/>
                  <a:gd name="T67" fmla="*/ 105 h 206"/>
                  <a:gd name="T68" fmla="*/ 172 w 186"/>
                  <a:gd name="T69" fmla="*/ 111 h 206"/>
                  <a:gd name="T70" fmla="*/ 168 w 186"/>
                  <a:gd name="T71" fmla="*/ 118 h 206"/>
                  <a:gd name="T72" fmla="*/ 160 w 186"/>
                  <a:gd name="T73" fmla="*/ 124 h 206"/>
                  <a:gd name="T74" fmla="*/ 151 w 186"/>
                  <a:gd name="T75" fmla="*/ 128 h 206"/>
                  <a:gd name="T76" fmla="*/ 139 w 186"/>
                  <a:gd name="T77" fmla="*/ 133 h 206"/>
                  <a:gd name="T78" fmla="*/ 128 w 186"/>
                  <a:gd name="T79" fmla="*/ 137 h 206"/>
                  <a:gd name="T80" fmla="*/ 120 w 186"/>
                  <a:gd name="T81" fmla="*/ 139 h 206"/>
                  <a:gd name="T82" fmla="*/ 115 w 186"/>
                  <a:gd name="T83" fmla="*/ 140 h 206"/>
                  <a:gd name="T84" fmla="*/ 108 w 186"/>
                  <a:gd name="T85" fmla="*/ 143 h 206"/>
                  <a:gd name="T86" fmla="*/ 101 w 186"/>
                  <a:gd name="T87" fmla="*/ 144 h 206"/>
                  <a:gd name="T88" fmla="*/ 97 w 186"/>
                  <a:gd name="T89" fmla="*/ 148 h 206"/>
                  <a:gd name="T90" fmla="*/ 91 w 186"/>
                  <a:gd name="T91" fmla="*/ 153 h 206"/>
                  <a:gd name="T92" fmla="*/ 87 w 186"/>
                  <a:gd name="T93" fmla="*/ 156 h 206"/>
                  <a:gd name="T94" fmla="*/ 81 w 186"/>
                  <a:gd name="T95" fmla="*/ 163 h 206"/>
                  <a:gd name="T96" fmla="*/ 75 w 186"/>
                  <a:gd name="T97" fmla="*/ 167 h 206"/>
                  <a:gd name="T98" fmla="*/ 68 w 186"/>
                  <a:gd name="T99" fmla="*/ 170 h 206"/>
                  <a:gd name="T100" fmla="*/ 63 w 186"/>
                  <a:gd name="T101" fmla="*/ 174 h 206"/>
                  <a:gd name="T102" fmla="*/ 57 w 186"/>
                  <a:gd name="T103" fmla="*/ 178 h 206"/>
                  <a:gd name="T104" fmla="*/ 50 w 186"/>
                  <a:gd name="T105" fmla="*/ 182 h 206"/>
                  <a:gd name="T106" fmla="*/ 44 w 186"/>
                  <a:gd name="T107" fmla="*/ 189 h 206"/>
                  <a:gd name="T108" fmla="*/ 39 w 186"/>
                  <a:gd name="T109" fmla="*/ 196 h 206"/>
                  <a:gd name="T110" fmla="*/ 35 w 186"/>
                  <a:gd name="T111" fmla="*/ 201 h 206"/>
                  <a:gd name="T112" fmla="*/ 28 w 186"/>
                  <a:gd name="T113" fmla="*/ 205 h 206"/>
                  <a:gd name="T114" fmla="*/ 21 w 186"/>
                  <a:gd name="T115" fmla="*/ 205 h 206"/>
                  <a:gd name="T116" fmla="*/ 15 w 186"/>
                  <a:gd name="T117" fmla="*/ 204 h 206"/>
                  <a:gd name="T118" fmla="*/ 8 w 186"/>
                  <a:gd name="T119" fmla="*/ 201 h 2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6"/>
                  <a:gd name="T181" fmla="*/ 0 h 206"/>
                  <a:gd name="T182" fmla="*/ 186 w 186"/>
                  <a:gd name="T183" fmla="*/ 206 h 2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6" h="206">
                    <a:moveTo>
                      <a:pt x="8" y="201"/>
                    </a:moveTo>
                    <a:lnTo>
                      <a:pt x="8" y="200"/>
                    </a:lnTo>
                    <a:lnTo>
                      <a:pt x="7" y="200"/>
                    </a:lnTo>
                    <a:lnTo>
                      <a:pt x="7" y="198"/>
                    </a:lnTo>
                    <a:lnTo>
                      <a:pt x="6" y="198"/>
                    </a:lnTo>
                    <a:lnTo>
                      <a:pt x="6" y="196"/>
                    </a:lnTo>
                    <a:lnTo>
                      <a:pt x="6" y="195"/>
                    </a:lnTo>
                    <a:lnTo>
                      <a:pt x="4" y="195"/>
                    </a:lnTo>
                    <a:lnTo>
                      <a:pt x="4" y="193"/>
                    </a:lnTo>
                    <a:lnTo>
                      <a:pt x="3" y="192"/>
                    </a:lnTo>
                    <a:lnTo>
                      <a:pt x="3" y="191"/>
                    </a:lnTo>
                    <a:lnTo>
                      <a:pt x="3" y="189"/>
                    </a:lnTo>
                    <a:lnTo>
                      <a:pt x="2" y="187"/>
                    </a:lnTo>
                    <a:lnTo>
                      <a:pt x="2" y="185"/>
                    </a:lnTo>
                    <a:lnTo>
                      <a:pt x="2" y="183"/>
                    </a:lnTo>
                    <a:lnTo>
                      <a:pt x="0" y="182"/>
                    </a:lnTo>
                    <a:lnTo>
                      <a:pt x="0" y="180"/>
                    </a:lnTo>
                    <a:lnTo>
                      <a:pt x="0" y="179"/>
                    </a:lnTo>
                    <a:lnTo>
                      <a:pt x="0" y="178"/>
                    </a:lnTo>
                    <a:lnTo>
                      <a:pt x="0" y="175"/>
                    </a:lnTo>
                    <a:lnTo>
                      <a:pt x="0" y="174"/>
                    </a:lnTo>
                    <a:lnTo>
                      <a:pt x="0" y="172"/>
                    </a:lnTo>
                    <a:lnTo>
                      <a:pt x="0" y="170"/>
                    </a:lnTo>
                    <a:lnTo>
                      <a:pt x="0" y="169"/>
                    </a:lnTo>
                    <a:lnTo>
                      <a:pt x="0" y="167"/>
                    </a:lnTo>
                    <a:lnTo>
                      <a:pt x="0" y="166"/>
                    </a:lnTo>
                    <a:lnTo>
                      <a:pt x="0" y="163"/>
                    </a:lnTo>
                    <a:lnTo>
                      <a:pt x="0" y="161"/>
                    </a:lnTo>
                    <a:lnTo>
                      <a:pt x="0" y="159"/>
                    </a:lnTo>
                    <a:lnTo>
                      <a:pt x="0" y="156"/>
                    </a:lnTo>
                    <a:lnTo>
                      <a:pt x="0" y="153"/>
                    </a:lnTo>
                    <a:lnTo>
                      <a:pt x="0" y="150"/>
                    </a:lnTo>
                    <a:lnTo>
                      <a:pt x="0" y="146"/>
                    </a:lnTo>
                    <a:lnTo>
                      <a:pt x="0" y="143"/>
                    </a:lnTo>
                    <a:lnTo>
                      <a:pt x="0" y="139"/>
                    </a:lnTo>
                    <a:lnTo>
                      <a:pt x="0" y="134"/>
                    </a:lnTo>
                    <a:lnTo>
                      <a:pt x="0" y="130"/>
                    </a:lnTo>
                    <a:lnTo>
                      <a:pt x="0" y="126"/>
                    </a:lnTo>
                    <a:lnTo>
                      <a:pt x="0" y="122"/>
                    </a:lnTo>
                    <a:lnTo>
                      <a:pt x="0" y="117"/>
                    </a:lnTo>
                    <a:lnTo>
                      <a:pt x="0" y="113"/>
                    </a:lnTo>
                    <a:lnTo>
                      <a:pt x="0" y="109"/>
                    </a:lnTo>
                    <a:lnTo>
                      <a:pt x="2" y="105"/>
                    </a:lnTo>
                    <a:lnTo>
                      <a:pt x="2" y="100"/>
                    </a:lnTo>
                    <a:lnTo>
                      <a:pt x="2" y="96"/>
                    </a:lnTo>
                    <a:lnTo>
                      <a:pt x="3" y="92"/>
                    </a:lnTo>
                    <a:lnTo>
                      <a:pt x="3" y="87"/>
                    </a:lnTo>
                    <a:lnTo>
                      <a:pt x="4" y="83"/>
                    </a:lnTo>
                    <a:lnTo>
                      <a:pt x="4" y="79"/>
                    </a:lnTo>
                    <a:lnTo>
                      <a:pt x="6" y="75"/>
                    </a:lnTo>
                    <a:lnTo>
                      <a:pt x="6" y="71"/>
                    </a:lnTo>
                    <a:lnTo>
                      <a:pt x="7" y="68"/>
                    </a:lnTo>
                    <a:lnTo>
                      <a:pt x="8" y="65"/>
                    </a:lnTo>
                    <a:lnTo>
                      <a:pt x="8" y="61"/>
                    </a:lnTo>
                    <a:lnTo>
                      <a:pt x="10" y="58"/>
                    </a:lnTo>
                    <a:lnTo>
                      <a:pt x="11" y="55"/>
                    </a:lnTo>
                    <a:lnTo>
                      <a:pt x="12" y="53"/>
                    </a:lnTo>
                    <a:lnTo>
                      <a:pt x="14" y="50"/>
                    </a:lnTo>
                    <a:lnTo>
                      <a:pt x="15" y="48"/>
                    </a:lnTo>
                    <a:lnTo>
                      <a:pt x="15" y="47"/>
                    </a:lnTo>
                    <a:lnTo>
                      <a:pt x="17" y="44"/>
                    </a:lnTo>
                    <a:lnTo>
                      <a:pt x="19" y="42"/>
                    </a:lnTo>
                    <a:lnTo>
                      <a:pt x="19" y="40"/>
                    </a:lnTo>
                    <a:lnTo>
                      <a:pt x="22" y="39"/>
                    </a:lnTo>
                    <a:lnTo>
                      <a:pt x="24" y="36"/>
                    </a:lnTo>
                    <a:lnTo>
                      <a:pt x="25" y="35"/>
                    </a:lnTo>
                    <a:lnTo>
                      <a:pt x="26" y="32"/>
                    </a:lnTo>
                    <a:lnTo>
                      <a:pt x="28" y="31"/>
                    </a:lnTo>
                    <a:lnTo>
                      <a:pt x="30" y="30"/>
                    </a:lnTo>
                    <a:lnTo>
                      <a:pt x="31" y="28"/>
                    </a:lnTo>
                    <a:lnTo>
                      <a:pt x="32" y="27"/>
                    </a:lnTo>
                    <a:lnTo>
                      <a:pt x="33" y="26"/>
                    </a:lnTo>
                    <a:lnTo>
                      <a:pt x="37" y="24"/>
                    </a:lnTo>
                    <a:lnTo>
                      <a:pt x="37" y="23"/>
                    </a:lnTo>
                    <a:lnTo>
                      <a:pt x="41" y="22"/>
                    </a:lnTo>
                    <a:lnTo>
                      <a:pt x="41" y="21"/>
                    </a:lnTo>
                    <a:lnTo>
                      <a:pt x="43" y="19"/>
                    </a:lnTo>
                    <a:lnTo>
                      <a:pt x="45" y="18"/>
                    </a:lnTo>
                    <a:lnTo>
                      <a:pt x="46" y="17"/>
                    </a:lnTo>
                    <a:lnTo>
                      <a:pt x="49" y="16"/>
                    </a:lnTo>
                    <a:lnTo>
                      <a:pt x="50" y="15"/>
                    </a:lnTo>
                    <a:lnTo>
                      <a:pt x="53" y="15"/>
                    </a:lnTo>
                    <a:lnTo>
                      <a:pt x="54" y="14"/>
                    </a:lnTo>
                    <a:lnTo>
                      <a:pt x="57" y="13"/>
                    </a:lnTo>
                    <a:lnTo>
                      <a:pt x="58" y="11"/>
                    </a:lnTo>
                    <a:lnTo>
                      <a:pt x="60" y="11"/>
                    </a:lnTo>
                    <a:lnTo>
                      <a:pt x="62" y="10"/>
                    </a:lnTo>
                    <a:lnTo>
                      <a:pt x="64" y="9"/>
                    </a:lnTo>
                    <a:lnTo>
                      <a:pt x="67" y="9"/>
                    </a:lnTo>
                    <a:lnTo>
                      <a:pt x="68" y="8"/>
                    </a:lnTo>
                    <a:lnTo>
                      <a:pt x="71" y="8"/>
                    </a:lnTo>
                    <a:lnTo>
                      <a:pt x="73" y="6"/>
                    </a:lnTo>
                    <a:lnTo>
                      <a:pt x="76" y="6"/>
                    </a:lnTo>
                    <a:lnTo>
                      <a:pt x="79" y="5"/>
                    </a:lnTo>
                    <a:lnTo>
                      <a:pt x="81" y="5"/>
                    </a:lnTo>
                    <a:lnTo>
                      <a:pt x="84" y="4"/>
                    </a:lnTo>
                    <a:lnTo>
                      <a:pt x="86" y="4"/>
                    </a:lnTo>
                    <a:lnTo>
                      <a:pt x="90" y="3"/>
                    </a:lnTo>
                    <a:lnTo>
                      <a:pt x="93" y="3"/>
                    </a:lnTo>
                    <a:lnTo>
                      <a:pt x="95" y="2"/>
                    </a:lnTo>
                    <a:lnTo>
                      <a:pt x="97" y="2"/>
                    </a:lnTo>
                    <a:lnTo>
                      <a:pt x="102" y="2"/>
                    </a:lnTo>
                    <a:lnTo>
                      <a:pt x="104" y="1"/>
                    </a:lnTo>
                    <a:lnTo>
                      <a:pt x="106" y="1"/>
                    </a:lnTo>
                    <a:lnTo>
                      <a:pt x="110" y="1"/>
                    </a:lnTo>
                    <a:lnTo>
                      <a:pt x="113" y="1"/>
                    </a:lnTo>
                    <a:lnTo>
                      <a:pt x="117" y="1"/>
                    </a:lnTo>
                    <a:lnTo>
                      <a:pt x="119" y="0"/>
                    </a:lnTo>
                    <a:lnTo>
                      <a:pt x="122" y="0"/>
                    </a:lnTo>
                    <a:lnTo>
                      <a:pt x="124" y="0"/>
                    </a:lnTo>
                    <a:lnTo>
                      <a:pt x="128" y="0"/>
                    </a:lnTo>
                    <a:lnTo>
                      <a:pt x="131" y="0"/>
                    </a:lnTo>
                    <a:lnTo>
                      <a:pt x="133" y="1"/>
                    </a:lnTo>
                    <a:lnTo>
                      <a:pt x="136" y="1"/>
                    </a:lnTo>
                    <a:lnTo>
                      <a:pt x="139" y="1"/>
                    </a:lnTo>
                    <a:lnTo>
                      <a:pt x="141" y="1"/>
                    </a:lnTo>
                    <a:lnTo>
                      <a:pt x="143" y="1"/>
                    </a:lnTo>
                    <a:lnTo>
                      <a:pt x="146" y="2"/>
                    </a:lnTo>
                    <a:lnTo>
                      <a:pt x="149" y="2"/>
                    </a:lnTo>
                    <a:lnTo>
                      <a:pt x="150" y="3"/>
                    </a:lnTo>
                    <a:lnTo>
                      <a:pt x="153" y="3"/>
                    </a:lnTo>
                    <a:lnTo>
                      <a:pt x="154" y="4"/>
                    </a:lnTo>
                    <a:lnTo>
                      <a:pt x="157" y="5"/>
                    </a:lnTo>
                    <a:lnTo>
                      <a:pt x="158" y="5"/>
                    </a:lnTo>
                    <a:lnTo>
                      <a:pt x="158" y="6"/>
                    </a:lnTo>
                    <a:lnTo>
                      <a:pt x="162" y="6"/>
                    </a:lnTo>
                    <a:lnTo>
                      <a:pt x="162" y="8"/>
                    </a:lnTo>
                    <a:lnTo>
                      <a:pt x="164" y="8"/>
                    </a:lnTo>
                    <a:lnTo>
                      <a:pt x="166" y="8"/>
                    </a:lnTo>
                    <a:lnTo>
                      <a:pt x="167" y="9"/>
                    </a:lnTo>
                    <a:lnTo>
                      <a:pt x="168" y="10"/>
                    </a:lnTo>
                    <a:lnTo>
                      <a:pt x="170" y="10"/>
                    </a:lnTo>
                    <a:lnTo>
                      <a:pt x="171" y="10"/>
                    </a:lnTo>
                    <a:lnTo>
                      <a:pt x="171" y="11"/>
                    </a:lnTo>
                    <a:lnTo>
                      <a:pt x="172" y="11"/>
                    </a:lnTo>
                    <a:lnTo>
                      <a:pt x="173" y="13"/>
                    </a:lnTo>
                    <a:lnTo>
                      <a:pt x="174" y="13"/>
                    </a:lnTo>
                    <a:lnTo>
                      <a:pt x="174" y="14"/>
                    </a:lnTo>
                    <a:lnTo>
                      <a:pt x="175" y="14"/>
                    </a:lnTo>
                    <a:lnTo>
                      <a:pt x="175" y="15"/>
                    </a:lnTo>
                    <a:lnTo>
                      <a:pt x="177" y="15"/>
                    </a:lnTo>
                    <a:lnTo>
                      <a:pt x="177" y="16"/>
                    </a:lnTo>
                    <a:lnTo>
                      <a:pt x="178" y="16"/>
                    </a:lnTo>
                    <a:lnTo>
                      <a:pt x="178" y="17"/>
                    </a:lnTo>
                    <a:lnTo>
                      <a:pt x="180" y="17"/>
                    </a:lnTo>
                    <a:lnTo>
                      <a:pt x="180" y="18"/>
                    </a:lnTo>
                    <a:lnTo>
                      <a:pt x="180" y="19"/>
                    </a:lnTo>
                    <a:lnTo>
                      <a:pt x="181" y="19"/>
                    </a:lnTo>
                    <a:lnTo>
                      <a:pt x="181" y="21"/>
                    </a:lnTo>
                    <a:lnTo>
                      <a:pt x="181" y="22"/>
                    </a:lnTo>
                    <a:lnTo>
                      <a:pt x="182" y="22"/>
                    </a:lnTo>
                    <a:lnTo>
                      <a:pt x="182" y="23"/>
                    </a:lnTo>
                    <a:lnTo>
                      <a:pt x="182" y="24"/>
                    </a:lnTo>
                    <a:lnTo>
                      <a:pt x="182" y="26"/>
                    </a:lnTo>
                    <a:lnTo>
                      <a:pt x="184" y="27"/>
                    </a:lnTo>
                    <a:lnTo>
                      <a:pt x="184" y="29"/>
                    </a:lnTo>
                    <a:lnTo>
                      <a:pt x="184" y="30"/>
                    </a:lnTo>
                    <a:lnTo>
                      <a:pt x="184" y="31"/>
                    </a:lnTo>
                    <a:lnTo>
                      <a:pt x="185" y="34"/>
                    </a:lnTo>
                    <a:lnTo>
                      <a:pt x="185" y="35"/>
                    </a:lnTo>
                    <a:lnTo>
                      <a:pt x="185" y="37"/>
                    </a:lnTo>
                    <a:lnTo>
                      <a:pt x="185" y="39"/>
                    </a:lnTo>
                    <a:lnTo>
                      <a:pt x="185" y="41"/>
                    </a:lnTo>
                    <a:lnTo>
                      <a:pt x="185" y="42"/>
                    </a:lnTo>
                    <a:lnTo>
                      <a:pt x="185" y="44"/>
                    </a:lnTo>
                    <a:lnTo>
                      <a:pt x="185" y="45"/>
                    </a:lnTo>
                    <a:lnTo>
                      <a:pt x="185" y="48"/>
                    </a:lnTo>
                    <a:lnTo>
                      <a:pt x="185" y="50"/>
                    </a:lnTo>
                    <a:lnTo>
                      <a:pt x="185" y="52"/>
                    </a:lnTo>
                    <a:lnTo>
                      <a:pt x="185" y="54"/>
                    </a:lnTo>
                    <a:lnTo>
                      <a:pt x="185" y="56"/>
                    </a:lnTo>
                    <a:lnTo>
                      <a:pt x="185" y="57"/>
                    </a:lnTo>
                    <a:lnTo>
                      <a:pt x="185" y="60"/>
                    </a:lnTo>
                    <a:lnTo>
                      <a:pt x="185" y="62"/>
                    </a:lnTo>
                    <a:lnTo>
                      <a:pt x="185" y="63"/>
                    </a:lnTo>
                    <a:lnTo>
                      <a:pt x="185" y="66"/>
                    </a:lnTo>
                    <a:lnTo>
                      <a:pt x="185" y="67"/>
                    </a:lnTo>
                    <a:lnTo>
                      <a:pt x="185" y="69"/>
                    </a:lnTo>
                    <a:lnTo>
                      <a:pt x="185" y="70"/>
                    </a:lnTo>
                    <a:lnTo>
                      <a:pt x="185" y="72"/>
                    </a:lnTo>
                    <a:lnTo>
                      <a:pt x="185" y="74"/>
                    </a:lnTo>
                    <a:lnTo>
                      <a:pt x="185" y="75"/>
                    </a:lnTo>
                    <a:lnTo>
                      <a:pt x="184" y="76"/>
                    </a:lnTo>
                    <a:lnTo>
                      <a:pt x="184" y="79"/>
                    </a:lnTo>
                    <a:lnTo>
                      <a:pt x="184" y="80"/>
                    </a:lnTo>
                    <a:lnTo>
                      <a:pt x="184" y="81"/>
                    </a:lnTo>
                    <a:lnTo>
                      <a:pt x="184" y="83"/>
                    </a:lnTo>
                    <a:lnTo>
                      <a:pt x="182" y="85"/>
                    </a:lnTo>
                    <a:lnTo>
                      <a:pt x="182" y="87"/>
                    </a:lnTo>
                    <a:lnTo>
                      <a:pt x="182" y="89"/>
                    </a:lnTo>
                    <a:lnTo>
                      <a:pt x="181" y="91"/>
                    </a:lnTo>
                    <a:lnTo>
                      <a:pt x="181" y="92"/>
                    </a:lnTo>
                    <a:lnTo>
                      <a:pt x="180" y="95"/>
                    </a:lnTo>
                    <a:lnTo>
                      <a:pt x="180" y="96"/>
                    </a:lnTo>
                    <a:lnTo>
                      <a:pt x="180" y="98"/>
                    </a:lnTo>
                    <a:lnTo>
                      <a:pt x="178" y="98"/>
                    </a:lnTo>
                    <a:lnTo>
                      <a:pt x="178" y="101"/>
                    </a:lnTo>
                    <a:lnTo>
                      <a:pt x="177" y="102"/>
                    </a:lnTo>
                    <a:lnTo>
                      <a:pt x="177" y="104"/>
                    </a:lnTo>
                    <a:lnTo>
                      <a:pt x="175" y="105"/>
                    </a:lnTo>
                    <a:lnTo>
                      <a:pt x="174" y="107"/>
                    </a:lnTo>
                    <a:lnTo>
                      <a:pt x="174" y="108"/>
                    </a:lnTo>
                    <a:lnTo>
                      <a:pt x="173" y="109"/>
                    </a:lnTo>
                    <a:lnTo>
                      <a:pt x="173" y="111"/>
                    </a:lnTo>
                    <a:lnTo>
                      <a:pt x="172" y="111"/>
                    </a:lnTo>
                    <a:lnTo>
                      <a:pt x="172" y="113"/>
                    </a:lnTo>
                    <a:lnTo>
                      <a:pt x="171" y="114"/>
                    </a:lnTo>
                    <a:lnTo>
                      <a:pt x="171" y="115"/>
                    </a:lnTo>
                    <a:lnTo>
                      <a:pt x="170" y="117"/>
                    </a:lnTo>
                    <a:lnTo>
                      <a:pt x="168" y="117"/>
                    </a:lnTo>
                    <a:lnTo>
                      <a:pt x="168" y="118"/>
                    </a:lnTo>
                    <a:lnTo>
                      <a:pt x="167" y="120"/>
                    </a:lnTo>
                    <a:lnTo>
                      <a:pt x="166" y="120"/>
                    </a:lnTo>
                    <a:lnTo>
                      <a:pt x="164" y="121"/>
                    </a:lnTo>
                    <a:lnTo>
                      <a:pt x="162" y="122"/>
                    </a:lnTo>
                    <a:lnTo>
                      <a:pt x="160" y="124"/>
                    </a:lnTo>
                    <a:lnTo>
                      <a:pt x="158" y="124"/>
                    </a:lnTo>
                    <a:lnTo>
                      <a:pt x="158" y="126"/>
                    </a:lnTo>
                    <a:lnTo>
                      <a:pt x="157" y="126"/>
                    </a:lnTo>
                    <a:lnTo>
                      <a:pt x="155" y="127"/>
                    </a:lnTo>
                    <a:lnTo>
                      <a:pt x="153" y="128"/>
                    </a:lnTo>
                    <a:lnTo>
                      <a:pt x="151" y="128"/>
                    </a:lnTo>
                    <a:lnTo>
                      <a:pt x="150" y="130"/>
                    </a:lnTo>
                    <a:lnTo>
                      <a:pt x="147" y="130"/>
                    </a:lnTo>
                    <a:lnTo>
                      <a:pt x="146" y="130"/>
                    </a:lnTo>
                    <a:lnTo>
                      <a:pt x="143" y="131"/>
                    </a:lnTo>
                    <a:lnTo>
                      <a:pt x="140" y="133"/>
                    </a:lnTo>
                    <a:lnTo>
                      <a:pt x="139" y="133"/>
                    </a:lnTo>
                    <a:lnTo>
                      <a:pt x="137" y="134"/>
                    </a:lnTo>
                    <a:lnTo>
                      <a:pt x="135" y="134"/>
                    </a:lnTo>
                    <a:lnTo>
                      <a:pt x="133" y="135"/>
                    </a:lnTo>
                    <a:lnTo>
                      <a:pt x="132" y="135"/>
                    </a:lnTo>
                    <a:lnTo>
                      <a:pt x="129" y="137"/>
                    </a:lnTo>
                    <a:lnTo>
                      <a:pt x="128" y="137"/>
                    </a:lnTo>
                    <a:lnTo>
                      <a:pt x="126" y="137"/>
                    </a:lnTo>
                    <a:lnTo>
                      <a:pt x="124" y="137"/>
                    </a:lnTo>
                    <a:lnTo>
                      <a:pt x="123" y="137"/>
                    </a:lnTo>
                    <a:lnTo>
                      <a:pt x="122" y="137"/>
                    </a:lnTo>
                    <a:lnTo>
                      <a:pt x="120" y="139"/>
                    </a:lnTo>
                    <a:lnTo>
                      <a:pt x="119" y="139"/>
                    </a:lnTo>
                    <a:lnTo>
                      <a:pt x="118" y="139"/>
                    </a:lnTo>
                    <a:lnTo>
                      <a:pt x="117" y="139"/>
                    </a:lnTo>
                    <a:lnTo>
                      <a:pt x="115" y="139"/>
                    </a:lnTo>
                    <a:lnTo>
                      <a:pt x="115" y="140"/>
                    </a:lnTo>
                    <a:lnTo>
                      <a:pt x="113" y="140"/>
                    </a:lnTo>
                    <a:lnTo>
                      <a:pt x="112" y="140"/>
                    </a:lnTo>
                    <a:lnTo>
                      <a:pt x="112" y="141"/>
                    </a:lnTo>
                    <a:lnTo>
                      <a:pt x="110" y="141"/>
                    </a:lnTo>
                    <a:lnTo>
                      <a:pt x="109" y="141"/>
                    </a:lnTo>
                    <a:lnTo>
                      <a:pt x="108" y="143"/>
                    </a:lnTo>
                    <a:lnTo>
                      <a:pt x="106" y="143"/>
                    </a:lnTo>
                    <a:lnTo>
                      <a:pt x="104" y="143"/>
                    </a:lnTo>
                    <a:lnTo>
                      <a:pt x="102" y="143"/>
                    </a:lnTo>
                    <a:lnTo>
                      <a:pt x="102" y="144"/>
                    </a:lnTo>
                    <a:lnTo>
                      <a:pt x="101" y="144"/>
                    </a:lnTo>
                    <a:lnTo>
                      <a:pt x="101" y="146"/>
                    </a:lnTo>
                    <a:lnTo>
                      <a:pt x="99" y="146"/>
                    </a:lnTo>
                    <a:lnTo>
                      <a:pt x="97" y="146"/>
                    </a:lnTo>
                    <a:lnTo>
                      <a:pt x="97" y="148"/>
                    </a:lnTo>
                    <a:lnTo>
                      <a:pt x="95" y="148"/>
                    </a:lnTo>
                    <a:lnTo>
                      <a:pt x="94" y="150"/>
                    </a:lnTo>
                    <a:lnTo>
                      <a:pt x="93" y="150"/>
                    </a:lnTo>
                    <a:lnTo>
                      <a:pt x="93" y="152"/>
                    </a:lnTo>
                    <a:lnTo>
                      <a:pt x="91" y="152"/>
                    </a:lnTo>
                    <a:lnTo>
                      <a:pt x="91" y="153"/>
                    </a:lnTo>
                    <a:lnTo>
                      <a:pt x="90" y="153"/>
                    </a:lnTo>
                    <a:lnTo>
                      <a:pt x="90" y="154"/>
                    </a:lnTo>
                    <a:lnTo>
                      <a:pt x="89" y="154"/>
                    </a:lnTo>
                    <a:lnTo>
                      <a:pt x="89" y="156"/>
                    </a:lnTo>
                    <a:lnTo>
                      <a:pt x="87" y="156"/>
                    </a:lnTo>
                    <a:lnTo>
                      <a:pt x="86" y="157"/>
                    </a:lnTo>
                    <a:lnTo>
                      <a:pt x="85" y="157"/>
                    </a:lnTo>
                    <a:lnTo>
                      <a:pt x="85" y="159"/>
                    </a:lnTo>
                    <a:lnTo>
                      <a:pt x="84" y="159"/>
                    </a:lnTo>
                    <a:lnTo>
                      <a:pt x="83" y="161"/>
                    </a:lnTo>
                    <a:lnTo>
                      <a:pt x="81" y="163"/>
                    </a:lnTo>
                    <a:lnTo>
                      <a:pt x="80" y="163"/>
                    </a:lnTo>
                    <a:lnTo>
                      <a:pt x="79" y="165"/>
                    </a:lnTo>
                    <a:lnTo>
                      <a:pt x="77" y="165"/>
                    </a:lnTo>
                    <a:lnTo>
                      <a:pt x="77" y="166"/>
                    </a:lnTo>
                    <a:lnTo>
                      <a:pt x="76" y="166"/>
                    </a:lnTo>
                    <a:lnTo>
                      <a:pt x="75" y="167"/>
                    </a:lnTo>
                    <a:lnTo>
                      <a:pt x="73" y="169"/>
                    </a:lnTo>
                    <a:lnTo>
                      <a:pt x="71" y="169"/>
                    </a:lnTo>
                    <a:lnTo>
                      <a:pt x="70" y="169"/>
                    </a:lnTo>
                    <a:lnTo>
                      <a:pt x="70" y="170"/>
                    </a:lnTo>
                    <a:lnTo>
                      <a:pt x="68" y="170"/>
                    </a:lnTo>
                    <a:lnTo>
                      <a:pt x="67" y="172"/>
                    </a:lnTo>
                    <a:lnTo>
                      <a:pt x="66" y="172"/>
                    </a:lnTo>
                    <a:lnTo>
                      <a:pt x="64" y="172"/>
                    </a:lnTo>
                    <a:lnTo>
                      <a:pt x="63" y="172"/>
                    </a:lnTo>
                    <a:lnTo>
                      <a:pt x="63" y="174"/>
                    </a:lnTo>
                    <a:lnTo>
                      <a:pt x="62" y="174"/>
                    </a:lnTo>
                    <a:lnTo>
                      <a:pt x="60" y="175"/>
                    </a:lnTo>
                    <a:lnTo>
                      <a:pt x="59" y="176"/>
                    </a:lnTo>
                    <a:lnTo>
                      <a:pt x="58" y="176"/>
                    </a:lnTo>
                    <a:lnTo>
                      <a:pt x="58" y="178"/>
                    </a:lnTo>
                    <a:lnTo>
                      <a:pt x="57" y="178"/>
                    </a:lnTo>
                    <a:lnTo>
                      <a:pt x="56" y="179"/>
                    </a:lnTo>
                    <a:lnTo>
                      <a:pt x="54" y="179"/>
                    </a:lnTo>
                    <a:lnTo>
                      <a:pt x="54" y="180"/>
                    </a:lnTo>
                    <a:lnTo>
                      <a:pt x="53" y="180"/>
                    </a:lnTo>
                    <a:lnTo>
                      <a:pt x="52" y="182"/>
                    </a:lnTo>
                    <a:lnTo>
                      <a:pt x="50" y="182"/>
                    </a:lnTo>
                    <a:lnTo>
                      <a:pt x="49" y="183"/>
                    </a:lnTo>
                    <a:lnTo>
                      <a:pt x="48" y="185"/>
                    </a:lnTo>
                    <a:lnTo>
                      <a:pt x="46" y="185"/>
                    </a:lnTo>
                    <a:lnTo>
                      <a:pt x="45" y="187"/>
                    </a:lnTo>
                    <a:lnTo>
                      <a:pt x="44" y="188"/>
                    </a:lnTo>
                    <a:lnTo>
                      <a:pt x="44" y="189"/>
                    </a:lnTo>
                    <a:lnTo>
                      <a:pt x="43" y="191"/>
                    </a:lnTo>
                    <a:lnTo>
                      <a:pt x="41" y="192"/>
                    </a:lnTo>
                    <a:lnTo>
                      <a:pt x="41" y="193"/>
                    </a:lnTo>
                    <a:lnTo>
                      <a:pt x="41" y="195"/>
                    </a:lnTo>
                    <a:lnTo>
                      <a:pt x="39" y="195"/>
                    </a:lnTo>
                    <a:lnTo>
                      <a:pt x="39" y="196"/>
                    </a:lnTo>
                    <a:lnTo>
                      <a:pt x="37" y="198"/>
                    </a:lnTo>
                    <a:lnTo>
                      <a:pt x="37" y="200"/>
                    </a:lnTo>
                    <a:lnTo>
                      <a:pt x="35" y="200"/>
                    </a:lnTo>
                    <a:lnTo>
                      <a:pt x="35" y="201"/>
                    </a:lnTo>
                    <a:lnTo>
                      <a:pt x="33" y="202"/>
                    </a:lnTo>
                    <a:lnTo>
                      <a:pt x="32" y="204"/>
                    </a:lnTo>
                    <a:lnTo>
                      <a:pt x="31" y="204"/>
                    </a:lnTo>
                    <a:lnTo>
                      <a:pt x="31" y="205"/>
                    </a:lnTo>
                    <a:lnTo>
                      <a:pt x="30" y="205"/>
                    </a:lnTo>
                    <a:lnTo>
                      <a:pt x="28" y="205"/>
                    </a:lnTo>
                    <a:lnTo>
                      <a:pt x="26" y="205"/>
                    </a:lnTo>
                    <a:lnTo>
                      <a:pt x="25" y="205"/>
                    </a:lnTo>
                    <a:lnTo>
                      <a:pt x="24" y="205"/>
                    </a:lnTo>
                    <a:lnTo>
                      <a:pt x="22" y="205"/>
                    </a:lnTo>
                    <a:lnTo>
                      <a:pt x="21" y="205"/>
                    </a:lnTo>
                    <a:lnTo>
                      <a:pt x="19" y="205"/>
                    </a:lnTo>
                    <a:lnTo>
                      <a:pt x="19" y="204"/>
                    </a:lnTo>
                    <a:lnTo>
                      <a:pt x="17" y="204"/>
                    </a:lnTo>
                    <a:lnTo>
                      <a:pt x="15" y="204"/>
                    </a:lnTo>
                    <a:lnTo>
                      <a:pt x="14" y="204"/>
                    </a:lnTo>
                    <a:lnTo>
                      <a:pt x="12" y="202"/>
                    </a:lnTo>
                    <a:lnTo>
                      <a:pt x="11" y="202"/>
                    </a:lnTo>
                    <a:lnTo>
                      <a:pt x="10" y="202"/>
                    </a:lnTo>
                    <a:lnTo>
                      <a:pt x="10" y="201"/>
                    </a:lnTo>
                    <a:lnTo>
                      <a:pt x="8" y="201"/>
                    </a:lnTo>
                  </a:path>
                </a:pathLst>
              </a:custGeom>
              <a:solidFill>
                <a:srgbClr val="E2893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0" name="Freeform 39"/>
              <p:cNvSpPr>
                <a:spLocks/>
              </p:cNvSpPr>
              <p:nvPr/>
            </p:nvSpPr>
            <p:spPr bwMode="auto">
              <a:xfrm>
                <a:off x="925" y="1645"/>
                <a:ext cx="163" cy="178"/>
              </a:xfrm>
              <a:custGeom>
                <a:avLst/>
                <a:gdLst>
                  <a:gd name="T0" fmla="*/ 4 w 163"/>
                  <a:gd name="T1" fmla="*/ 170 h 178"/>
                  <a:gd name="T2" fmla="*/ 3 w 163"/>
                  <a:gd name="T3" fmla="*/ 164 h 178"/>
                  <a:gd name="T4" fmla="*/ 1 w 163"/>
                  <a:gd name="T5" fmla="*/ 157 h 178"/>
                  <a:gd name="T6" fmla="*/ 0 w 163"/>
                  <a:gd name="T7" fmla="*/ 148 h 178"/>
                  <a:gd name="T8" fmla="*/ 0 w 163"/>
                  <a:gd name="T9" fmla="*/ 138 h 178"/>
                  <a:gd name="T10" fmla="*/ 0 w 163"/>
                  <a:gd name="T11" fmla="*/ 119 h 178"/>
                  <a:gd name="T12" fmla="*/ 1 w 163"/>
                  <a:gd name="T13" fmla="*/ 98 h 178"/>
                  <a:gd name="T14" fmla="*/ 2 w 163"/>
                  <a:gd name="T15" fmla="*/ 76 h 178"/>
                  <a:gd name="T16" fmla="*/ 6 w 163"/>
                  <a:gd name="T17" fmla="*/ 58 h 178"/>
                  <a:gd name="T18" fmla="*/ 12 w 163"/>
                  <a:gd name="T19" fmla="*/ 43 h 178"/>
                  <a:gd name="T20" fmla="*/ 19 w 163"/>
                  <a:gd name="T21" fmla="*/ 33 h 178"/>
                  <a:gd name="T22" fmla="*/ 28 w 163"/>
                  <a:gd name="T23" fmla="*/ 24 h 178"/>
                  <a:gd name="T24" fmla="*/ 36 w 163"/>
                  <a:gd name="T25" fmla="*/ 17 h 178"/>
                  <a:gd name="T26" fmla="*/ 47 w 163"/>
                  <a:gd name="T27" fmla="*/ 12 h 178"/>
                  <a:gd name="T28" fmla="*/ 58 w 163"/>
                  <a:gd name="T29" fmla="*/ 8 h 178"/>
                  <a:gd name="T30" fmla="*/ 71 w 163"/>
                  <a:gd name="T31" fmla="*/ 5 h 178"/>
                  <a:gd name="T32" fmla="*/ 86 w 163"/>
                  <a:gd name="T33" fmla="*/ 2 h 178"/>
                  <a:gd name="T34" fmla="*/ 101 w 163"/>
                  <a:gd name="T35" fmla="*/ 1 h 178"/>
                  <a:gd name="T36" fmla="*/ 117 w 163"/>
                  <a:gd name="T37" fmla="*/ 1 h 178"/>
                  <a:gd name="T38" fmla="*/ 130 w 163"/>
                  <a:gd name="T39" fmla="*/ 2 h 178"/>
                  <a:gd name="T40" fmla="*/ 138 w 163"/>
                  <a:gd name="T41" fmla="*/ 6 h 178"/>
                  <a:gd name="T42" fmla="*/ 146 w 163"/>
                  <a:gd name="T43" fmla="*/ 8 h 178"/>
                  <a:gd name="T44" fmla="*/ 151 w 163"/>
                  <a:gd name="T45" fmla="*/ 11 h 178"/>
                  <a:gd name="T46" fmla="*/ 155 w 163"/>
                  <a:gd name="T47" fmla="*/ 15 h 178"/>
                  <a:gd name="T48" fmla="*/ 159 w 163"/>
                  <a:gd name="T49" fmla="*/ 21 h 178"/>
                  <a:gd name="T50" fmla="*/ 161 w 163"/>
                  <a:gd name="T51" fmla="*/ 28 h 178"/>
                  <a:gd name="T52" fmla="*/ 161 w 163"/>
                  <a:gd name="T53" fmla="*/ 37 h 178"/>
                  <a:gd name="T54" fmla="*/ 162 w 163"/>
                  <a:gd name="T55" fmla="*/ 46 h 178"/>
                  <a:gd name="T56" fmla="*/ 162 w 163"/>
                  <a:gd name="T57" fmla="*/ 58 h 178"/>
                  <a:gd name="T58" fmla="*/ 161 w 163"/>
                  <a:gd name="T59" fmla="*/ 65 h 178"/>
                  <a:gd name="T60" fmla="*/ 159 w 163"/>
                  <a:gd name="T61" fmla="*/ 74 h 178"/>
                  <a:gd name="T62" fmla="*/ 157 w 163"/>
                  <a:gd name="T63" fmla="*/ 81 h 178"/>
                  <a:gd name="T64" fmla="*/ 154 w 163"/>
                  <a:gd name="T65" fmla="*/ 90 h 178"/>
                  <a:gd name="T66" fmla="*/ 151 w 163"/>
                  <a:gd name="T67" fmla="*/ 97 h 178"/>
                  <a:gd name="T68" fmla="*/ 147 w 163"/>
                  <a:gd name="T69" fmla="*/ 102 h 178"/>
                  <a:gd name="T70" fmla="*/ 141 w 163"/>
                  <a:gd name="T71" fmla="*/ 106 h 178"/>
                  <a:gd name="T72" fmla="*/ 133 w 163"/>
                  <a:gd name="T73" fmla="*/ 111 h 178"/>
                  <a:gd name="T74" fmla="*/ 124 w 163"/>
                  <a:gd name="T75" fmla="*/ 115 h 178"/>
                  <a:gd name="T76" fmla="*/ 115 w 163"/>
                  <a:gd name="T77" fmla="*/ 119 h 178"/>
                  <a:gd name="T78" fmla="*/ 106 w 163"/>
                  <a:gd name="T79" fmla="*/ 119 h 178"/>
                  <a:gd name="T80" fmla="*/ 100 w 163"/>
                  <a:gd name="T81" fmla="*/ 122 h 178"/>
                  <a:gd name="T82" fmla="*/ 93 w 163"/>
                  <a:gd name="T83" fmla="*/ 122 h 178"/>
                  <a:gd name="T84" fmla="*/ 87 w 163"/>
                  <a:gd name="T85" fmla="*/ 126 h 178"/>
                  <a:gd name="T86" fmla="*/ 82 w 163"/>
                  <a:gd name="T87" fmla="*/ 130 h 178"/>
                  <a:gd name="T88" fmla="*/ 78 w 163"/>
                  <a:gd name="T89" fmla="*/ 134 h 178"/>
                  <a:gd name="T90" fmla="*/ 73 w 163"/>
                  <a:gd name="T91" fmla="*/ 139 h 178"/>
                  <a:gd name="T92" fmla="*/ 66 w 163"/>
                  <a:gd name="T93" fmla="*/ 145 h 178"/>
                  <a:gd name="T94" fmla="*/ 60 w 163"/>
                  <a:gd name="T95" fmla="*/ 148 h 178"/>
                  <a:gd name="T96" fmla="*/ 54 w 163"/>
                  <a:gd name="T97" fmla="*/ 151 h 178"/>
                  <a:gd name="T98" fmla="*/ 47 w 163"/>
                  <a:gd name="T99" fmla="*/ 156 h 178"/>
                  <a:gd name="T100" fmla="*/ 41 w 163"/>
                  <a:gd name="T101" fmla="*/ 161 h 178"/>
                  <a:gd name="T102" fmla="*/ 35 w 163"/>
                  <a:gd name="T103" fmla="*/ 165 h 178"/>
                  <a:gd name="T104" fmla="*/ 32 w 163"/>
                  <a:gd name="T105" fmla="*/ 170 h 178"/>
                  <a:gd name="T106" fmla="*/ 29 w 163"/>
                  <a:gd name="T107" fmla="*/ 174 h 178"/>
                  <a:gd name="T108" fmla="*/ 21 w 163"/>
                  <a:gd name="T109" fmla="*/ 177 h 178"/>
                  <a:gd name="T110" fmla="*/ 14 w 163"/>
                  <a:gd name="T111" fmla="*/ 177 h 178"/>
                  <a:gd name="T112" fmla="*/ 7 w 163"/>
                  <a:gd name="T113" fmla="*/ 174 h 1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
                  <a:gd name="T172" fmla="*/ 0 h 178"/>
                  <a:gd name="T173" fmla="*/ 163 w 163"/>
                  <a:gd name="T174" fmla="*/ 178 h 1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 h="178">
                    <a:moveTo>
                      <a:pt x="7" y="174"/>
                    </a:moveTo>
                    <a:lnTo>
                      <a:pt x="7" y="173"/>
                    </a:lnTo>
                    <a:lnTo>
                      <a:pt x="6" y="173"/>
                    </a:lnTo>
                    <a:lnTo>
                      <a:pt x="6" y="171"/>
                    </a:lnTo>
                    <a:lnTo>
                      <a:pt x="4" y="170"/>
                    </a:lnTo>
                    <a:lnTo>
                      <a:pt x="4" y="169"/>
                    </a:lnTo>
                    <a:lnTo>
                      <a:pt x="4" y="167"/>
                    </a:lnTo>
                    <a:lnTo>
                      <a:pt x="3" y="167"/>
                    </a:lnTo>
                    <a:lnTo>
                      <a:pt x="3" y="165"/>
                    </a:lnTo>
                    <a:lnTo>
                      <a:pt x="3" y="164"/>
                    </a:lnTo>
                    <a:lnTo>
                      <a:pt x="2" y="163"/>
                    </a:lnTo>
                    <a:lnTo>
                      <a:pt x="2" y="161"/>
                    </a:lnTo>
                    <a:lnTo>
                      <a:pt x="2" y="160"/>
                    </a:lnTo>
                    <a:lnTo>
                      <a:pt x="1" y="158"/>
                    </a:lnTo>
                    <a:lnTo>
                      <a:pt x="1" y="157"/>
                    </a:lnTo>
                    <a:lnTo>
                      <a:pt x="1" y="156"/>
                    </a:lnTo>
                    <a:lnTo>
                      <a:pt x="1" y="154"/>
                    </a:lnTo>
                    <a:lnTo>
                      <a:pt x="1" y="152"/>
                    </a:lnTo>
                    <a:lnTo>
                      <a:pt x="0" y="151"/>
                    </a:lnTo>
                    <a:lnTo>
                      <a:pt x="0" y="150"/>
                    </a:lnTo>
                    <a:lnTo>
                      <a:pt x="0" y="148"/>
                    </a:lnTo>
                    <a:lnTo>
                      <a:pt x="0" y="145"/>
                    </a:lnTo>
                    <a:lnTo>
                      <a:pt x="0" y="141"/>
                    </a:lnTo>
                    <a:lnTo>
                      <a:pt x="0" y="138"/>
                    </a:lnTo>
                    <a:lnTo>
                      <a:pt x="0" y="135"/>
                    </a:lnTo>
                    <a:lnTo>
                      <a:pt x="0" y="132"/>
                    </a:lnTo>
                    <a:lnTo>
                      <a:pt x="0" y="130"/>
                    </a:lnTo>
                    <a:lnTo>
                      <a:pt x="0" y="126"/>
                    </a:lnTo>
                    <a:lnTo>
                      <a:pt x="0" y="122"/>
                    </a:lnTo>
                    <a:lnTo>
                      <a:pt x="0" y="119"/>
                    </a:lnTo>
                    <a:lnTo>
                      <a:pt x="0" y="117"/>
                    </a:lnTo>
                    <a:lnTo>
                      <a:pt x="0" y="113"/>
                    </a:lnTo>
                    <a:lnTo>
                      <a:pt x="0" y="110"/>
                    </a:lnTo>
                    <a:lnTo>
                      <a:pt x="1" y="106"/>
                    </a:lnTo>
                    <a:lnTo>
                      <a:pt x="1" y="102"/>
                    </a:lnTo>
                    <a:lnTo>
                      <a:pt x="1" y="98"/>
                    </a:lnTo>
                    <a:lnTo>
                      <a:pt x="1" y="95"/>
                    </a:lnTo>
                    <a:lnTo>
                      <a:pt x="1" y="91"/>
                    </a:lnTo>
                    <a:lnTo>
                      <a:pt x="1" y="87"/>
                    </a:lnTo>
                    <a:lnTo>
                      <a:pt x="2" y="84"/>
                    </a:lnTo>
                    <a:lnTo>
                      <a:pt x="2" y="80"/>
                    </a:lnTo>
                    <a:lnTo>
                      <a:pt x="2" y="76"/>
                    </a:lnTo>
                    <a:lnTo>
                      <a:pt x="3" y="72"/>
                    </a:lnTo>
                    <a:lnTo>
                      <a:pt x="3" y="69"/>
                    </a:lnTo>
                    <a:lnTo>
                      <a:pt x="4" y="65"/>
                    </a:lnTo>
                    <a:lnTo>
                      <a:pt x="4" y="63"/>
                    </a:lnTo>
                    <a:lnTo>
                      <a:pt x="6" y="59"/>
                    </a:lnTo>
                    <a:lnTo>
                      <a:pt x="6" y="58"/>
                    </a:lnTo>
                    <a:lnTo>
                      <a:pt x="7" y="54"/>
                    </a:lnTo>
                    <a:lnTo>
                      <a:pt x="8" y="51"/>
                    </a:lnTo>
                    <a:lnTo>
                      <a:pt x="8" y="49"/>
                    </a:lnTo>
                    <a:lnTo>
                      <a:pt x="10" y="46"/>
                    </a:lnTo>
                    <a:lnTo>
                      <a:pt x="11" y="45"/>
                    </a:lnTo>
                    <a:lnTo>
                      <a:pt x="12" y="43"/>
                    </a:lnTo>
                    <a:lnTo>
                      <a:pt x="14" y="41"/>
                    </a:lnTo>
                    <a:lnTo>
                      <a:pt x="15" y="40"/>
                    </a:lnTo>
                    <a:lnTo>
                      <a:pt x="16" y="37"/>
                    </a:lnTo>
                    <a:lnTo>
                      <a:pt x="17" y="36"/>
                    </a:lnTo>
                    <a:lnTo>
                      <a:pt x="19" y="33"/>
                    </a:lnTo>
                    <a:lnTo>
                      <a:pt x="21" y="32"/>
                    </a:lnTo>
                    <a:lnTo>
                      <a:pt x="23" y="29"/>
                    </a:lnTo>
                    <a:lnTo>
                      <a:pt x="24" y="28"/>
                    </a:lnTo>
                    <a:lnTo>
                      <a:pt x="25" y="27"/>
                    </a:lnTo>
                    <a:lnTo>
                      <a:pt x="27" y="25"/>
                    </a:lnTo>
                    <a:lnTo>
                      <a:pt x="28" y="24"/>
                    </a:lnTo>
                    <a:lnTo>
                      <a:pt x="29" y="23"/>
                    </a:lnTo>
                    <a:lnTo>
                      <a:pt x="32" y="22"/>
                    </a:lnTo>
                    <a:lnTo>
                      <a:pt x="32" y="21"/>
                    </a:lnTo>
                    <a:lnTo>
                      <a:pt x="34" y="20"/>
                    </a:lnTo>
                    <a:lnTo>
                      <a:pt x="35" y="19"/>
                    </a:lnTo>
                    <a:lnTo>
                      <a:pt x="36" y="17"/>
                    </a:lnTo>
                    <a:lnTo>
                      <a:pt x="39" y="16"/>
                    </a:lnTo>
                    <a:lnTo>
                      <a:pt x="41" y="16"/>
                    </a:lnTo>
                    <a:lnTo>
                      <a:pt x="42" y="15"/>
                    </a:lnTo>
                    <a:lnTo>
                      <a:pt x="43" y="14"/>
                    </a:lnTo>
                    <a:lnTo>
                      <a:pt x="46" y="12"/>
                    </a:lnTo>
                    <a:lnTo>
                      <a:pt x="47" y="12"/>
                    </a:lnTo>
                    <a:lnTo>
                      <a:pt x="48" y="11"/>
                    </a:lnTo>
                    <a:lnTo>
                      <a:pt x="51" y="10"/>
                    </a:lnTo>
                    <a:lnTo>
                      <a:pt x="52" y="10"/>
                    </a:lnTo>
                    <a:lnTo>
                      <a:pt x="54" y="9"/>
                    </a:lnTo>
                    <a:lnTo>
                      <a:pt x="56" y="9"/>
                    </a:lnTo>
                    <a:lnTo>
                      <a:pt x="58" y="8"/>
                    </a:lnTo>
                    <a:lnTo>
                      <a:pt x="60" y="8"/>
                    </a:lnTo>
                    <a:lnTo>
                      <a:pt x="61" y="7"/>
                    </a:lnTo>
                    <a:lnTo>
                      <a:pt x="63" y="7"/>
                    </a:lnTo>
                    <a:lnTo>
                      <a:pt x="66" y="6"/>
                    </a:lnTo>
                    <a:lnTo>
                      <a:pt x="67" y="6"/>
                    </a:lnTo>
                    <a:lnTo>
                      <a:pt x="71" y="5"/>
                    </a:lnTo>
                    <a:lnTo>
                      <a:pt x="73" y="5"/>
                    </a:lnTo>
                    <a:lnTo>
                      <a:pt x="75" y="3"/>
                    </a:lnTo>
                    <a:lnTo>
                      <a:pt x="78" y="3"/>
                    </a:lnTo>
                    <a:lnTo>
                      <a:pt x="80" y="3"/>
                    </a:lnTo>
                    <a:lnTo>
                      <a:pt x="83" y="2"/>
                    </a:lnTo>
                    <a:lnTo>
                      <a:pt x="86" y="2"/>
                    </a:lnTo>
                    <a:lnTo>
                      <a:pt x="88" y="2"/>
                    </a:lnTo>
                    <a:lnTo>
                      <a:pt x="91" y="1"/>
                    </a:lnTo>
                    <a:lnTo>
                      <a:pt x="93" y="1"/>
                    </a:lnTo>
                    <a:lnTo>
                      <a:pt x="96" y="1"/>
                    </a:lnTo>
                    <a:lnTo>
                      <a:pt x="98" y="1"/>
                    </a:lnTo>
                    <a:lnTo>
                      <a:pt x="101" y="1"/>
                    </a:lnTo>
                    <a:lnTo>
                      <a:pt x="104" y="1"/>
                    </a:lnTo>
                    <a:lnTo>
                      <a:pt x="106" y="0"/>
                    </a:lnTo>
                    <a:lnTo>
                      <a:pt x="109" y="0"/>
                    </a:lnTo>
                    <a:lnTo>
                      <a:pt x="111" y="0"/>
                    </a:lnTo>
                    <a:lnTo>
                      <a:pt x="114" y="1"/>
                    </a:lnTo>
                    <a:lnTo>
                      <a:pt x="117" y="1"/>
                    </a:lnTo>
                    <a:lnTo>
                      <a:pt x="118" y="1"/>
                    </a:lnTo>
                    <a:lnTo>
                      <a:pt x="120" y="1"/>
                    </a:lnTo>
                    <a:lnTo>
                      <a:pt x="122" y="1"/>
                    </a:lnTo>
                    <a:lnTo>
                      <a:pt x="126" y="2"/>
                    </a:lnTo>
                    <a:lnTo>
                      <a:pt x="127" y="2"/>
                    </a:lnTo>
                    <a:lnTo>
                      <a:pt x="130" y="2"/>
                    </a:lnTo>
                    <a:lnTo>
                      <a:pt x="131" y="3"/>
                    </a:lnTo>
                    <a:lnTo>
                      <a:pt x="133" y="3"/>
                    </a:lnTo>
                    <a:lnTo>
                      <a:pt x="134" y="5"/>
                    </a:lnTo>
                    <a:lnTo>
                      <a:pt x="135" y="5"/>
                    </a:lnTo>
                    <a:lnTo>
                      <a:pt x="137" y="6"/>
                    </a:lnTo>
                    <a:lnTo>
                      <a:pt x="138" y="6"/>
                    </a:lnTo>
                    <a:lnTo>
                      <a:pt x="139" y="6"/>
                    </a:lnTo>
                    <a:lnTo>
                      <a:pt x="141" y="7"/>
                    </a:lnTo>
                    <a:lnTo>
                      <a:pt x="142" y="7"/>
                    </a:lnTo>
                    <a:lnTo>
                      <a:pt x="144" y="8"/>
                    </a:lnTo>
                    <a:lnTo>
                      <a:pt x="145" y="8"/>
                    </a:lnTo>
                    <a:lnTo>
                      <a:pt x="146" y="8"/>
                    </a:lnTo>
                    <a:lnTo>
                      <a:pt x="146" y="9"/>
                    </a:lnTo>
                    <a:lnTo>
                      <a:pt x="147" y="9"/>
                    </a:lnTo>
                    <a:lnTo>
                      <a:pt x="148" y="9"/>
                    </a:lnTo>
                    <a:lnTo>
                      <a:pt x="148" y="10"/>
                    </a:lnTo>
                    <a:lnTo>
                      <a:pt x="150" y="10"/>
                    </a:lnTo>
                    <a:lnTo>
                      <a:pt x="151" y="11"/>
                    </a:lnTo>
                    <a:lnTo>
                      <a:pt x="152" y="11"/>
                    </a:lnTo>
                    <a:lnTo>
                      <a:pt x="152" y="12"/>
                    </a:lnTo>
                    <a:lnTo>
                      <a:pt x="154" y="12"/>
                    </a:lnTo>
                    <a:lnTo>
                      <a:pt x="154" y="14"/>
                    </a:lnTo>
                    <a:lnTo>
                      <a:pt x="155" y="14"/>
                    </a:lnTo>
                    <a:lnTo>
                      <a:pt x="155" y="15"/>
                    </a:lnTo>
                    <a:lnTo>
                      <a:pt x="155" y="16"/>
                    </a:lnTo>
                    <a:lnTo>
                      <a:pt x="157" y="16"/>
                    </a:lnTo>
                    <a:lnTo>
                      <a:pt x="157" y="17"/>
                    </a:lnTo>
                    <a:lnTo>
                      <a:pt x="158" y="19"/>
                    </a:lnTo>
                    <a:lnTo>
                      <a:pt x="158" y="20"/>
                    </a:lnTo>
                    <a:lnTo>
                      <a:pt x="159" y="21"/>
                    </a:lnTo>
                    <a:lnTo>
                      <a:pt x="159" y="22"/>
                    </a:lnTo>
                    <a:lnTo>
                      <a:pt x="159" y="23"/>
                    </a:lnTo>
                    <a:lnTo>
                      <a:pt x="159" y="24"/>
                    </a:lnTo>
                    <a:lnTo>
                      <a:pt x="159" y="25"/>
                    </a:lnTo>
                    <a:lnTo>
                      <a:pt x="161" y="27"/>
                    </a:lnTo>
                    <a:lnTo>
                      <a:pt x="161" y="28"/>
                    </a:lnTo>
                    <a:lnTo>
                      <a:pt x="161" y="29"/>
                    </a:lnTo>
                    <a:lnTo>
                      <a:pt x="161" y="30"/>
                    </a:lnTo>
                    <a:lnTo>
                      <a:pt x="161" y="33"/>
                    </a:lnTo>
                    <a:lnTo>
                      <a:pt x="161" y="35"/>
                    </a:lnTo>
                    <a:lnTo>
                      <a:pt x="161" y="37"/>
                    </a:lnTo>
                    <a:lnTo>
                      <a:pt x="162" y="38"/>
                    </a:lnTo>
                    <a:lnTo>
                      <a:pt x="162" y="41"/>
                    </a:lnTo>
                    <a:lnTo>
                      <a:pt x="162" y="42"/>
                    </a:lnTo>
                    <a:lnTo>
                      <a:pt x="162" y="43"/>
                    </a:lnTo>
                    <a:lnTo>
                      <a:pt x="162" y="46"/>
                    </a:lnTo>
                    <a:lnTo>
                      <a:pt x="162" y="49"/>
                    </a:lnTo>
                    <a:lnTo>
                      <a:pt x="162" y="50"/>
                    </a:lnTo>
                    <a:lnTo>
                      <a:pt x="162" y="52"/>
                    </a:lnTo>
                    <a:lnTo>
                      <a:pt x="162" y="54"/>
                    </a:lnTo>
                    <a:lnTo>
                      <a:pt x="162" y="55"/>
                    </a:lnTo>
                    <a:lnTo>
                      <a:pt x="162" y="58"/>
                    </a:lnTo>
                    <a:lnTo>
                      <a:pt x="161" y="59"/>
                    </a:lnTo>
                    <a:lnTo>
                      <a:pt x="161" y="62"/>
                    </a:lnTo>
                    <a:lnTo>
                      <a:pt x="161" y="63"/>
                    </a:lnTo>
                    <a:lnTo>
                      <a:pt x="161" y="64"/>
                    </a:lnTo>
                    <a:lnTo>
                      <a:pt x="161" y="65"/>
                    </a:lnTo>
                    <a:lnTo>
                      <a:pt x="161" y="67"/>
                    </a:lnTo>
                    <a:lnTo>
                      <a:pt x="161" y="68"/>
                    </a:lnTo>
                    <a:lnTo>
                      <a:pt x="161" y="69"/>
                    </a:lnTo>
                    <a:lnTo>
                      <a:pt x="159" y="71"/>
                    </a:lnTo>
                    <a:lnTo>
                      <a:pt x="159" y="72"/>
                    </a:lnTo>
                    <a:lnTo>
                      <a:pt x="159" y="74"/>
                    </a:lnTo>
                    <a:lnTo>
                      <a:pt x="159" y="75"/>
                    </a:lnTo>
                    <a:lnTo>
                      <a:pt x="159" y="76"/>
                    </a:lnTo>
                    <a:lnTo>
                      <a:pt x="158" y="77"/>
                    </a:lnTo>
                    <a:lnTo>
                      <a:pt x="158" y="78"/>
                    </a:lnTo>
                    <a:lnTo>
                      <a:pt x="158" y="80"/>
                    </a:lnTo>
                    <a:lnTo>
                      <a:pt x="157" y="81"/>
                    </a:lnTo>
                    <a:lnTo>
                      <a:pt x="157" y="82"/>
                    </a:lnTo>
                    <a:lnTo>
                      <a:pt x="157" y="84"/>
                    </a:lnTo>
                    <a:lnTo>
                      <a:pt x="155" y="87"/>
                    </a:lnTo>
                    <a:lnTo>
                      <a:pt x="154" y="89"/>
                    </a:lnTo>
                    <a:lnTo>
                      <a:pt x="154" y="90"/>
                    </a:lnTo>
                    <a:lnTo>
                      <a:pt x="154" y="91"/>
                    </a:lnTo>
                    <a:lnTo>
                      <a:pt x="152" y="91"/>
                    </a:lnTo>
                    <a:lnTo>
                      <a:pt x="152" y="93"/>
                    </a:lnTo>
                    <a:lnTo>
                      <a:pt x="151" y="94"/>
                    </a:lnTo>
                    <a:lnTo>
                      <a:pt x="151" y="95"/>
                    </a:lnTo>
                    <a:lnTo>
                      <a:pt x="151" y="97"/>
                    </a:lnTo>
                    <a:lnTo>
                      <a:pt x="150" y="97"/>
                    </a:lnTo>
                    <a:lnTo>
                      <a:pt x="150" y="98"/>
                    </a:lnTo>
                    <a:lnTo>
                      <a:pt x="148" y="98"/>
                    </a:lnTo>
                    <a:lnTo>
                      <a:pt x="148" y="100"/>
                    </a:lnTo>
                    <a:lnTo>
                      <a:pt x="147" y="100"/>
                    </a:lnTo>
                    <a:lnTo>
                      <a:pt x="147" y="102"/>
                    </a:lnTo>
                    <a:lnTo>
                      <a:pt x="146" y="103"/>
                    </a:lnTo>
                    <a:lnTo>
                      <a:pt x="145" y="103"/>
                    </a:lnTo>
                    <a:lnTo>
                      <a:pt x="145" y="104"/>
                    </a:lnTo>
                    <a:lnTo>
                      <a:pt x="144" y="106"/>
                    </a:lnTo>
                    <a:lnTo>
                      <a:pt x="142" y="106"/>
                    </a:lnTo>
                    <a:lnTo>
                      <a:pt x="141" y="106"/>
                    </a:lnTo>
                    <a:lnTo>
                      <a:pt x="139" y="108"/>
                    </a:lnTo>
                    <a:lnTo>
                      <a:pt x="138" y="108"/>
                    </a:lnTo>
                    <a:lnTo>
                      <a:pt x="137" y="110"/>
                    </a:lnTo>
                    <a:lnTo>
                      <a:pt x="135" y="110"/>
                    </a:lnTo>
                    <a:lnTo>
                      <a:pt x="134" y="110"/>
                    </a:lnTo>
                    <a:lnTo>
                      <a:pt x="133" y="111"/>
                    </a:lnTo>
                    <a:lnTo>
                      <a:pt x="132" y="111"/>
                    </a:lnTo>
                    <a:lnTo>
                      <a:pt x="131" y="113"/>
                    </a:lnTo>
                    <a:lnTo>
                      <a:pt x="128" y="113"/>
                    </a:lnTo>
                    <a:lnTo>
                      <a:pt x="127" y="113"/>
                    </a:lnTo>
                    <a:lnTo>
                      <a:pt x="126" y="113"/>
                    </a:lnTo>
                    <a:lnTo>
                      <a:pt x="124" y="115"/>
                    </a:lnTo>
                    <a:lnTo>
                      <a:pt x="122" y="115"/>
                    </a:lnTo>
                    <a:lnTo>
                      <a:pt x="120" y="116"/>
                    </a:lnTo>
                    <a:lnTo>
                      <a:pt x="118" y="116"/>
                    </a:lnTo>
                    <a:lnTo>
                      <a:pt x="118" y="117"/>
                    </a:lnTo>
                    <a:lnTo>
                      <a:pt x="117" y="117"/>
                    </a:lnTo>
                    <a:lnTo>
                      <a:pt x="115" y="119"/>
                    </a:lnTo>
                    <a:lnTo>
                      <a:pt x="113" y="119"/>
                    </a:lnTo>
                    <a:lnTo>
                      <a:pt x="111" y="119"/>
                    </a:lnTo>
                    <a:lnTo>
                      <a:pt x="110" y="119"/>
                    </a:lnTo>
                    <a:lnTo>
                      <a:pt x="109" y="119"/>
                    </a:lnTo>
                    <a:lnTo>
                      <a:pt x="107" y="119"/>
                    </a:lnTo>
                    <a:lnTo>
                      <a:pt x="106" y="119"/>
                    </a:lnTo>
                    <a:lnTo>
                      <a:pt x="106" y="121"/>
                    </a:lnTo>
                    <a:lnTo>
                      <a:pt x="105" y="121"/>
                    </a:lnTo>
                    <a:lnTo>
                      <a:pt x="104" y="121"/>
                    </a:lnTo>
                    <a:lnTo>
                      <a:pt x="102" y="121"/>
                    </a:lnTo>
                    <a:lnTo>
                      <a:pt x="101" y="121"/>
                    </a:lnTo>
                    <a:lnTo>
                      <a:pt x="100" y="122"/>
                    </a:lnTo>
                    <a:lnTo>
                      <a:pt x="98" y="122"/>
                    </a:lnTo>
                    <a:lnTo>
                      <a:pt x="97" y="122"/>
                    </a:lnTo>
                    <a:lnTo>
                      <a:pt x="96" y="122"/>
                    </a:lnTo>
                    <a:lnTo>
                      <a:pt x="95" y="122"/>
                    </a:lnTo>
                    <a:lnTo>
                      <a:pt x="93" y="122"/>
                    </a:lnTo>
                    <a:lnTo>
                      <a:pt x="92" y="124"/>
                    </a:lnTo>
                    <a:lnTo>
                      <a:pt x="91" y="124"/>
                    </a:lnTo>
                    <a:lnTo>
                      <a:pt x="90" y="124"/>
                    </a:lnTo>
                    <a:lnTo>
                      <a:pt x="90" y="126"/>
                    </a:lnTo>
                    <a:lnTo>
                      <a:pt x="88" y="126"/>
                    </a:lnTo>
                    <a:lnTo>
                      <a:pt x="87" y="126"/>
                    </a:lnTo>
                    <a:lnTo>
                      <a:pt x="86" y="126"/>
                    </a:lnTo>
                    <a:lnTo>
                      <a:pt x="84" y="128"/>
                    </a:lnTo>
                    <a:lnTo>
                      <a:pt x="83" y="128"/>
                    </a:lnTo>
                    <a:lnTo>
                      <a:pt x="82" y="129"/>
                    </a:lnTo>
                    <a:lnTo>
                      <a:pt x="82" y="130"/>
                    </a:lnTo>
                    <a:lnTo>
                      <a:pt x="80" y="130"/>
                    </a:lnTo>
                    <a:lnTo>
                      <a:pt x="80" y="132"/>
                    </a:lnTo>
                    <a:lnTo>
                      <a:pt x="79" y="132"/>
                    </a:lnTo>
                    <a:lnTo>
                      <a:pt x="78" y="132"/>
                    </a:lnTo>
                    <a:lnTo>
                      <a:pt x="78" y="134"/>
                    </a:lnTo>
                    <a:lnTo>
                      <a:pt x="76" y="134"/>
                    </a:lnTo>
                    <a:lnTo>
                      <a:pt x="76" y="135"/>
                    </a:lnTo>
                    <a:lnTo>
                      <a:pt x="75" y="135"/>
                    </a:lnTo>
                    <a:lnTo>
                      <a:pt x="75" y="137"/>
                    </a:lnTo>
                    <a:lnTo>
                      <a:pt x="73" y="138"/>
                    </a:lnTo>
                    <a:lnTo>
                      <a:pt x="73" y="139"/>
                    </a:lnTo>
                    <a:lnTo>
                      <a:pt x="71" y="139"/>
                    </a:lnTo>
                    <a:lnTo>
                      <a:pt x="71" y="141"/>
                    </a:lnTo>
                    <a:lnTo>
                      <a:pt x="69" y="141"/>
                    </a:lnTo>
                    <a:lnTo>
                      <a:pt x="67" y="143"/>
                    </a:lnTo>
                    <a:lnTo>
                      <a:pt x="66" y="143"/>
                    </a:lnTo>
                    <a:lnTo>
                      <a:pt x="66" y="145"/>
                    </a:lnTo>
                    <a:lnTo>
                      <a:pt x="65" y="145"/>
                    </a:lnTo>
                    <a:lnTo>
                      <a:pt x="63" y="145"/>
                    </a:lnTo>
                    <a:lnTo>
                      <a:pt x="62" y="147"/>
                    </a:lnTo>
                    <a:lnTo>
                      <a:pt x="61" y="147"/>
                    </a:lnTo>
                    <a:lnTo>
                      <a:pt x="61" y="148"/>
                    </a:lnTo>
                    <a:lnTo>
                      <a:pt x="60" y="148"/>
                    </a:lnTo>
                    <a:lnTo>
                      <a:pt x="59" y="148"/>
                    </a:lnTo>
                    <a:lnTo>
                      <a:pt x="58" y="148"/>
                    </a:lnTo>
                    <a:lnTo>
                      <a:pt x="56" y="150"/>
                    </a:lnTo>
                    <a:lnTo>
                      <a:pt x="55" y="150"/>
                    </a:lnTo>
                    <a:lnTo>
                      <a:pt x="54" y="151"/>
                    </a:lnTo>
                    <a:lnTo>
                      <a:pt x="52" y="152"/>
                    </a:lnTo>
                    <a:lnTo>
                      <a:pt x="51" y="152"/>
                    </a:lnTo>
                    <a:lnTo>
                      <a:pt x="51" y="154"/>
                    </a:lnTo>
                    <a:lnTo>
                      <a:pt x="49" y="154"/>
                    </a:lnTo>
                    <a:lnTo>
                      <a:pt x="48" y="154"/>
                    </a:lnTo>
                    <a:lnTo>
                      <a:pt x="47" y="156"/>
                    </a:lnTo>
                    <a:lnTo>
                      <a:pt x="46" y="156"/>
                    </a:lnTo>
                    <a:lnTo>
                      <a:pt x="46" y="157"/>
                    </a:lnTo>
                    <a:lnTo>
                      <a:pt x="45" y="157"/>
                    </a:lnTo>
                    <a:lnTo>
                      <a:pt x="43" y="158"/>
                    </a:lnTo>
                    <a:lnTo>
                      <a:pt x="42" y="160"/>
                    </a:lnTo>
                    <a:lnTo>
                      <a:pt x="41" y="161"/>
                    </a:lnTo>
                    <a:lnTo>
                      <a:pt x="39" y="161"/>
                    </a:lnTo>
                    <a:lnTo>
                      <a:pt x="38" y="163"/>
                    </a:lnTo>
                    <a:lnTo>
                      <a:pt x="38" y="164"/>
                    </a:lnTo>
                    <a:lnTo>
                      <a:pt x="36" y="164"/>
                    </a:lnTo>
                    <a:lnTo>
                      <a:pt x="36" y="165"/>
                    </a:lnTo>
                    <a:lnTo>
                      <a:pt x="35" y="165"/>
                    </a:lnTo>
                    <a:lnTo>
                      <a:pt x="35" y="167"/>
                    </a:lnTo>
                    <a:lnTo>
                      <a:pt x="34" y="167"/>
                    </a:lnTo>
                    <a:lnTo>
                      <a:pt x="34" y="169"/>
                    </a:lnTo>
                    <a:lnTo>
                      <a:pt x="32" y="169"/>
                    </a:lnTo>
                    <a:lnTo>
                      <a:pt x="32" y="170"/>
                    </a:lnTo>
                    <a:lnTo>
                      <a:pt x="32" y="171"/>
                    </a:lnTo>
                    <a:lnTo>
                      <a:pt x="32" y="173"/>
                    </a:lnTo>
                    <a:lnTo>
                      <a:pt x="31" y="173"/>
                    </a:lnTo>
                    <a:lnTo>
                      <a:pt x="31" y="174"/>
                    </a:lnTo>
                    <a:lnTo>
                      <a:pt x="29" y="174"/>
                    </a:lnTo>
                    <a:lnTo>
                      <a:pt x="28" y="176"/>
                    </a:lnTo>
                    <a:lnTo>
                      <a:pt x="27" y="177"/>
                    </a:lnTo>
                    <a:lnTo>
                      <a:pt x="25" y="177"/>
                    </a:lnTo>
                    <a:lnTo>
                      <a:pt x="24" y="177"/>
                    </a:lnTo>
                    <a:lnTo>
                      <a:pt x="23" y="177"/>
                    </a:lnTo>
                    <a:lnTo>
                      <a:pt x="21" y="177"/>
                    </a:lnTo>
                    <a:lnTo>
                      <a:pt x="19" y="177"/>
                    </a:lnTo>
                    <a:lnTo>
                      <a:pt x="17" y="177"/>
                    </a:lnTo>
                    <a:lnTo>
                      <a:pt x="16" y="177"/>
                    </a:lnTo>
                    <a:lnTo>
                      <a:pt x="15" y="177"/>
                    </a:lnTo>
                    <a:lnTo>
                      <a:pt x="14" y="177"/>
                    </a:lnTo>
                    <a:lnTo>
                      <a:pt x="12" y="176"/>
                    </a:lnTo>
                    <a:lnTo>
                      <a:pt x="11" y="176"/>
                    </a:lnTo>
                    <a:lnTo>
                      <a:pt x="10" y="176"/>
                    </a:lnTo>
                    <a:lnTo>
                      <a:pt x="8" y="176"/>
                    </a:lnTo>
                    <a:lnTo>
                      <a:pt x="8" y="174"/>
                    </a:lnTo>
                    <a:lnTo>
                      <a:pt x="7" y="174"/>
                    </a:lnTo>
                  </a:path>
                </a:pathLst>
              </a:custGeom>
              <a:solidFill>
                <a:srgbClr val="E58A3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1" name="Freeform 40"/>
              <p:cNvSpPr>
                <a:spLocks/>
              </p:cNvSpPr>
              <p:nvPr/>
            </p:nvSpPr>
            <p:spPr bwMode="auto">
              <a:xfrm>
                <a:off x="937" y="1656"/>
                <a:ext cx="137" cy="150"/>
              </a:xfrm>
              <a:custGeom>
                <a:avLst/>
                <a:gdLst>
                  <a:gd name="T0" fmla="*/ 5 w 137"/>
                  <a:gd name="T1" fmla="*/ 142 h 150"/>
                  <a:gd name="T2" fmla="*/ 2 w 137"/>
                  <a:gd name="T3" fmla="*/ 137 h 150"/>
                  <a:gd name="T4" fmla="*/ 1 w 137"/>
                  <a:gd name="T5" fmla="*/ 131 h 150"/>
                  <a:gd name="T6" fmla="*/ 0 w 137"/>
                  <a:gd name="T7" fmla="*/ 125 h 150"/>
                  <a:gd name="T8" fmla="*/ 0 w 137"/>
                  <a:gd name="T9" fmla="*/ 117 h 150"/>
                  <a:gd name="T10" fmla="*/ 0 w 137"/>
                  <a:gd name="T11" fmla="*/ 106 h 150"/>
                  <a:gd name="T12" fmla="*/ 0 w 137"/>
                  <a:gd name="T13" fmla="*/ 91 h 150"/>
                  <a:gd name="T14" fmla="*/ 1 w 137"/>
                  <a:gd name="T15" fmla="*/ 75 h 150"/>
                  <a:gd name="T16" fmla="*/ 2 w 137"/>
                  <a:gd name="T17" fmla="*/ 61 h 150"/>
                  <a:gd name="T18" fmla="*/ 5 w 137"/>
                  <a:gd name="T19" fmla="*/ 48 h 150"/>
                  <a:gd name="T20" fmla="*/ 8 w 137"/>
                  <a:gd name="T21" fmla="*/ 37 h 150"/>
                  <a:gd name="T22" fmla="*/ 14 w 137"/>
                  <a:gd name="T23" fmla="*/ 30 h 150"/>
                  <a:gd name="T24" fmla="*/ 20 w 137"/>
                  <a:gd name="T25" fmla="*/ 24 h 150"/>
                  <a:gd name="T26" fmla="*/ 25 w 137"/>
                  <a:gd name="T27" fmla="*/ 18 h 150"/>
                  <a:gd name="T28" fmla="*/ 32 w 137"/>
                  <a:gd name="T29" fmla="*/ 14 h 150"/>
                  <a:gd name="T30" fmla="*/ 39 w 137"/>
                  <a:gd name="T31" fmla="*/ 9 h 150"/>
                  <a:gd name="T32" fmla="*/ 47 w 137"/>
                  <a:gd name="T33" fmla="*/ 7 h 150"/>
                  <a:gd name="T34" fmla="*/ 55 w 137"/>
                  <a:gd name="T35" fmla="*/ 5 h 150"/>
                  <a:gd name="T36" fmla="*/ 65 w 137"/>
                  <a:gd name="T37" fmla="*/ 2 h 150"/>
                  <a:gd name="T38" fmla="*/ 76 w 137"/>
                  <a:gd name="T39" fmla="*/ 0 h 150"/>
                  <a:gd name="T40" fmla="*/ 87 w 137"/>
                  <a:gd name="T41" fmla="*/ 0 h 150"/>
                  <a:gd name="T42" fmla="*/ 97 w 137"/>
                  <a:gd name="T43" fmla="*/ 0 h 150"/>
                  <a:gd name="T44" fmla="*/ 108 w 137"/>
                  <a:gd name="T45" fmla="*/ 1 h 150"/>
                  <a:gd name="T46" fmla="*/ 114 w 137"/>
                  <a:gd name="T47" fmla="*/ 3 h 150"/>
                  <a:gd name="T48" fmla="*/ 121 w 137"/>
                  <a:gd name="T49" fmla="*/ 6 h 150"/>
                  <a:gd name="T50" fmla="*/ 126 w 137"/>
                  <a:gd name="T51" fmla="*/ 8 h 150"/>
                  <a:gd name="T52" fmla="*/ 130 w 137"/>
                  <a:gd name="T53" fmla="*/ 11 h 150"/>
                  <a:gd name="T54" fmla="*/ 134 w 137"/>
                  <a:gd name="T55" fmla="*/ 16 h 150"/>
                  <a:gd name="T56" fmla="*/ 135 w 137"/>
                  <a:gd name="T57" fmla="*/ 22 h 150"/>
                  <a:gd name="T58" fmla="*/ 136 w 137"/>
                  <a:gd name="T59" fmla="*/ 27 h 150"/>
                  <a:gd name="T60" fmla="*/ 136 w 137"/>
                  <a:gd name="T61" fmla="*/ 35 h 150"/>
                  <a:gd name="T62" fmla="*/ 136 w 137"/>
                  <a:gd name="T63" fmla="*/ 43 h 150"/>
                  <a:gd name="T64" fmla="*/ 136 w 137"/>
                  <a:gd name="T65" fmla="*/ 49 h 150"/>
                  <a:gd name="T66" fmla="*/ 135 w 137"/>
                  <a:gd name="T67" fmla="*/ 56 h 150"/>
                  <a:gd name="T68" fmla="*/ 135 w 137"/>
                  <a:gd name="T69" fmla="*/ 62 h 150"/>
                  <a:gd name="T70" fmla="*/ 134 w 137"/>
                  <a:gd name="T71" fmla="*/ 66 h 150"/>
                  <a:gd name="T72" fmla="*/ 131 w 137"/>
                  <a:gd name="T73" fmla="*/ 72 h 150"/>
                  <a:gd name="T74" fmla="*/ 128 w 137"/>
                  <a:gd name="T75" fmla="*/ 78 h 150"/>
                  <a:gd name="T76" fmla="*/ 126 w 137"/>
                  <a:gd name="T77" fmla="*/ 82 h 150"/>
                  <a:gd name="T78" fmla="*/ 122 w 137"/>
                  <a:gd name="T79" fmla="*/ 86 h 150"/>
                  <a:gd name="T80" fmla="*/ 118 w 137"/>
                  <a:gd name="T81" fmla="*/ 89 h 150"/>
                  <a:gd name="T82" fmla="*/ 112 w 137"/>
                  <a:gd name="T83" fmla="*/ 93 h 150"/>
                  <a:gd name="T84" fmla="*/ 105 w 137"/>
                  <a:gd name="T85" fmla="*/ 95 h 150"/>
                  <a:gd name="T86" fmla="*/ 99 w 137"/>
                  <a:gd name="T87" fmla="*/ 97 h 150"/>
                  <a:gd name="T88" fmla="*/ 93 w 137"/>
                  <a:gd name="T89" fmla="*/ 100 h 150"/>
                  <a:gd name="T90" fmla="*/ 86 w 137"/>
                  <a:gd name="T91" fmla="*/ 101 h 150"/>
                  <a:gd name="T92" fmla="*/ 81 w 137"/>
                  <a:gd name="T93" fmla="*/ 102 h 150"/>
                  <a:gd name="T94" fmla="*/ 76 w 137"/>
                  <a:gd name="T95" fmla="*/ 104 h 150"/>
                  <a:gd name="T96" fmla="*/ 70 w 137"/>
                  <a:gd name="T97" fmla="*/ 107 h 150"/>
                  <a:gd name="T98" fmla="*/ 66 w 137"/>
                  <a:gd name="T99" fmla="*/ 110 h 150"/>
                  <a:gd name="T100" fmla="*/ 63 w 137"/>
                  <a:gd name="T101" fmla="*/ 115 h 150"/>
                  <a:gd name="T102" fmla="*/ 58 w 137"/>
                  <a:gd name="T103" fmla="*/ 119 h 150"/>
                  <a:gd name="T104" fmla="*/ 52 w 137"/>
                  <a:gd name="T105" fmla="*/ 122 h 150"/>
                  <a:gd name="T106" fmla="*/ 47 w 137"/>
                  <a:gd name="T107" fmla="*/ 125 h 150"/>
                  <a:gd name="T108" fmla="*/ 43 w 137"/>
                  <a:gd name="T109" fmla="*/ 128 h 150"/>
                  <a:gd name="T110" fmla="*/ 38 w 137"/>
                  <a:gd name="T111" fmla="*/ 130 h 150"/>
                  <a:gd name="T112" fmla="*/ 35 w 137"/>
                  <a:gd name="T113" fmla="*/ 134 h 150"/>
                  <a:gd name="T114" fmla="*/ 32 w 137"/>
                  <a:gd name="T115" fmla="*/ 136 h 150"/>
                  <a:gd name="T116" fmla="*/ 28 w 137"/>
                  <a:gd name="T117" fmla="*/ 140 h 150"/>
                  <a:gd name="T118" fmla="*/ 25 w 137"/>
                  <a:gd name="T119" fmla="*/ 145 h 150"/>
                  <a:gd name="T120" fmla="*/ 21 w 137"/>
                  <a:gd name="T121" fmla="*/ 148 h 150"/>
                  <a:gd name="T122" fmla="*/ 15 w 137"/>
                  <a:gd name="T123" fmla="*/ 149 h 150"/>
                  <a:gd name="T124" fmla="*/ 8 w 137"/>
                  <a:gd name="T125" fmla="*/ 148 h 1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
                  <a:gd name="T190" fmla="*/ 0 h 150"/>
                  <a:gd name="T191" fmla="*/ 137 w 137"/>
                  <a:gd name="T192" fmla="*/ 150 h 1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 h="150">
                    <a:moveTo>
                      <a:pt x="6" y="146"/>
                    </a:moveTo>
                    <a:lnTo>
                      <a:pt x="6" y="145"/>
                    </a:lnTo>
                    <a:lnTo>
                      <a:pt x="5" y="144"/>
                    </a:lnTo>
                    <a:lnTo>
                      <a:pt x="5" y="143"/>
                    </a:lnTo>
                    <a:lnTo>
                      <a:pt x="5" y="142"/>
                    </a:lnTo>
                    <a:lnTo>
                      <a:pt x="3" y="142"/>
                    </a:lnTo>
                    <a:lnTo>
                      <a:pt x="3" y="140"/>
                    </a:lnTo>
                    <a:lnTo>
                      <a:pt x="3" y="139"/>
                    </a:lnTo>
                    <a:lnTo>
                      <a:pt x="2" y="138"/>
                    </a:lnTo>
                    <a:lnTo>
                      <a:pt x="2" y="137"/>
                    </a:lnTo>
                    <a:lnTo>
                      <a:pt x="2" y="136"/>
                    </a:lnTo>
                    <a:lnTo>
                      <a:pt x="1" y="135"/>
                    </a:lnTo>
                    <a:lnTo>
                      <a:pt x="1" y="134"/>
                    </a:lnTo>
                    <a:lnTo>
                      <a:pt x="1" y="132"/>
                    </a:lnTo>
                    <a:lnTo>
                      <a:pt x="1" y="131"/>
                    </a:lnTo>
                    <a:lnTo>
                      <a:pt x="1" y="130"/>
                    </a:lnTo>
                    <a:lnTo>
                      <a:pt x="0" y="129"/>
                    </a:lnTo>
                    <a:lnTo>
                      <a:pt x="0" y="128"/>
                    </a:lnTo>
                    <a:lnTo>
                      <a:pt x="0" y="126"/>
                    </a:lnTo>
                    <a:lnTo>
                      <a:pt x="0" y="125"/>
                    </a:lnTo>
                    <a:lnTo>
                      <a:pt x="0" y="123"/>
                    </a:lnTo>
                    <a:lnTo>
                      <a:pt x="0" y="122"/>
                    </a:lnTo>
                    <a:lnTo>
                      <a:pt x="0" y="121"/>
                    </a:lnTo>
                    <a:lnTo>
                      <a:pt x="0" y="119"/>
                    </a:lnTo>
                    <a:lnTo>
                      <a:pt x="0" y="117"/>
                    </a:lnTo>
                    <a:lnTo>
                      <a:pt x="0" y="115"/>
                    </a:lnTo>
                    <a:lnTo>
                      <a:pt x="0" y="113"/>
                    </a:lnTo>
                    <a:lnTo>
                      <a:pt x="0" y="110"/>
                    </a:lnTo>
                    <a:lnTo>
                      <a:pt x="0" y="108"/>
                    </a:lnTo>
                    <a:lnTo>
                      <a:pt x="0" y="106"/>
                    </a:lnTo>
                    <a:lnTo>
                      <a:pt x="0" y="104"/>
                    </a:lnTo>
                    <a:lnTo>
                      <a:pt x="0" y="100"/>
                    </a:lnTo>
                    <a:lnTo>
                      <a:pt x="0" y="97"/>
                    </a:lnTo>
                    <a:lnTo>
                      <a:pt x="0" y="94"/>
                    </a:lnTo>
                    <a:lnTo>
                      <a:pt x="0" y="91"/>
                    </a:lnTo>
                    <a:lnTo>
                      <a:pt x="0" y="88"/>
                    </a:lnTo>
                    <a:lnTo>
                      <a:pt x="0" y="86"/>
                    </a:lnTo>
                    <a:lnTo>
                      <a:pt x="0" y="82"/>
                    </a:lnTo>
                    <a:lnTo>
                      <a:pt x="0" y="79"/>
                    </a:lnTo>
                    <a:lnTo>
                      <a:pt x="1" y="75"/>
                    </a:lnTo>
                    <a:lnTo>
                      <a:pt x="1" y="73"/>
                    </a:lnTo>
                    <a:lnTo>
                      <a:pt x="1" y="70"/>
                    </a:lnTo>
                    <a:lnTo>
                      <a:pt x="1" y="66"/>
                    </a:lnTo>
                    <a:lnTo>
                      <a:pt x="2" y="64"/>
                    </a:lnTo>
                    <a:lnTo>
                      <a:pt x="2" y="61"/>
                    </a:lnTo>
                    <a:lnTo>
                      <a:pt x="2" y="58"/>
                    </a:lnTo>
                    <a:lnTo>
                      <a:pt x="3" y="55"/>
                    </a:lnTo>
                    <a:lnTo>
                      <a:pt x="3" y="52"/>
                    </a:lnTo>
                    <a:lnTo>
                      <a:pt x="3" y="49"/>
                    </a:lnTo>
                    <a:lnTo>
                      <a:pt x="5" y="48"/>
                    </a:lnTo>
                    <a:lnTo>
                      <a:pt x="6" y="46"/>
                    </a:lnTo>
                    <a:lnTo>
                      <a:pt x="6" y="43"/>
                    </a:lnTo>
                    <a:lnTo>
                      <a:pt x="7" y="40"/>
                    </a:lnTo>
                    <a:lnTo>
                      <a:pt x="8" y="37"/>
                    </a:lnTo>
                    <a:lnTo>
                      <a:pt x="10" y="37"/>
                    </a:lnTo>
                    <a:lnTo>
                      <a:pt x="11" y="34"/>
                    </a:lnTo>
                    <a:lnTo>
                      <a:pt x="12" y="33"/>
                    </a:lnTo>
                    <a:lnTo>
                      <a:pt x="12" y="31"/>
                    </a:lnTo>
                    <a:lnTo>
                      <a:pt x="14" y="30"/>
                    </a:lnTo>
                    <a:lnTo>
                      <a:pt x="15" y="27"/>
                    </a:lnTo>
                    <a:lnTo>
                      <a:pt x="16" y="27"/>
                    </a:lnTo>
                    <a:lnTo>
                      <a:pt x="18" y="25"/>
                    </a:lnTo>
                    <a:lnTo>
                      <a:pt x="19" y="24"/>
                    </a:lnTo>
                    <a:lnTo>
                      <a:pt x="20" y="24"/>
                    </a:lnTo>
                    <a:lnTo>
                      <a:pt x="20" y="22"/>
                    </a:lnTo>
                    <a:lnTo>
                      <a:pt x="21" y="21"/>
                    </a:lnTo>
                    <a:lnTo>
                      <a:pt x="23" y="20"/>
                    </a:lnTo>
                    <a:lnTo>
                      <a:pt x="24" y="18"/>
                    </a:lnTo>
                    <a:lnTo>
                      <a:pt x="25" y="18"/>
                    </a:lnTo>
                    <a:lnTo>
                      <a:pt x="27" y="18"/>
                    </a:lnTo>
                    <a:lnTo>
                      <a:pt x="28" y="16"/>
                    </a:lnTo>
                    <a:lnTo>
                      <a:pt x="29" y="15"/>
                    </a:lnTo>
                    <a:lnTo>
                      <a:pt x="31" y="14"/>
                    </a:lnTo>
                    <a:lnTo>
                      <a:pt x="32" y="14"/>
                    </a:lnTo>
                    <a:lnTo>
                      <a:pt x="33" y="12"/>
                    </a:lnTo>
                    <a:lnTo>
                      <a:pt x="35" y="11"/>
                    </a:lnTo>
                    <a:lnTo>
                      <a:pt x="37" y="11"/>
                    </a:lnTo>
                    <a:lnTo>
                      <a:pt x="38" y="11"/>
                    </a:lnTo>
                    <a:lnTo>
                      <a:pt x="39" y="9"/>
                    </a:lnTo>
                    <a:lnTo>
                      <a:pt x="41" y="9"/>
                    </a:lnTo>
                    <a:lnTo>
                      <a:pt x="42" y="8"/>
                    </a:lnTo>
                    <a:lnTo>
                      <a:pt x="43" y="8"/>
                    </a:lnTo>
                    <a:lnTo>
                      <a:pt x="45" y="7"/>
                    </a:lnTo>
                    <a:lnTo>
                      <a:pt x="47" y="7"/>
                    </a:lnTo>
                    <a:lnTo>
                      <a:pt x="49" y="6"/>
                    </a:lnTo>
                    <a:lnTo>
                      <a:pt x="50" y="6"/>
                    </a:lnTo>
                    <a:lnTo>
                      <a:pt x="51" y="6"/>
                    </a:lnTo>
                    <a:lnTo>
                      <a:pt x="54" y="5"/>
                    </a:lnTo>
                    <a:lnTo>
                      <a:pt x="55" y="5"/>
                    </a:lnTo>
                    <a:lnTo>
                      <a:pt x="58" y="3"/>
                    </a:lnTo>
                    <a:lnTo>
                      <a:pt x="59" y="3"/>
                    </a:lnTo>
                    <a:lnTo>
                      <a:pt x="62" y="3"/>
                    </a:lnTo>
                    <a:lnTo>
                      <a:pt x="63" y="2"/>
                    </a:lnTo>
                    <a:lnTo>
                      <a:pt x="65" y="2"/>
                    </a:lnTo>
                    <a:lnTo>
                      <a:pt x="68" y="2"/>
                    </a:lnTo>
                    <a:lnTo>
                      <a:pt x="69" y="1"/>
                    </a:lnTo>
                    <a:lnTo>
                      <a:pt x="72" y="1"/>
                    </a:lnTo>
                    <a:lnTo>
                      <a:pt x="74" y="1"/>
                    </a:lnTo>
                    <a:lnTo>
                      <a:pt x="76" y="0"/>
                    </a:lnTo>
                    <a:lnTo>
                      <a:pt x="78" y="0"/>
                    </a:lnTo>
                    <a:lnTo>
                      <a:pt x="81" y="0"/>
                    </a:lnTo>
                    <a:lnTo>
                      <a:pt x="83" y="0"/>
                    </a:lnTo>
                    <a:lnTo>
                      <a:pt x="85" y="0"/>
                    </a:lnTo>
                    <a:lnTo>
                      <a:pt x="87" y="0"/>
                    </a:lnTo>
                    <a:lnTo>
                      <a:pt x="90" y="0"/>
                    </a:lnTo>
                    <a:lnTo>
                      <a:pt x="91" y="0"/>
                    </a:lnTo>
                    <a:lnTo>
                      <a:pt x="93" y="0"/>
                    </a:lnTo>
                    <a:lnTo>
                      <a:pt x="96" y="0"/>
                    </a:lnTo>
                    <a:lnTo>
                      <a:pt x="97" y="0"/>
                    </a:lnTo>
                    <a:lnTo>
                      <a:pt x="100" y="0"/>
                    </a:lnTo>
                    <a:lnTo>
                      <a:pt x="101" y="0"/>
                    </a:lnTo>
                    <a:lnTo>
                      <a:pt x="104" y="0"/>
                    </a:lnTo>
                    <a:lnTo>
                      <a:pt x="105" y="1"/>
                    </a:lnTo>
                    <a:lnTo>
                      <a:pt x="108" y="1"/>
                    </a:lnTo>
                    <a:lnTo>
                      <a:pt x="110" y="2"/>
                    </a:lnTo>
                    <a:lnTo>
                      <a:pt x="112" y="2"/>
                    </a:lnTo>
                    <a:lnTo>
                      <a:pt x="113" y="3"/>
                    </a:lnTo>
                    <a:lnTo>
                      <a:pt x="114" y="3"/>
                    </a:lnTo>
                    <a:lnTo>
                      <a:pt x="116" y="3"/>
                    </a:lnTo>
                    <a:lnTo>
                      <a:pt x="117" y="5"/>
                    </a:lnTo>
                    <a:lnTo>
                      <a:pt x="118" y="5"/>
                    </a:lnTo>
                    <a:lnTo>
                      <a:pt x="120" y="5"/>
                    </a:lnTo>
                    <a:lnTo>
                      <a:pt x="121" y="6"/>
                    </a:lnTo>
                    <a:lnTo>
                      <a:pt x="122" y="6"/>
                    </a:lnTo>
                    <a:lnTo>
                      <a:pt x="123" y="7"/>
                    </a:lnTo>
                    <a:lnTo>
                      <a:pt x="124" y="7"/>
                    </a:lnTo>
                    <a:lnTo>
                      <a:pt x="126" y="7"/>
                    </a:lnTo>
                    <a:lnTo>
                      <a:pt x="126" y="8"/>
                    </a:lnTo>
                    <a:lnTo>
                      <a:pt x="127" y="8"/>
                    </a:lnTo>
                    <a:lnTo>
                      <a:pt x="127" y="9"/>
                    </a:lnTo>
                    <a:lnTo>
                      <a:pt x="128" y="9"/>
                    </a:lnTo>
                    <a:lnTo>
                      <a:pt x="130" y="9"/>
                    </a:lnTo>
                    <a:lnTo>
                      <a:pt x="130" y="11"/>
                    </a:lnTo>
                    <a:lnTo>
                      <a:pt x="131" y="11"/>
                    </a:lnTo>
                    <a:lnTo>
                      <a:pt x="132" y="12"/>
                    </a:lnTo>
                    <a:lnTo>
                      <a:pt x="132" y="14"/>
                    </a:lnTo>
                    <a:lnTo>
                      <a:pt x="134" y="15"/>
                    </a:lnTo>
                    <a:lnTo>
                      <a:pt x="134" y="16"/>
                    </a:lnTo>
                    <a:lnTo>
                      <a:pt x="135" y="18"/>
                    </a:lnTo>
                    <a:lnTo>
                      <a:pt x="135" y="20"/>
                    </a:lnTo>
                    <a:lnTo>
                      <a:pt x="135" y="21"/>
                    </a:lnTo>
                    <a:lnTo>
                      <a:pt x="135" y="22"/>
                    </a:lnTo>
                    <a:lnTo>
                      <a:pt x="135" y="24"/>
                    </a:lnTo>
                    <a:lnTo>
                      <a:pt x="136" y="24"/>
                    </a:lnTo>
                    <a:lnTo>
                      <a:pt x="136" y="25"/>
                    </a:lnTo>
                    <a:lnTo>
                      <a:pt x="136" y="27"/>
                    </a:lnTo>
                    <a:lnTo>
                      <a:pt x="136" y="29"/>
                    </a:lnTo>
                    <a:lnTo>
                      <a:pt x="136" y="30"/>
                    </a:lnTo>
                    <a:lnTo>
                      <a:pt x="136" y="31"/>
                    </a:lnTo>
                    <a:lnTo>
                      <a:pt x="136" y="34"/>
                    </a:lnTo>
                    <a:lnTo>
                      <a:pt x="136" y="35"/>
                    </a:lnTo>
                    <a:lnTo>
                      <a:pt x="136" y="37"/>
                    </a:lnTo>
                    <a:lnTo>
                      <a:pt x="136" y="38"/>
                    </a:lnTo>
                    <a:lnTo>
                      <a:pt x="136" y="40"/>
                    </a:lnTo>
                    <a:lnTo>
                      <a:pt x="136" y="42"/>
                    </a:lnTo>
                    <a:lnTo>
                      <a:pt x="136" y="43"/>
                    </a:lnTo>
                    <a:lnTo>
                      <a:pt x="136" y="44"/>
                    </a:lnTo>
                    <a:lnTo>
                      <a:pt x="136" y="46"/>
                    </a:lnTo>
                    <a:lnTo>
                      <a:pt x="136" y="48"/>
                    </a:lnTo>
                    <a:lnTo>
                      <a:pt x="136" y="49"/>
                    </a:lnTo>
                    <a:lnTo>
                      <a:pt x="136" y="51"/>
                    </a:lnTo>
                    <a:lnTo>
                      <a:pt x="136" y="52"/>
                    </a:lnTo>
                    <a:lnTo>
                      <a:pt x="136" y="53"/>
                    </a:lnTo>
                    <a:lnTo>
                      <a:pt x="136" y="55"/>
                    </a:lnTo>
                    <a:lnTo>
                      <a:pt x="135" y="56"/>
                    </a:lnTo>
                    <a:lnTo>
                      <a:pt x="135" y="57"/>
                    </a:lnTo>
                    <a:lnTo>
                      <a:pt x="135" y="58"/>
                    </a:lnTo>
                    <a:lnTo>
                      <a:pt x="135" y="59"/>
                    </a:lnTo>
                    <a:lnTo>
                      <a:pt x="135" y="61"/>
                    </a:lnTo>
                    <a:lnTo>
                      <a:pt x="135" y="62"/>
                    </a:lnTo>
                    <a:lnTo>
                      <a:pt x="134" y="62"/>
                    </a:lnTo>
                    <a:lnTo>
                      <a:pt x="134" y="64"/>
                    </a:lnTo>
                    <a:lnTo>
                      <a:pt x="134" y="65"/>
                    </a:lnTo>
                    <a:lnTo>
                      <a:pt x="134" y="66"/>
                    </a:lnTo>
                    <a:lnTo>
                      <a:pt x="132" y="67"/>
                    </a:lnTo>
                    <a:lnTo>
                      <a:pt x="132" y="69"/>
                    </a:lnTo>
                    <a:lnTo>
                      <a:pt x="132" y="70"/>
                    </a:lnTo>
                    <a:lnTo>
                      <a:pt x="132" y="71"/>
                    </a:lnTo>
                    <a:lnTo>
                      <a:pt x="131" y="72"/>
                    </a:lnTo>
                    <a:lnTo>
                      <a:pt x="131" y="73"/>
                    </a:lnTo>
                    <a:lnTo>
                      <a:pt x="130" y="74"/>
                    </a:lnTo>
                    <a:lnTo>
                      <a:pt x="130" y="75"/>
                    </a:lnTo>
                    <a:lnTo>
                      <a:pt x="130" y="76"/>
                    </a:lnTo>
                    <a:lnTo>
                      <a:pt x="128" y="78"/>
                    </a:lnTo>
                    <a:lnTo>
                      <a:pt x="127" y="79"/>
                    </a:lnTo>
                    <a:lnTo>
                      <a:pt x="127" y="80"/>
                    </a:lnTo>
                    <a:lnTo>
                      <a:pt x="127" y="81"/>
                    </a:lnTo>
                    <a:lnTo>
                      <a:pt x="126" y="81"/>
                    </a:lnTo>
                    <a:lnTo>
                      <a:pt x="126" y="82"/>
                    </a:lnTo>
                    <a:lnTo>
                      <a:pt x="124" y="84"/>
                    </a:lnTo>
                    <a:lnTo>
                      <a:pt x="124" y="85"/>
                    </a:lnTo>
                    <a:lnTo>
                      <a:pt x="123" y="85"/>
                    </a:lnTo>
                    <a:lnTo>
                      <a:pt x="123" y="86"/>
                    </a:lnTo>
                    <a:lnTo>
                      <a:pt x="122" y="86"/>
                    </a:lnTo>
                    <a:lnTo>
                      <a:pt x="122" y="87"/>
                    </a:lnTo>
                    <a:lnTo>
                      <a:pt x="121" y="87"/>
                    </a:lnTo>
                    <a:lnTo>
                      <a:pt x="120" y="88"/>
                    </a:lnTo>
                    <a:lnTo>
                      <a:pt x="120" y="89"/>
                    </a:lnTo>
                    <a:lnTo>
                      <a:pt x="118" y="89"/>
                    </a:lnTo>
                    <a:lnTo>
                      <a:pt x="117" y="91"/>
                    </a:lnTo>
                    <a:lnTo>
                      <a:pt x="116" y="91"/>
                    </a:lnTo>
                    <a:lnTo>
                      <a:pt x="114" y="91"/>
                    </a:lnTo>
                    <a:lnTo>
                      <a:pt x="113" y="91"/>
                    </a:lnTo>
                    <a:lnTo>
                      <a:pt x="112" y="93"/>
                    </a:lnTo>
                    <a:lnTo>
                      <a:pt x="110" y="93"/>
                    </a:lnTo>
                    <a:lnTo>
                      <a:pt x="108" y="94"/>
                    </a:lnTo>
                    <a:lnTo>
                      <a:pt x="107" y="95"/>
                    </a:lnTo>
                    <a:lnTo>
                      <a:pt x="105" y="95"/>
                    </a:lnTo>
                    <a:lnTo>
                      <a:pt x="104" y="95"/>
                    </a:lnTo>
                    <a:lnTo>
                      <a:pt x="103" y="97"/>
                    </a:lnTo>
                    <a:lnTo>
                      <a:pt x="101" y="97"/>
                    </a:lnTo>
                    <a:lnTo>
                      <a:pt x="100" y="97"/>
                    </a:lnTo>
                    <a:lnTo>
                      <a:pt x="99" y="97"/>
                    </a:lnTo>
                    <a:lnTo>
                      <a:pt x="97" y="97"/>
                    </a:lnTo>
                    <a:lnTo>
                      <a:pt x="96" y="99"/>
                    </a:lnTo>
                    <a:lnTo>
                      <a:pt x="95" y="99"/>
                    </a:lnTo>
                    <a:lnTo>
                      <a:pt x="93" y="99"/>
                    </a:lnTo>
                    <a:lnTo>
                      <a:pt x="93" y="100"/>
                    </a:lnTo>
                    <a:lnTo>
                      <a:pt x="91" y="100"/>
                    </a:lnTo>
                    <a:lnTo>
                      <a:pt x="90" y="100"/>
                    </a:lnTo>
                    <a:lnTo>
                      <a:pt x="89" y="100"/>
                    </a:lnTo>
                    <a:lnTo>
                      <a:pt x="87" y="101"/>
                    </a:lnTo>
                    <a:lnTo>
                      <a:pt x="86" y="101"/>
                    </a:lnTo>
                    <a:lnTo>
                      <a:pt x="85" y="101"/>
                    </a:lnTo>
                    <a:lnTo>
                      <a:pt x="83" y="101"/>
                    </a:lnTo>
                    <a:lnTo>
                      <a:pt x="83" y="102"/>
                    </a:lnTo>
                    <a:lnTo>
                      <a:pt x="82" y="102"/>
                    </a:lnTo>
                    <a:lnTo>
                      <a:pt x="81" y="102"/>
                    </a:lnTo>
                    <a:lnTo>
                      <a:pt x="79" y="102"/>
                    </a:lnTo>
                    <a:lnTo>
                      <a:pt x="79" y="104"/>
                    </a:lnTo>
                    <a:lnTo>
                      <a:pt x="78" y="104"/>
                    </a:lnTo>
                    <a:lnTo>
                      <a:pt x="77" y="104"/>
                    </a:lnTo>
                    <a:lnTo>
                      <a:pt x="76" y="104"/>
                    </a:lnTo>
                    <a:lnTo>
                      <a:pt x="74" y="104"/>
                    </a:lnTo>
                    <a:lnTo>
                      <a:pt x="73" y="106"/>
                    </a:lnTo>
                    <a:lnTo>
                      <a:pt x="72" y="106"/>
                    </a:lnTo>
                    <a:lnTo>
                      <a:pt x="72" y="107"/>
                    </a:lnTo>
                    <a:lnTo>
                      <a:pt x="70" y="107"/>
                    </a:lnTo>
                    <a:lnTo>
                      <a:pt x="69" y="108"/>
                    </a:lnTo>
                    <a:lnTo>
                      <a:pt x="68" y="108"/>
                    </a:lnTo>
                    <a:lnTo>
                      <a:pt x="68" y="110"/>
                    </a:lnTo>
                    <a:lnTo>
                      <a:pt x="66" y="110"/>
                    </a:lnTo>
                    <a:lnTo>
                      <a:pt x="65" y="112"/>
                    </a:lnTo>
                    <a:lnTo>
                      <a:pt x="64" y="113"/>
                    </a:lnTo>
                    <a:lnTo>
                      <a:pt x="63" y="113"/>
                    </a:lnTo>
                    <a:lnTo>
                      <a:pt x="63" y="115"/>
                    </a:lnTo>
                    <a:lnTo>
                      <a:pt x="62" y="115"/>
                    </a:lnTo>
                    <a:lnTo>
                      <a:pt x="62" y="116"/>
                    </a:lnTo>
                    <a:lnTo>
                      <a:pt x="60" y="116"/>
                    </a:lnTo>
                    <a:lnTo>
                      <a:pt x="59" y="117"/>
                    </a:lnTo>
                    <a:lnTo>
                      <a:pt x="58" y="119"/>
                    </a:lnTo>
                    <a:lnTo>
                      <a:pt x="56" y="120"/>
                    </a:lnTo>
                    <a:lnTo>
                      <a:pt x="55" y="120"/>
                    </a:lnTo>
                    <a:lnTo>
                      <a:pt x="55" y="121"/>
                    </a:lnTo>
                    <a:lnTo>
                      <a:pt x="54" y="121"/>
                    </a:lnTo>
                    <a:lnTo>
                      <a:pt x="52" y="122"/>
                    </a:lnTo>
                    <a:lnTo>
                      <a:pt x="51" y="123"/>
                    </a:lnTo>
                    <a:lnTo>
                      <a:pt x="50" y="123"/>
                    </a:lnTo>
                    <a:lnTo>
                      <a:pt x="50" y="125"/>
                    </a:lnTo>
                    <a:lnTo>
                      <a:pt x="49" y="125"/>
                    </a:lnTo>
                    <a:lnTo>
                      <a:pt x="47" y="125"/>
                    </a:lnTo>
                    <a:lnTo>
                      <a:pt x="46" y="125"/>
                    </a:lnTo>
                    <a:lnTo>
                      <a:pt x="46" y="126"/>
                    </a:lnTo>
                    <a:lnTo>
                      <a:pt x="45" y="126"/>
                    </a:lnTo>
                    <a:lnTo>
                      <a:pt x="43" y="126"/>
                    </a:lnTo>
                    <a:lnTo>
                      <a:pt x="43" y="128"/>
                    </a:lnTo>
                    <a:lnTo>
                      <a:pt x="42" y="128"/>
                    </a:lnTo>
                    <a:lnTo>
                      <a:pt x="41" y="129"/>
                    </a:lnTo>
                    <a:lnTo>
                      <a:pt x="39" y="129"/>
                    </a:lnTo>
                    <a:lnTo>
                      <a:pt x="39" y="130"/>
                    </a:lnTo>
                    <a:lnTo>
                      <a:pt x="38" y="130"/>
                    </a:lnTo>
                    <a:lnTo>
                      <a:pt x="38" y="131"/>
                    </a:lnTo>
                    <a:lnTo>
                      <a:pt x="37" y="131"/>
                    </a:lnTo>
                    <a:lnTo>
                      <a:pt x="37" y="132"/>
                    </a:lnTo>
                    <a:lnTo>
                      <a:pt x="35" y="132"/>
                    </a:lnTo>
                    <a:lnTo>
                      <a:pt x="35" y="134"/>
                    </a:lnTo>
                    <a:lnTo>
                      <a:pt x="34" y="134"/>
                    </a:lnTo>
                    <a:lnTo>
                      <a:pt x="34" y="135"/>
                    </a:lnTo>
                    <a:lnTo>
                      <a:pt x="33" y="135"/>
                    </a:lnTo>
                    <a:lnTo>
                      <a:pt x="33" y="136"/>
                    </a:lnTo>
                    <a:lnTo>
                      <a:pt x="32" y="136"/>
                    </a:lnTo>
                    <a:lnTo>
                      <a:pt x="32" y="137"/>
                    </a:lnTo>
                    <a:lnTo>
                      <a:pt x="31" y="137"/>
                    </a:lnTo>
                    <a:lnTo>
                      <a:pt x="31" y="138"/>
                    </a:lnTo>
                    <a:lnTo>
                      <a:pt x="29" y="139"/>
                    </a:lnTo>
                    <a:lnTo>
                      <a:pt x="28" y="140"/>
                    </a:lnTo>
                    <a:lnTo>
                      <a:pt x="28" y="142"/>
                    </a:lnTo>
                    <a:lnTo>
                      <a:pt x="27" y="142"/>
                    </a:lnTo>
                    <a:lnTo>
                      <a:pt x="27" y="143"/>
                    </a:lnTo>
                    <a:lnTo>
                      <a:pt x="25" y="144"/>
                    </a:lnTo>
                    <a:lnTo>
                      <a:pt x="25" y="145"/>
                    </a:lnTo>
                    <a:lnTo>
                      <a:pt x="24" y="145"/>
                    </a:lnTo>
                    <a:lnTo>
                      <a:pt x="24" y="146"/>
                    </a:lnTo>
                    <a:lnTo>
                      <a:pt x="23" y="146"/>
                    </a:lnTo>
                    <a:lnTo>
                      <a:pt x="23" y="148"/>
                    </a:lnTo>
                    <a:lnTo>
                      <a:pt x="21" y="148"/>
                    </a:lnTo>
                    <a:lnTo>
                      <a:pt x="20" y="148"/>
                    </a:lnTo>
                    <a:lnTo>
                      <a:pt x="19" y="149"/>
                    </a:lnTo>
                    <a:lnTo>
                      <a:pt x="18" y="149"/>
                    </a:lnTo>
                    <a:lnTo>
                      <a:pt x="16" y="149"/>
                    </a:lnTo>
                    <a:lnTo>
                      <a:pt x="15" y="149"/>
                    </a:lnTo>
                    <a:lnTo>
                      <a:pt x="14" y="149"/>
                    </a:lnTo>
                    <a:lnTo>
                      <a:pt x="12" y="148"/>
                    </a:lnTo>
                    <a:lnTo>
                      <a:pt x="11" y="148"/>
                    </a:lnTo>
                    <a:lnTo>
                      <a:pt x="10" y="148"/>
                    </a:lnTo>
                    <a:lnTo>
                      <a:pt x="8" y="148"/>
                    </a:lnTo>
                    <a:lnTo>
                      <a:pt x="8" y="146"/>
                    </a:lnTo>
                    <a:lnTo>
                      <a:pt x="7" y="146"/>
                    </a:lnTo>
                    <a:lnTo>
                      <a:pt x="6" y="146"/>
                    </a:lnTo>
                  </a:path>
                </a:pathLst>
              </a:custGeom>
              <a:solidFill>
                <a:srgbClr val="EA8C3D"/>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2" name="Freeform 41"/>
              <p:cNvSpPr>
                <a:spLocks/>
              </p:cNvSpPr>
              <p:nvPr/>
            </p:nvSpPr>
            <p:spPr bwMode="auto">
              <a:xfrm>
                <a:off x="946" y="1663"/>
                <a:ext cx="112" cy="125"/>
              </a:xfrm>
              <a:custGeom>
                <a:avLst/>
                <a:gdLst>
                  <a:gd name="T0" fmla="*/ 2 w 112"/>
                  <a:gd name="T1" fmla="*/ 117 h 125"/>
                  <a:gd name="T2" fmla="*/ 1 w 112"/>
                  <a:gd name="T3" fmla="*/ 111 h 125"/>
                  <a:gd name="T4" fmla="*/ 0 w 112"/>
                  <a:gd name="T5" fmla="*/ 105 h 125"/>
                  <a:gd name="T6" fmla="*/ 0 w 112"/>
                  <a:gd name="T7" fmla="*/ 99 h 125"/>
                  <a:gd name="T8" fmla="*/ 0 w 112"/>
                  <a:gd name="T9" fmla="*/ 91 h 125"/>
                  <a:gd name="T10" fmla="*/ 0 w 112"/>
                  <a:gd name="T11" fmla="*/ 79 h 125"/>
                  <a:gd name="T12" fmla="*/ 0 w 112"/>
                  <a:gd name="T13" fmla="*/ 66 h 125"/>
                  <a:gd name="T14" fmla="*/ 1 w 112"/>
                  <a:gd name="T15" fmla="*/ 54 h 125"/>
                  <a:gd name="T16" fmla="*/ 2 w 112"/>
                  <a:gd name="T17" fmla="*/ 42 h 125"/>
                  <a:gd name="T18" fmla="*/ 5 w 112"/>
                  <a:gd name="T19" fmla="*/ 33 h 125"/>
                  <a:gd name="T20" fmla="*/ 10 w 112"/>
                  <a:gd name="T21" fmla="*/ 26 h 125"/>
                  <a:gd name="T22" fmla="*/ 15 w 112"/>
                  <a:gd name="T23" fmla="*/ 20 h 125"/>
                  <a:gd name="T24" fmla="*/ 20 w 112"/>
                  <a:gd name="T25" fmla="*/ 15 h 125"/>
                  <a:gd name="T26" fmla="*/ 27 w 112"/>
                  <a:gd name="T27" fmla="*/ 10 h 125"/>
                  <a:gd name="T28" fmla="*/ 32 w 112"/>
                  <a:gd name="T29" fmla="*/ 8 h 125"/>
                  <a:gd name="T30" fmla="*/ 38 w 112"/>
                  <a:gd name="T31" fmla="*/ 4 h 125"/>
                  <a:gd name="T32" fmla="*/ 46 w 112"/>
                  <a:gd name="T33" fmla="*/ 3 h 125"/>
                  <a:gd name="T34" fmla="*/ 54 w 112"/>
                  <a:gd name="T35" fmla="*/ 1 h 125"/>
                  <a:gd name="T36" fmla="*/ 63 w 112"/>
                  <a:gd name="T37" fmla="*/ 0 h 125"/>
                  <a:gd name="T38" fmla="*/ 74 w 112"/>
                  <a:gd name="T39" fmla="*/ 0 h 125"/>
                  <a:gd name="T40" fmla="*/ 82 w 112"/>
                  <a:gd name="T41" fmla="*/ 0 h 125"/>
                  <a:gd name="T42" fmla="*/ 89 w 112"/>
                  <a:gd name="T43" fmla="*/ 1 h 125"/>
                  <a:gd name="T44" fmla="*/ 96 w 112"/>
                  <a:gd name="T45" fmla="*/ 3 h 125"/>
                  <a:gd name="T46" fmla="*/ 101 w 112"/>
                  <a:gd name="T47" fmla="*/ 5 h 125"/>
                  <a:gd name="T48" fmla="*/ 106 w 112"/>
                  <a:gd name="T49" fmla="*/ 8 h 125"/>
                  <a:gd name="T50" fmla="*/ 109 w 112"/>
                  <a:gd name="T51" fmla="*/ 13 h 125"/>
                  <a:gd name="T52" fmla="*/ 111 w 112"/>
                  <a:gd name="T53" fmla="*/ 17 h 125"/>
                  <a:gd name="T54" fmla="*/ 111 w 112"/>
                  <a:gd name="T55" fmla="*/ 23 h 125"/>
                  <a:gd name="T56" fmla="*/ 111 w 112"/>
                  <a:gd name="T57" fmla="*/ 29 h 125"/>
                  <a:gd name="T58" fmla="*/ 111 w 112"/>
                  <a:gd name="T59" fmla="*/ 35 h 125"/>
                  <a:gd name="T60" fmla="*/ 111 w 112"/>
                  <a:gd name="T61" fmla="*/ 41 h 125"/>
                  <a:gd name="T62" fmla="*/ 111 w 112"/>
                  <a:gd name="T63" fmla="*/ 46 h 125"/>
                  <a:gd name="T64" fmla="*/ 110 w 112"/>
                  <a:gd name="T65" fmla="*/ 53 h 125"/>
                  <a:gd name="T66" fmla="*/ 109 w 112"/>
                  <a:gd name="T67" fmla="*/ 59 h 125"/>
                  <a:gd name="T68" fmla="*/ 106 w 112"/>
                  <a:gd name="T69" fmla="*/ 65 h 125"/>
                  <a:gd name="T70" fmla="*/ 102 w 112"/>
                  <a:gd name="T71" fmla="*/ 70 h 125"/>
                  <a:gd name="T72" fmla="*/ 97 w 112"/>
                  <a:gd name="T73" fmla="*/ 75 h 125"/>
                  <a:gd name="T74" fmla="*/ 90 w 112"/>
                  <a:gd name="T75" fmla="*/ 78 h 125"/>
                  <a:gd name="T76" fmla="*/ 84 w 112"/>
                  <a:gd name="T77" fmla="*/ 80 h 125"/>
                  <a:gd name="T78" fmla="*/ 76 w 112"/>
                  <a:gd name="T79" fmla="*/ 82 h 125"/>
                  <a:gd name="T80" fmla="*/ 71 w 112"/>
                  <a:gd name="T81" fmla="*/ 85 h 125"/>
                  <a:gd name="T82" fmla="*/ 65 w 112"/>
                  <a:gd name="T83" fmla="*/ 86 h 125"/>
                  <a:gd name="T84" fmla="*/ 61 w 112"/>
                  <a:gd name="T85" fmla="*/ 88 h 125"/>
                  <a:gd name="T86" fmla="*/ 57 w 112"/>
                  <a:gd name="T87" fmla="*/ 91 h 125"/>
                  <a:gd name="T88" fmla="*/ 53 w 112"/>
                  <a:gd name="T89" fmla="*/ 93 h 125"/>
                  <a:gd name="T90" fmla="*/ 50 w 112"/>
                  <a:gd name="T91" fmla="*/ 97 h 125"/>
                  <a:gd name="T92" fmla="*/ 46 w 112"/>
                  <a:gd name="T93" fmla="*/ 99 h 125"/>
                  <a:gd name="T94" fmla="*/ 41 w 112"/>
                  <a:gd name="T95" fmla="*/ 103 h 125"/>
                  <a:gd name="T96" fmla="*/ 37 w 112"/>
                  <a:gd name="T97" fmla="*/ 106 h 125"/>
                  <a:gd name="T98" fmla="*/ 31 w 112"/>
                  <a:gd name="T99" fmla="*/ 110 h 125"/>
                  <a:gd name="T100" fmla="*/ 27 w 112"/>
                  <a:gd name="T101" fmla="*/ 112 h 125"/>
                  <a:gd name="T102" fmla="*/ 24 w 112"/>
                  <a:gd name="T103" fmla="*/ 116 h 125"/>
                  <a:gd name="T104" fmla="*/ 20 w 112"/>
                  <a:gd name="T105" fmla="*/ 119 h 125"/>
                  <a:gd name="T106" fmla="*/ 18 w 112"/>
                  <a:gd name="T107" fmla="*/ 123 h 125"/>
                  <a:gd name="T108" fmla="*/ 12 w 112"/>
                  <a:gd name="T109" fmla="*/ 124 h 125"/>
                  <a:gd name="T110" fmla="*/ 6 w 112"/>
                  <a:gd name="T111" fmla="*/ 123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
                  <a:gd name="T169" fmla="*/ 0 h 125"/>
                  <a:gd name="T170" fmla="*/ 112 w 112"/>
                  <a:gd name="T171" fmla="*/ 125 h 1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 h="125">
                    <a:moveTo>
                      <a:pt x="5" y="121"/>
                    </a:moveTo>
                    <a:lnTo>
                      <a:pt x="5" y="120"/>
                    </a:lnTo>
                    <a:lnTo>
                      <a:pt x="4" y="119"/>
                    </a:lnTo>
                    <a:lnTo>
                      <a:pt x="4" y="118"/>
                    </a:lnTo>
                    <a:lnTo>
                      <a:pt x="2" y="117"/>
                    </a:lnTo>
                    <a:lnTo>
                      <a:pt x="2" y="116"/>
                    </a:lnTo>
                    <a:lnTo>
                      <a:pt x="2" y="114"/>
                    </a:lnTo>
                    <a:lnTo>
                      <a:pt x="1" y="114"/>
                    </a:lnTo>
                    <a:lnTo>
                      <a:pt x="1" y="112"/>
                    </a:lnTo>
                    <a:lnTo>
                      <a:pt x="1" y="111"/>
                    </a:lnTo>
                    <a:lnTo>
                      <a:pt x="1" y="110"/>
                    </a:lnTo>
                    <a:lnTo>
                      <a:pt x="0" y="108"/>
                    </a:lnTo>
                    <a:lnTo>
                      <a:pt x="0" y="107"/>
                    </a:lnTo>
                    <a:lnTo>
                      <a:pt x="0" y="106"/>
                    </a:lnTo>
                    <a:lnTo>
                      <a:pt x="0" y="105"/>
                    </a:lnTo>
                    <a:lnTo>
                      <a:pt x="0" y="104"/>
                    </a:lnTo>
                    <a:lnTo>
                      <a:pt x="0" y="103"/>
                    </a:lnTo>
                    <a:lnTo>
                      <a:pt x="0" y="101"/>
                    </a:lnTo>
                    <a:lnTo>
                      <a:pt x="0" y="99"/>
                    </a:lnTo>
                    <a:lnTo>
                      <a:pt x="0" y="98"/>
                    </a:lnTo>
                    <a:lnTo>
                      <a:pt x="0" y="97"/>
                    </a:lnTo>
                    <a:lnTo>
                      <a:pt x="0" y="94"/>
                    </a:lnTo>
                    <a:lnTo>
                      <a:pt x="0" y="93"/>
                    </a:lnTo>
                    <a:lnTo>
                      <a:pt x="0" y="91"/>
                    </a:lnTo>
                    <a:lnTo>
                      <a:pt x="0" y="88"/>
                    </a:lnTo>
                    <a:lnTo>
                      <a:pt x="0" y="86"/>
                    </a:lnTo>
                    <a:lnTo>
                      <a:pt x="0" y="84"/>
                    </a:lnTo>
                    <a:lnTo>
                      <a:pt x="0" y="81"/>
                    </a:lnTo>
                    <a:lnTo>
                      <a:pt x="0" y="79"/>
                    </a:lnTo>
                    <a:lnTo>
                      <a:pt x="0" y="77"/>
                    </a:lnTo>
                    <a:lnTo>
                      <a:pt x="0" y="74"/>
                    </a:lnTo>
                    <a:lnTo>
                      <a:pt x="0" y="72"/>
                    </a:lnTo>
                    <a:lnTo>
                      <a:pt x="0" y="69"/>
                    </a:lnTo>
                    <a:lnTo>
                      <a:pt x="0" y="66"/>
                    </a:lnTo>
                    <a:lnTo>
                      <a:pt x="0" y="63"/>
                    </a:lnTo>
                    <a:lnTo>
                      <a:pt x="0" y="61"/>
                    </a:lnTo>
                    <a:lnTo>
                      <a:pt x="0" y="59"/>
                    </a:lnTo>
                    <a:lnTo>
                      <a:pt x="0" y="56"/>
                    </a:lnTo>
                    <a:lnTo>
                      <a:pt x="1" y="54"/>
                    </a:lnTo>
                    <a:lnTo>
                      <a:pt x="1" y="52"/>
                    </a:lnTo>
                    <a:lnTo>
                      <a:pt x="1" y="48"/>
                    </a:lnTo>
                    <a:lnTo>
                      <a:pt x="1" y="46"/>
                    </a:lnTo>
                    <a:lnTo>
                      <a:pt x="2" y="44"/>
                    </a:lnTo>
                    <a:lnTo>
                      <a:pt x="2" y="42"/>
                    </a:lnTo>
                    <a:lnTo>
                      <a:pt x="2" y="40"/>
                    </a:lnTo>
                    <a:lnTo>
                      <a:pt x="4" y="37"/>
                    </a:lnTo>
                    <a:lnTo>
                      <a:pt x="5" y="34"/>
                    </a:lnTo>
                    <a:lnTo>
                      <a:pt x="5" y="33"/>
                    </a:lnTo>
                    <a:lnTo>
                      <a:pt x="6" y="31"/>
                    </a:lnTo>
                    <a:lnTo>
                      <a:pt x="8" y="30"/>
                    </a:lnTo>
                    <a:lnTo>
                      <a:pt x="8" y="29"/>
                    </a:lnTo>
                    <a:lnTo>
                      <a:pt x="9" y="27"/>
                    </a:lnTo>
                    <a:lnTo>
                      <a:pt x="10" y="26"/>
                    </a:lnTo>
                    <a:lnTo>
                      <a:pt x="10" y="24"/>
                    </a:lnTo>
                    <a:lnTo>
                      <a:pt x="11" y="23"/>
                    </a:lnTo>
                    <a:lnTo>
                      <a:pt x="12" y="22"/>
                    </a:lnTo>
                    <a:lnTo>
                      <a:pt x="14" y="21"/>
                    </a:lnTo>
                    <a:lnTo>
                      <a:pt x="15" y="20"/>
                    </a:lnTo>
                    <a:lnTo>
                      <a:pt x="16" y="18"/>
                    </a:lnTo>
                    <a:lnTo>
                      <a:pt x="16" y="17"/>
                    </a:lnTo>
                    <a:lnTo>
                      <a:pt x="18" y="16"/>
                    </a:lnTo>
                    <a:lnTo>
                      <a:pt x="19" y="16"/>
                    </a:lnTo>
                    <a:lnTo>
                      <a:pt x="20" y="15"/>
                    </a:lnTo>
                    <a:lnTo>
                      <a:pt x="22" y="14"/>
                    </a:lnTo>
                    <a:lnTo>
                      <a:pt x="24" y="13"/>
                    </a:lnTo>
                    <a:lnTo>
                      <a:pt x="24" y="11"/>
                    </a:lnTo>
                    <a:lnTo>
                      <a:pt x="25" y="11"/>
                    </a:lnTo>
                    <a:lnTo>
                      <a:pt x="27" y="10"/>
                    </a:lnTo>
                    <a:lnTo>
                      <a:pt x="28" y="10"/>
                    </a:lnTo>
                    <a:lnTo>
                      <a:pt x="28" y="9"/>
                    </a:lnTo>
                    <a:lnTo>
                      <a:pt x="29" y="9"/>
                    </a:lnTo>
                    <a:lnTo>
                      <a:pt x="31" y="8"/>
                    </a:lnTo>
                    <a:lnTo>
                      <a:pt x="32" y="8"/>
                    </a:lnTo>
                    <a:lnTo>
                      <a:pt x="33" y="6"/>
                    </a:lnTo>
                    <a:lnTo>
                      <a:pt x="35" y="6"/>
                    </a:lnTo>
                    <a:lnTo>
                      <a:pt x="37" y="5"/>
                    </a:lnTo>
                    <a:lnTo>
                      <a:pt x="38" y="4"/>
                    </a:lnTo>
                    <a:lnTo>
                      <a:pt x="40" y="4"/>
                    </a:lnTo>
                    <a:lnTo>
                      <a:pt x="41" y="4"/>
                    </a:lnTo>
                    <a:lnTo>
                      <a:pt x="42" y="3"/>
                    </a:lnTo>
                    <a:lnTo>
                      <a:pt x="44" y="3"/>
                    </a:lnTo>
                    <a:lnTo>
                      <a:pt x="46" y="3"/>
                    </a:lnTo>
                    <a:lnTo>
                      <a:pt x="48" y="2"/>
                    </a:lnTo>
                    <a:lnTo>
                      <a:pt x="49" y="2"/>
                    </a:lnTo>
                    <a:lnTo>
                      <a:pt x="52" y="2"/>
                    </a:lnTo>
                    <a:lnTo>
                      <a:pt x="53" y="2"/>
                    </a:lnTo>
                    <a:lnTo>
                      <a:pt x="54" y="1"/>
                    </a:lnTo>
                    <a:lnTo>
                      <a:pt x="57" y="1"/>
                    </a:lnTo>
                    <a:lnTo>
                      <a:pt x="58" y="1"/>
                    </a:lnTo>
                    <a:lnTo>
                      <a:pt x="61" y="1"/>
                    </a:lnTo>
                    <a:lnTo>
                      <a:pt x="62" y="0"/>
                    </a:lnTo>
                    <a:lnTo>
                      <a:pt x="63" y="0"/>
                    </a:lnTo>
                    <a:lnTo>
                      <a:pt x="66" y="0"/>
                    </a:lnTo>
                    <a:lnTo>
                      <a:pt x="67" y="0"/>
                    </a:lnTo>
                    <a:lnTo>
                      <a:pt x="70" y="0"/>
                    </a:lnTo>
                    <a:lnTo>
                      <a:pt x="71" y="0"/>
                    </a:lnTo>
                    <a:lnTo>
                      <a:pt x="74" y="0"/>
                    </a:lnTo>
                    <a:lnTo>
                      <a:pt x="75" y="0"/>
                    </a:lnTo>
                    <a:lnTo>
                      <a:pt x="76" y="0"/>
                    </a:lnTo>
                    <a:lnTo>
                      <a:pt x="79" y="0"/>
                    </a:lnTo>
                    <a:lnTo>
                      <a:pt x="80" y="0"/>
                    </a:lnTo>
                    <a:lnTo>
                      <a:pt x="82" y="0"/>
                    </a:lnTo>
                    <a:lnTo>
                      <a:pt x="84" y="0"/>
                    </a:lnTo>
                    <a:lnTo>
                      <a:pt x="85" y="0"/>
                    </a:lnTo>
                    <a:lnTo>
                      <a:pt x="86" y="1"/>
                    </a:lnTo>
                    <a:lnTo>
                      <a:pt x="88" y="1"/>
                    </a:lnTo>
                    <a:lnTo>
                      <a:pt x="89" y="1"/>
                    </a:lnTo>
                    <a:lnTo>
                      <a:pt x="90" y="1"/>
                    </a:lnTo>
                    <a:lnTo>
                      <a:pt x="92" y="2"/>
                    </a:lnTo>
                    <a:lnTo>
                      <a:pt x="93" y="2"/>
                    </a:lnTo>
                    <a:lnTo>
                      <a:pt x="94" y="2"/>
                    </a:lnTo>
                    <a:lnTo>
                      <a:pt x="96" y="3"/>
                    </a:lnTo>
                    <a:lnTo>
                      <a:pt x="97" y="3"/>
                    </a:lnTo>
                    <a:lnTo>
                      <a:pt x="98" y="4"/>
                    </a:lnTo>
                    <a:lnTo>
                      <a:pt x="99" y="4"/>
                    </a:lnTo>
                    <a:lnTo>
                      <a:pt x="101" y="4"/>
                    </a:lnTo>
                    <a:lnTo>
                      <a:pt x="101" y="5"/>
                    </a:lnTo>
                    <a:lnTo>
                      <a:pt x="102" y="5"/>
                    </a:lnTo>
                    <a:lnTo>
                      <a:pt x="103" y="5"/>
                    </a:lnTo>
                    <a:lnTo>
                      <a:pt x="103" y="6"/>
                    </a:lnTo>
                    <a:lnTo>
                      <a:pt x="105" y="6"/>
                    </a:lnTo>
                    <a:lnTo>
                      <a:pt x="106" y="8"/>
                    </a:lnTo>
                    <a:lnTo>
                      <a:pt x="107" y="9"/>
                    </a:lnTo>
                    <a:lnTo>
                      <a:pt x="107" y="10"/>
                    </a:lnTo>
                    <a:lnTo>
                      <a:pt x="109" y="10"/>
                    </a:lnTo>
                    <a:lnTo>
                      <a:pt x="109" y="11"/>
                    </a:lnTo>
                    <a:lnTo>
                      <a:pt x="109" y="13"/>
                    </a:lnTo>
                    <a:lnTo>
                      <a:pt x="110" y="13"/>
                    </a:lnTo>
                    <a:lnTo>
                      <a:pt x="110" y="14"/>
                    </a:lnTo>
                    <a:lnTo>
                      <a:pt x="110" y="15"/>
                    </a:lnTo>
                    <a:lnTo>
                      <a:pt x="110" y="16"/>
                    </a:lnTo>
                    <a:lnTo>
                      <a:pt x="111" y="17"/>
                    </a:lnTo>
                    <a:lnTo>
                      <a:pt x="111" y="18"/>
                    </a:lnTo>
                    <a:lnTo>
                      <a:pt x="111" y="20"/>
                    </a:lnTo>
                    <a:lnTo>
                      <a:pt x="111" y="21"/>
                    </a:lnTo>
                    <a:lnTo>
                      <a:pt x="111" y="22"/>
                    </a:lnTo>
                    <a:lnTo>
                      <a:pt x="111" y="23"/>
                    </a:lnTo>
                    <a:lnTo>
                      <a:pt x="111" y="24"/>
                    </a:lnTo>
                    <a:lnTo>
                      <a:pt x="111" y="26"/>
                    </a:lnTo>
                    <a:lnTo>
                      <a:pt x="111" y="27"/>
                    </a:lnTo>
                    <a:lnTo>
                      <a:pt x="111" y="28"/>
                    </a:lnTo>
                    <a:lnTo>
                      <a:pt x="111" y="29"/>
                    </a:lnTo>
                    <a:lnTo>
                      <a:pt x="111" y="30"/>
                    </a:lnTo>
                    <a:lnTo>
                      <a:pt x="111" y="31"/>
                    </a:lnTo>
                    <a:lnTo>
                      <a:pt x="111" y="33"/>
                    </a:lnTo>
                    <a:lnTo>
                      <a:pt x="111" y="34"/>
                    </a:lnTo>
                    <a:lnTo>
                      <a:pt x="111" y="35"/>
                    </a:lnTo>
                    <a:lnTo>
                      <a:pt x="111" y="37"/>
                    </a:lnTo>
                    <a:lnTo>
                      <a:pt x="111" y="39"/>
                    </a:lnTo>
                    <a:lnTo>
                      <a:pt x="111" y="40"/>
                    </a:lnTo>
                    <a:lnTo>
                      <a:pt x="111" y="41"/>
                    </a:lnTo>
                    <a:lnTo>
                      <a:pt x="111" y="42"/>
                    </a:lnTo>
                    <a:lnTo>
                      <a:pt x="111" y="43"/>
                    </a:lnTo>
                    <a:lnTo>
                      <a:pt x="111" y="44"/>
                    </a:lnTo>
                    <a:lnTo>
                      <a:pt x="111" y="46"/>
                    </a:lnTo>
                    <a:lnTo>
                      <a:pt x="111" y="48"/>
                    </a:lnTo>
                    <a:lnTo>
                      <a:pt x="111" y="50"/>
                    </a:lnTo>
                    <a:lnTo>
                      <a:pt x="110" y="50"/>
                    </a:lnTo>
                    <a:lnTo>
                      <a:pt x="110" y="52"/>
                    </a:lnTo>
                    <a:lnTo>
                      <a:pt x="110" y="53"/>
                    </a:lnTo>
                    <a:lnTo>
                      <a:pt x="110" y="54"/>
                    </a:lnTo>
                    <a:lnTo>
                      <a:pt x="109" y="55"/>
                    </a:lnTo>
                    <a:lnTo>
                      <a:pt x="109" y="56"/>
                    </a:lnTo>
                    <a:lnTo>
                      <a:pt x="109" y="57"/>
                    </a:lnTo>
                    <a:lnTo>
                      <a:pt x="109" y="59"/>
                    </a:lnTo>
                    <a:lnTo>
                      <a:pt x="107" y="60"/>
                    </a:lnTo>
                    <a:lnTo>
                      <a:pt x="107" y="61"/>
                    </a:lnTo>
                    <a:lnTo>
                      <a:pt x="107" y="62"/>
                    </a:lnTo>
                    <a:lnTo>
                      <a:pt x="106" y="63"/>
                    </a:lnTo>
                    <a:lnTo>
                      <a:pt x="106" y="65"/>
                    </a:lnTo>
                    <a:lnTo>
                      <a:pt x="105" y="66"/>
                    </a:lnTo>
                    <a:lnTo>
                      <a:pt x="105" y="67"/>
                    </a:lnTo>
                    <a:lnTo>
                      <a:pt x="103" y="68"/>
                    </a:lnTo>
                    <a:lnTo>
                      <a:pt x="103" y="69"/>
                    </a:lnTo>
                    <a:lnTo>
                      <a:pt x="102" y="70"/>
                    </a:lnTo>
                    <a:lnTo>
                      <a:pt x="102" y="72"/>
                    </a:lnTo>
                    <a:lnTo>
                      <a:pt x="101" y="72"/>
                    </a:lnTo>
                    <a:lnTo>
                      <a:pt x="99" y="73"/>
                    </a:lnTo>
                    <a:lnTo>
                      <a:pt x="98" y="74"/>
                    </a:lnTo>
                    <a:lnTo>
                      <a:pt x="97" y="75"/>
                    </a:lnTo>
                    <a:lnTo>
                      <a:pt x="96" y="75"/>
                    </a:lnTo>
                    <a:lnTo>
                      <a:pt x="94" y="77"/>
                    </a:lnTo>
                    <a:lnTo>
                      <a:pt x="93" y="77"/>
                    </a:lnTo>
                    <a:lnTo>
                      <a:pt x="92" y="78"/>
                    </a:lnTo>
                    <a:lnTo>
                      <a:pt x="90" y="78"/>
                    </a:lnTo>
                    <a:lnTo>
                      <a:pt x="89" y="79"/>
                    </a:lnTo>
                    <a:lnTo>
                      <a:pt x="88" y="79"/>
                    </a:lnTo>
                    <a:lnTo>
                      <a:pt x="86" y="80"/>
                    </a:lnTo>
                    <a:lnTo>
                      <a:pt x="85" y="80"/>
                    </a:lnTo>
                    <a:lnTo>
                      <a:pt x="84" y="80"/>
                    </a:lnTo>
                    <a:lnTo>
                      <a:pt x="82" y="81"/>
                    </a:lnTo>
                    <a:lnTo>
                      <a:pt x="80" y="81"/>
                    </a:lnTo>
                    <a:lnTo>
                      <a:pt x="79" y="82"/>
                    </a:lnTo>
                    <a:lnTo>
                      <a:pt x="78" y="82"/>
                    </a:lnTo>
                    <a:lnTo>
                      <a:pt x="76" y="82"/>
                    </a:lnTo>
                    <a:lnTo>
                      <a:pt x="75" y="84"/>
                    </a:lnTo>
                    <a:lnTo>
                      <a:pt x="74" y="84"/>
                    </a:lnTo>
                    <a:lnTo>
                      <a:pt x="72" y="84"/>
                    </a:lnTo>
                    <a:lnTo>
                      <a:pt x="71" y="84"/>
                    </a:lnTo>
                    <a:lnTo>
                      <a:pt x="71" y="85"/>
                    </a:lnTo>
                    <a:lnTo>
                      <a:pt x="70" y="85"/>
                    </a:lnTo>
                    <a:lnTo>
                      <a:pt x="68" y="85"/>
                    </a:lnTo>
                    <a:lnTo>
                      <a:pt x="67" y="85"/>
                    </a:lnTo>
                    <a:lnTo>
                      <a:pt x="66" y="86"/>
                    </a:lnTo>
                    <a:lnTo>
                      <a:pt x="65" y="86"/>
                    </a:lnTo>
                    <a:lnTo>
                      <a:pt x="63" y="86"/>
                    </a:lnTo>
                    <a:lnTo>
                      <a:pt x="63" y="87"/>
                    </a:lnTo>
                    <a:lnTo>
                      <a:pt x="62" y="87"/>
                    </a:lnTo>
                    <a:lnTo>
                      <a:pt x="61" y="87"/>
                    </a:lnTo>
                    <a:lnTo>
                      <a:pt x="61" y="88"/>
                    </a:lnTo>
                    <a:lnTo>
                      <a:pt x="59" y="88"/>
                    </a:lnTo>
                    <a:lnTo>
                      <a:pt x="58" y="88"/>
                    </a:lnTo>
                    <a:lnTo>
                      <a:pt x="58" y="90"/>
                    </a:lnTo>
                    <a:lnTo>
                      <a:pt x="57" y="90"/>
                    </a:lnTo>
                    <a:lnTo>
                      <a:pt x="57" y="91"/>
                    </a:lnTo>
                    <a:lnTo>
                      <a:pt x="55" y="91"/>
                    </a:lnTo>
                    <a:lnTo>
                      <a:pt x="55" y="92"/>
                    </a:lnTo>
                    <a:lnTo>
                      <a:pt x="54" y="92"/>
                    </a:lnTo>
                    <a:lnTo>
                      <a:pt x="54" y="93"/>
                    </a:lnTo>
                    <a:lnTo>
                      <a:pt x="53" y="93"/>
                    </a:lnTo>
                    <a:lnTo>
                      <a:pt x="53" y="94"/>
                    </a:lnTo>
                    <a:lnTo>
                      <a:pt x="52" y="94"/>
                    </a:lnTo>
                    <a:lnTo>
                      <a:pt x="52" y="95"/>
                    </a:lnTo>
                    <a:lnTo>
                      <a:pt x="50" y="95"/>
                    </a:lnTo>
                    <a:lnTo>
                      <a:pt x="50" y="97"/>
                    </a:lnTo>
                    <a:lnTo>
                      <a:pt x="49" y="97"/>
                    </a:lnTo>
                    <a:lnTo>
                      <a:pt x="49" y="98"/>
                    </a:lnTo>
                    <a:lnTo>
                      <a:pt x="48" y="98"/>
                    </a:lnTo>
                    <a:lnTo>
                      <a:pt x="48" y="99"/>
                    </a:lnTo>
                    <a:lnTo>
                      <a:pt x="46" y="99"/>
                    </a:lnTo>
                    <a:lnTo>
                      <a:pt x="45" y="101"/>
                    </a:lnTo>
                    <a:lnTo>
                      <a:pt x="44" y="101"/>
                    </a:lnTo>
                    <a:lnTo>
                      <a:pt x="42" y="101"/>
                    </a:lnTo>
                    <a:lnTo>
                      <a:pt x="42" y="103"/>
                    </a:lnTo>
                    <a:lnTo>
                      <a:pt x="41" y="103"/>
                    </a:lnTo>
                    <a:lnTo>
                      <a:pt x="40" y="104"/>
                    </a:lnTo>
                    <a:lnTo>
                      <a:pt x="38" y="104"/>
                    </a:lnTo>
                    <a:lnTo>
                      <a:pt x="38" y="105"/>
                    </a:lnTo>
                    <a:lnTo>
                      <a:pt x="37" y="105"/>
                    </a:lnTo>
                    <a:lnTo>
                      <a:pt x="37" y="106"/>
                    </a:lnTo>
                    <a:lnTo>
                      <a:pt x="35" y="106"/>
                    </a:lnTo>
                    <a:lnTo>
                      <a:pt x="35" y="107"/>
                    </a:lnTo>
                    <a:lnTo>
                      <a:pt x="33" y="107"/>
                    </a:lnTo>
                    <a:lnTo>
                      <a:pt x="32" y="108"/>
                    </a:lnTo>
                    <a:lnTo>
                      <a:pt x="31" y="110"/>
                    </a:lnTo>
                    <a:lnTo>
                      <a:pt x="29" y="110"/>
                    </a:lnTo>
                    <a:lnTo>
                      <a:pt x="29" y="111"/>
                    </a:lnTo>
                    <a:lnTo>
                      <a:pt x="28" y="111"/>
                    </a:lnTo>
                    <a:lnTo>
                      <a:pt x="28" y="112"/>
                    </a:lnTo>
                    <a:lnTo>
                      <a:pt x="27" y="112"/>
                    </a:lnTo>
                    <a:lnTo>
                      <a:pt x="27" y="114"/>
                    </a:lnTo>
                    <a:lnTo>
                      <a:pt x="25" y="114"/>
                    </a:lnTo>
                    <a:lnTo>
                      <a:pt x="24" y="114"/>
                    </a:lnTo>
                    <a:lnTo>
                      <a:pt x="24" y="116"/>
                    </a:lnTo>
                    <a:lnTo>
                      <a:pt x="24" y="117"/>
                    </a:lnTo>
                    <a:lnTo>
                      <a:pt x="22" y="117"/>
                    </a:lnTo>
                    <a:lnTo>
                      <a:pt x="22" y="118"/>
                    </a:lnTo>
                    <a:lnTo>
                      <a:pt x="20" y="119"/>
                    </a:lnTo>
                    <a:lnTo>
                      <a:pt x="20" y="120"/>
                    </a:lnTo>
                    <a:lnTo>
                      <a:pt x="19" y="120"/>
                    </a:lnTo>
                    <a:lnTo>
                      <a:pt x="19" y="121"/>
                    </a:lnTo>
                    <a:lnTo>
                      <a:pt x="18" y="121"/>
                    </a:lnTo>
                    <a:lnTo>
                      <a:pt x="18" y="123"/>
                    </a:lnTo>
                    <a:lnTo>
                      <a:pt x="16" y="123"/>
                    </a:lnTo>
                    <a:lnTo>
                      <a:pt x="15" y="123"/>
                    </a:lnTo>
                    <a:lnTo>
                      <a:pt x="15" y="124"/>
                    </a:lnTo>
                    <a:lnTo>
                      <a:pt x="14" y="124"/>
                    </a:lnTo>
                    <a:lnTo>
                      <a:pt x="12" y="124"/>
                    </a:lnTo>
                    <a:lnTo>
                      <a:pt x="11" y="124"/>
                    </a:lnTo>
                    <a:lnTo>
                      <a:pt x="10" y="124"/>
                    </a:lnTo>
                    <a:lnTo>
                      <a:pt x="9" y="123"/>
                    </a:lnTo>
                    <a:lnTo>
                      <a:pt x="8" y="123"/>
                    </a:lnTo>
                    <a:lnTo>
                      <a:pt x="6" y="123"/>
                    </a:lnTo>
                    <a:lnTo>
                      <a:pt x="6" y="121"/>
                    </a:lnTo>
                    <a:lnTo>
                      <a:pt x="5" y="121"/>
                    </a:lnTo>
                  </a:path>
                </a:pathLst>
              </a:custGeom>
              <a:solidFill>
                <a:srgbClr val="ED8F4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3" name="Freeform 42"/>
              <p:cNvSpPr>
                <a:spLocks/>
              </p:cNvSpPr>
              <p:nvPr/>
            </p:nvSpPr>
            <p:spPr bwMode="auto">
              <a:xfrm>
                <a:off x="957" y="1672"/>
                <a:ext cx="88" cy="96"/>
              </a:xfrm>
              <a:custGeom>
                <a:avLst/>
                <a:gdLst>
                  <a:gd name="T0" fmla="*/ 3 w 88"/>
                  <a:gd name="T1" fmla="*/ 91 h 96"/>
                  <a:gd name="T2" fmla="*/ 2 w 88"/>
                  <a:gd name="T3" fmla="*/ 88 h 96"/>
                  <a:gd name="T4" fmla="*/ 1 w 88"/>
                  <a:gd name="T5" fmla="*/ 84 h 96"/>
                  <a:gd name="T6" fmla="*/ 1 w 88"/>
                  <a:gd name="T7" fmla="*/ 80 h 96"/>
                  <a:gd name="T8" fmla="*/ 1 w 88"/>
                  <a:gd name="T9" fmla="*/ 75 h 96"/>
                  <a:gd name="T10" fmla="*/ 0 w 88"/>
                  <a:gd name="T11" fmla="*/ 69 h 96"/>
                  <a:gd name="T12" fmla="*/ 0 w 88"/>
                  <a:gd name="T13" fmla="*/ 61 h 96"/>
                  <a:gd name="T14" fmla="*/ 0 w 88"/>
                  <a:gd name="T15" fmla="*/ 54 h 96"/>
                  <a:gd name="T16" fmla="*/ 1 w 88"/>
                  <a:gd name="T17" fmla="*/ 46 h 96"/>
                  <a:gd name="T18" fmla="*/ 1 w 88"/>
                  <a:gd name="T19" fmla="*/ 38 h 96"/>
                  <a:gd name="T20" fmla="*/ 2 w 88"/>
                  <a:gd name="T21" fmla="*/ 31 h 96"/>
                  <a:gd name="T22" fmla="*/ 5 w 88"/>
                  <a:gd name="T23" fmla="*/ 27 h 96"/>
                  <a:gd name="T24" fmla="*/ 7 w 88"/>
                  <a:gd name="T25" fmla="*/ 21 h 96"/>
                  <a:gd name="T26" fmla="*/ 10 w 88"/>
                  <a:gd name="T27" fmla="*/ 18 h 96"/>
                  <a:gd name="T28" fmla="*/ 15 w 88"/>
                  <a:gd name="T29" fmla="*/ 12 h 96"/>
                  <a:gd name="T30" fmla="*/ 19 w 88"/>
                  <a:gd name="T31" fmla="*/ 8 h 96"/>
                  <a:gd name="T32" fmla="*/ 23 w 88"/>
                  <a:gd name="T33" fmla="*/ 8 h 96"/>
                  <a:gd name="T34" fmla="*/ 27 w 88"/>
                  <a:gd name="T35" fmla="*/ 5 h 96"/>
                  <a:gd name="T36" fmla="*/ 31 w 88"/>
                  <a:gd name="T37" fmla="*/ 3 h 96"/>
                  <a:gd name="T38" fmla="*/ 37 w 88"/>
                  <a:gd name="T39" fmla="*/ 2 h 96"/>
                  <a:gd name="T40" fmla="*/ 42 w 88"/>
                  <a:gd name="T41" fmla="*/ 1 h 96"/>
                  <a:gd name="T42" fmla="*/ 48 w 88"/>
                  <a:gd name="T43" fmla="*/ 1 h 96"/>
                  <a:gd name="T44" fmla="*/ 54 w 88"/>
                  <a:gd name="T45" fmla="*/ 0 h 96"/>
                  <a:gd name="T46" fmla="*/ 60 w 88"/>
                  <a:gd name="T47" fmla="*/ 0 h 96"/>
                  <a:gd name="T48" fmla="*/ 65 w 88"/>
                  <a:gd name="T49" fmla="*/ 0 h 96"/>
                  <a:gd name="T50" fmla="*/ 71 w 88"/>
                  <a:gd name="T51" fmla="*/ 1 h 96"/>
                  <a:gd name="T52" fmla="*/ 74 w 88"/>
                  <a:gd name="T53" fmla="*/ 3 h 96"/>
                  <a:gd name="T54" fmla="*/ 79 w 88"/>
                  <a:gd name="T55" fmla="*/ 5 h 96"/>
                  <a:gd name="T56" fmla="*/ 83 w 88"/>
                  <a:gd name="T57" fmla="*/ 7 h 96"/>
                  <a:gd name="T58" fmla="*/ 85 w 88"/>
                  <a:gd name="T59" fmla="*/ 10 h 96"/>
                  <a:gd name="T60" fmla="*/ 86 w 88"/>
                  <a:gd name="T61" fmla="*/ 14 h 96"/>
                  <a:gd name="T62" fmla="*/ 87 w 88"/>
                  <a:gd name="T63" fmla="*/ 18 h 96"/>
                  <a:gd name="T64" fmla="*/ 87 w 88"/>
                  <a:gd name="T65" fmla="*/ 23 h 96"/>
                  <a:gd name="T66" fmla="*/ 87 w 88"/>
                  <a:gd name="T67" fmla="*/ 27 h 96"/>
                  <a:gd name="T68" fmla="*/ 87 w 88"/>
                  <a:gd name="T69" fmla="*/ 32 h 96"/>
                  <a:gd name="T70" fmla="*/ 86 w 88"/>
                  <a:gd name="T71" fmla="*/ 37 h 96"/>
                  <a:gd name="T72" fmla="*/ 86 w 88"/>
                  <a:gd name="T73" fmla="*/ 41 h 96"/>
                  <a:gd name="T74" fmla="*/ 85 w 88"/>
                  <a:gd name="T75" fmla="*/ 46 h 96"/>
                  <a:gd name="T76" fmla="*/ 82 w 88"/>
                  <a:gd name="T77" fmla="*/ 48 h 96"/>
                  <a:gd name="T78" fmla="*/ 81 w 88"/>
                  <a:gd name="T79" fmla="*/ 53 h 96"/>
                  <a:gd name="T80" fmla="*/ 78 w 88"/>
                  <a:gd name="T81" fmla="*/ 56 h 96"/>
                  <a:gd name="T82" fmla="*/ 74 w 88"/>
                  <a:gd name="T83" fmla="*/ 59 h 96"/>
                  <a:gd name="T84" fmla="*/ 69 w 88"/>
                  <a:gd name="T85" fmla="*/ 61 h 96"/>
                  <a:gd name="T86" fmla="*/ 64 w 88"/>
                  <a:gd name="T87" fmla="*/ 62 h 96"/>
                  <a:gd name="T88" fmla="*/ 59 w 88"/>
                  <a:gd name="T89" fmla="*/ 65 h 96"/>
                  <a:gd name="T90" fmla="*/ 54 w 88"/>
                  <a:gd name="T91" fmla="*/ 66 h 96"/>
                  <a:gd name="T92" fmla="*/ 50 w 88"/>
                  <a:gd name="T93" fmla="*/ 67 h 96"/>
                  <a:gd name="T94" fmla="*/ 46 w 88"/>
                  <a:gd name="T95" fmla="*/ 68 h 96"/>
                  <a:gd name="T96" fmla="*/ 44 w 88"/>
                  <a:gd name="T97" fmla="*/ 70 h 96"/>
                  <a:gd name="T98" fmla="*/ 41 w 88"/>
                  <a:gd name="T99" fmla="*/ 72 h 96"/>
                  <a:gd name="T100" fmla="*/ 39 w 88"/>
                  <a:gd name="T101" fmla="*/ 75 h 96"/>
                  <a:gd name="T102" fmla="*/ 36 w 88"/>
                  <a:gd name="T103" fmla="*/ 77 h 96"/>
                  <a:gd name="T104" fmla="*/ 31 w 88"/>
                  <a:gd name="T105" fmla="*/ 80 h 96"/>
                  <a:gd name="T106" fmla="*/ 27 w 88"/>
                  <a:gd name="T107" fmla="*/ 81 h 96"/>
                  <a:gd name="T108" fmla="*/ 24 w 88"/>
                  <a:gd name="T109" fmla="*/ 84 h 96"/>
                  <a:gd name="T110" fmla="*/ 22 w 88"/>
                  <a:gd name="T111" fmla="*/ 86 h 96"/>
                  <a:gd name="T112" fmla="*/ 19 w 88"/>
                  <a:gd name="T113" fmla="*/ 89 h 96"/>
                  <a:gd name="T114" fmla="*/ 16 w 88"/>
                  <a:gd name="T115" fmla="*/ 91 h 96"/>
                  <a:gd name="T116" fmla="*/ 14 w 88"/>
                  <a:gd name="T117" fmla="*/ 94 h 96"/>
                  <a:gd name="T118" fmla="*/ 10 w 88"/>
                  <a:gd name="T119" fmla="*/ 95 h 96"/>
                  <a:gd name="T120" fmla="*/ 6 w 88"/>
                  <a:gd name="T121" fmla="*/ 94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
                  <a:gd name="T184" fmla="*/ 0 h 96"/>
                  <a:gd name="T185" fmla="*/ 88 w 88"/>
                  <a:gd name="T186" fmla="*/ 96 h 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 h="96">
                    <a:moveTo>
                      <a:pt x="6" y="94"/>
                    </a:moveTo>
                    <a:lnTo>
                      <a:pt x="5" y="94"/>
                    </a:lnTo>
                    <a:lnTo>
                      <a:pt x="5" y="92"/>
                    </a:lnTo>
                    <a:lnTo>
                      <a:pt x="3" y="91"/>
                    </a:lnTo>
                    <a:lnTo>
                      <a:pt x="3" y="90"/>
                    </a:lnTo>
                    <a:lnTo>
                      <a:pt x="3" y="89"/>
                    </a:lnTo>
                    <a:lnTo>
                      <a:pt x="2" y="89"/>
                    </a:lnTo>
                    <a:lnTo>
                      <a:pt x="2" y="88"/>
                    </a:lnTo>
                    <a:lnTo>
                      <a:pt x="2" y="86"/>
                    </a:lnTo>
                    <a:lnTo>
                      <a:pt x="2" y="85"/>
                    </a:lnTo>
                    <a:lnTo>
                      <a:pt x="1" y="85"/>
                    </a:lnTo>
                    <a:lnTo>
                      <a:pt x="1" y="84"/>
                    </a:lnTo>
                    <a:lnTo>
                      <a:pt x="1" y="83"/>
                    </a:lnTo>
                    <a:lnTo>
                      <a:pt x="1" y="82"/>
                    </a:lnTo>
                    <a:lnTo>
                      <a:pt x="1" y="81"/>
                    </a:lnTo>
                    <a:lnTo>
                      <a:pt x="1" y="80"/>
                    </a:lnTo>
                    <a:lnTo>
                      <a:pt x="1" y="78"/>
                    </a:lnTo>
                    <a:lnTo>
                      <a:pt x="1" y="77"/>
                    </a:lnTo>
                    <a:lnTo>
                      <a:pt x="1" y="76"/>
                    </a:lnTo>
                    <a:lnTo>
                      <a:pt x="1" y="75"/>
                    </a:lnTo>
                    <a:lnTo>
                      <a:pt x="1" y="72"/>
                    </a:lnTo>
                    <a:lnTo>
                      <a:pt x="0" y="71"/>
                    </a:lnTo>
                    <a:lnTo>
                      <a:pt x="0" y="70"/>
                    </a:lnTo>
                    <a:lnTo>
                      <a:pt x="0" y="69"/>
                    </a:lnTo>
                    <a:lnTo>
                      <a:pt x="0" y="67"/>
                    </a:lnTo>
                    <a:lnTo>
                      <a:pt x="0" y="66"/>
                    </a:lnTo>
                    <a:lnTo>
                      <a:pt x="0" y="63"/>
                    </a:lnTo>
                    <a:lnTo>
                      <a:pt x="0" y="61"/>
                    </a:lnTo>
                    <a:lnTo>
                      <a:pt x="0" y="59"/>
                    </a:lnTo>
                    <a:lnTo>
                      <a:pt x="0" y="57"/>
                    </a:lnTo>
                    <a:lnTo>
                      <a:pt x="0" y="56"/>
                    </a:lnTo>
                    <a:lnTo>
                      <a:pt x="0" y="54"/>
                    </a:lnTo>
                    <a:lnTo>
                      <a:pt x="0" y="52"/>
                    </a:lnTo>
                    <a:lnTo>
                      <a:pt x="0" y="50"/>
                    </a:lnTo>
                    <a:lnTo>
                      <a:pt x="0" y="47"/>
                    </a:lnTo>
                    <a:lnTo>
                      <a:pt x="1" y="46"/>
                    </a:lnTo>
                    <a:lnTo>
                      <a:pt x="1" y="44"/>
                    </a:lnTo>
                    <a:lnTo>
                      <a:pt x="1" y="41"/>
                    </a:lnTo>
                    <a:lnTo>
                      <a:pt x="1" y="40"/>
                    </a:lnTo>
                    <a:lnTo>
                      <a:pt x="1" y="38"/>
                    </a:lnTo>
                    <a:lnTo>
                      <a:pt x="1" y="37"/>
                    </a:lnTo>
                    <a:lnTo>
                      <a:pt x="2" y="34"/>
                    </a:lnTo>
                    <a:lnTo>
                      <a:pt x="2" y="33"/>
                    </a:lnTo>
                    <a:lnTo>
                      <a:pt x="2" y="31"/>
                    </a:lnTo>
                    <a:lnTo>
                      <a:pt x="2" y="30"/>
                    </a:lnTo>
                    <a:lnTo>
                      <a:pt x="3" y="29"/>
                    </a:lnTo>
                    <a:lnTo>
                      <a:pt x="3" y="27"/>
                    </a:lnTo>
                    <a:lnTo>
                      <a:pt x="5" y="27"/>
                    </a:lnTo>
                    <a:lnTo>
                      <a:pt x="5" y="25"/>
                    </a:lnTo>
                    <a:lnTo>
                      <a:pt x="6" y="24"/>
                    </a:lnTo>
                    <a:lnTo>
                      <a:pt x="6" y="23"/>
                    </a:lnTo>
                    <a:lnTo>
                      <a:pt x="7" y="21"/>
                    </a:lnTo>
                    <a:lnTo>
                      <a:pt x="9" y="20"/>
                    </a:lnTo>
                    <a:lnTo>
                      <a:pt x="10" y="18"/>
                    </a:lnTo>
                    <a:lnTo>
                      <a:pt x="11" y="16"/>
                    </a:lnTo>
                    <a:lnTo>
                      <a:pt x="13" y="14"/>
                    </a:lnTo>
                    <a:lnTo>
                      <a:pt x="14" y="14"/>
                    </a:lnTo>
                    <a:lnTo>
                      <a:pt x="15" y="12"/>
                    </a:lnTo>
                    <a:lnTo>
                      <a:pt x="15" y="11"/>
                    </a:lnTo>
                    <a:lnTo>
                      <a:pt x="16" y="11"/>
                    </a:lnTo>
                    <a:lnTo>
                      <a:pt x="18" y="10"/>
                    </a:lnTo>
                    <a:lnTo>
                      <a:pt x="19" y="8"/>
                    </a:lnTo>
                    <a:lnTo>
                      <a:pt x="20" y="8"/>
                    </a:lnTo>
                    <a:lnTo>
                      <a:pt x="22" y="8"/>
                    </a:lnTo>
                    <a:lnTo>
                      <a:pt x="23" y="8"/>
                    </a:lnTo>
                    <a:lnTo>
                      <a:pt x="23" y="7"/>
                    </a:lnTo>
                    <a:lnTo>
                      <a:pt x="24" y="7"/>
                    </a:lnTo>
                    <a:lnTo>
                      <a:pt x="26" y="5"/>
                    </a:lnTo>
                    <a:lnTo>
                      <a:pt x="27" y="5"/>
                    </a:lnTo>
                    <a:lnTo>
                      <a:pt x="29" y="5"/>
                    </a:lnTo>
                    <a:lnTo>
                      <a:pt x="31" y="5"/>
                    </a:lnTo>
                    <a:lnTo>
                      <a:pt x="31" y="3"/>
                    </a:lnTo>
                    <a:lnTo>
                      <a:pt x="33" y="3"/>
                    </a:lnTo>
                    <a:lnTo>
                      <a:pt x="35" y="3"/>
                    </a:lnTo>
                    <a:lnTo>
                      <a:pt x="36" y="2"/>
                    </a:lnTo>
                    <a:lnTo>
                      <a:pt x="37" y="2"/>
                    </a:lnTo>
                    <a:lnTo>
                      <a:pt x="39" y="2"/>
                    </a:lnTo>
                    <a:lnTo>
                      <a:pt x="40" y="2"/>
                    </a:lnTo>
                    <a:lnTo>
                      <a:pt x="41" y="1"/>
                    </a:lnTo>
                    <a:lnTo>
                      <a:pt x="42" y="1"/>
                    </a:lnTo>
                    <a:lnTo>
                      <a:pt x="44" y="1"/>
                    </a:lnTo>
                    <a:lnTo>
                      <a:pt x="47" y="1"/>
                    </a:lnTo>
                    <a:lnTo>
                      <a:pt x="48" y="1"/>
                    </a:lnTo>
                    <a:lnTo>
                      <a:pt x="50" y="0"/>
                    </a:lnTo>
                    <a:lnTo>
                      <a:pt x="51" y="0"/>
                    </a:lnTo>
                    <a:lnTo>
                      <a:pt x="52" y="0"/>
                    </a:lnTo>
                    <a:lnTo>
                      <a:pt x="54" y="0"/>
                    </a:lnTo>
                    <a:lnTo>
                      <a:pt x="55" y="0"/>
                    </a:lnTo>
                    <a:lnTo>
                      <a:pt x="57" y="0"/>
                    </a:lnTo>
                    <a:lnTo>
                      <a:pt x="60" y="0"/>
                    </a:lnTo>
                    <a:lnTo>
                      <a:pt x="61" y="0"/>
                    </a:lnTo>
                    <a:lnTo>
                      <a:pt x="63" y="0"/>
                    </a:lnTo>
                    <a:lnTo>
                      <a:pt x="64" y="0"/>
                    </a:lnTo>
                    <a:lnTo>
                      <a:pt x="65" y="0"/>
                    </a:lnTo>
                    <a:lnTo>
                      <a:pt x="67" y="0"/>
                    </a:lnTo>
                    <a:lnTo>
                      <a:pt x="68" y="1"/>
                    </a:lnTo>
                    <a:lnTo>
                      <a:pt x="69" y="1"/>
                    </a:lnTo>
                    <a:lnTo>
                      <a:pt x="71" y="1"/>
                    </a:lnTo>
                    <a:lnTo>
                      <a:pt x="71" y="2"/>
                    </a:lnTo>
                    <a:lnTo>
                      <a:pt x="73" y="2"/>
                    </a:lnTo>
                    <a:lnTo>
                      <a:pt x="74" y="2"/>
                    </a:lnTo>
                    <a:lnTo>
                      <a:pt x="74" y="3"/>
                    </a:lnTo>
                    <a:lnTo>
                      <a:pt x="75" y="3"/>
                    </a:lnTo>
                    <a:lnTo>
                      <a:pt x="77" y="3"/>
                    </a:lnTo>
                    <a:lnTo>
                      <a:pt x="78" y="5"/>
                    </a:lnTo>
                    <a:lnTo>
                      <a:pt x="79" y="5"/>
                    </a:lnTo>
                    <a:lnTo>
                      <a:pt x="81" y="5"/>
                    </a:lnTo>
                    <a:lnTo>
                      <a:pt x="82" y="5"/>
                    </a:lnTo>
                    <a:lnTo>
                      <a:pt x="82" y="7"/>
                    </a:lnTo>
                    <a:lnTo>
                      <a:pt x="83" y="7"/>
                    </a:lnTo>
                    <a:lnTo>
                      <a:pt x="83" y="8"/>
                    </a:lnTo>
                    <a:lnTo>
                      <a:pt x="85" y="8"/>
                    </a:lnTo>
                    <a:lnTo>
                      <a:pt x="85" y="10"/>
                    </a:lnTo>
                    <a:lnTo>
                      <a:pt x="86" y="10"/>
                    </a:lnTo>
                    <a:lnTo>
                      <a:pt x="86" y="11"/>
                    </a:lnTo>
                    <a:lnTo>
                      <a:pt x="86" y="12"/>
                    </a:lnTo>
                    <a:lnTo>
                      <a:pt x="86" y="14"/>
                    </a:lnTo>
                    <a:lnTo>
                      <a:pt x="87" y="14"/>
                    </a:lnTo>
                    <a:lnTo>
                      <a:pt x="87" y="16"/>
                    </a:lnTo>
                    <a:lnTo>
                      <a:pt x="87" y="18"/>
                    </a:lnTo>
                    <a:lnTo>
                      <a:pt x="87" y="20"/>
                    </a:lnTo>
                    <a:lnTo>
                      <a:pt x="87" y="21"/>
                    </a:lnTo>
                    <a:lnTo>
                      <a:pt x="87" y="23"/>
                    </a:lnTo>
                    <a:lnTo>
                      <a:pt x="87" y="24"/>
                    </a:lnTo>
                    <a:lnTo>
                      <a:pt x="87" y="25"/>
                    </a:lnTo>
                    <a:lnTo>
                      <a:pt x="87" y="27"/>
                    </a:lnTo>
                    <a:lnTo>
                      <a:pt x="87" y="29"/>
                    </a:lnTo>
                    <a:lnTo>
                      <a:pt x="87" y="30"/>
                    </a:lnTo>
                    <a:lnTo>
                      <a:pt x="87" y="31"/>
                    </a:lnTo>
                    <a:lnTo>
                      <a:pt x="87" y="32"/>
                    </a:lnTo>
                    <a:lnTo>
                      <a:pt x="87" y="33"/>
                    </a:lnTo>
                    <a:lnTo>
                      <a:pt x="87" y="34"/>
                    </a:lnTo>
                    <a:lnTo>
                      <a:pt x="86" y="35"/>
                    </a:lnTo>
                    <a:lnTo>
                      <a:pt x="86" y="37"/>
                    </a:lnTo>
                    <a:lnTo>
                      <a:pt x="86" y="38"/>
                    </a:lnTo>
                    <a:lnTo>
                      <a:pt x="86" y="39"/>
                    </a:lnTo>
                    <a:lnTo>
                      <a:pt x="86" y="40"/>
                    </a:lnTo>
                    <a:lnTo>
                      <a:pt x="86" y="41"/>
                    </a:lnTo>
                    <a:lnTo>
                      <a:pt x="85" y="43"/>
                    </a:lnTo>
                    <a:lnTo>
                      <a:pt x="85" y="44"/>
                    </a:lnTo>
                    <a:lnTo>
                      <a:pt x="85" y="45"/>
                    </a:lnTo>
                    <a:lnTo>
                      <a:pt x="85" y="46"/>
                    </a:lnTo>
                    <a:lnTo>
                      <a:pt x="83" y="46"/>
                    </a:lnTo>
                    <a:lnTo>
                      <a:pt x="83" y="47"/>
                    </a:lnTo>
                    <a:lnTo>
                      <a:pt x="83" y="48"/>
                    </a:lnTo>
                    <a:lnTo>
                      <a:pt x="82" y="48"/>
                    </a:lnTo>
                    <a:lnTo>
                      <a:pt x="82" y="50"/>
                    </a:lnTo>
                    <a:lnTo>
                      <a:pt x="81" y="52"/>
                    </a:lnTo>
                    <a:lnTo>
                      <a:pt x="81" y="53"/>
                    </a:lnTo>
                    <a:lnTo>
                      <a:pt x="79" y="54"/>
                    </a:lnTo>
                    <a:lnTo>
                      <a:pt x="79" y="56"/>
                    </a:lnTo>
                    <a:lnTo>
                      <a:pt x="78" y="56"/>
                    </a:lnTo>
                    <a:lnTo>
                      <a:pt x="77" y="56"/>
                    </a:lnTo>
                    <a:lnTo>
                      <a:pt x="77" y="57"/>
                    </a:lnTo>
                    <a:lnTo>
                      <a:pt x="75" y="57"/>
                    </a:lnTo>
                    <a:lnTo>
                      <a:pt x="74" y="59"/>
                    </a:lnTo>
                    <a:lnTo>
                      <a:pt x="73" y="59"/>
                    </a:lnTo>
                    <a:lnTo>
                      <a:pt x="71" y="59"/>
                    </a:lnTo>
                    <a:lnTo>
                      <a:pt x="69" y="61"/>
                    </a:lnTo>
                    <a:lnTo>
                      <a:pt x="68" y="61"/>
                    </a:lnTo>
                    <a:lnTo>
                      <a:pt x="67" y="62"/>
                    </a:lnTo>
                    <a:lnTo>
                      <a:pt x="65" y="62"/>
                    </a:lnTo>
                    <a:lnTo>
                      <a:pt x="64" y="62"/>
                    </a:lnTo>
                    <a:lnTo>
                      <a:pt x="63" y="63"/>
                    </a:lnTo>
                    <a:lnTo>
                      <a:pt x="61" y="63"/>
                    </a:lnTo>
                    <a:lnTo>
                      <a:pt x="60" y="63"/>
                    </a:lnTo>
                    <a:lnTo>
                      <a:pt x="59" y="65"/>
                    </a:lnTo>
                    <a:lnTo>
                      <a:pt x="57" y="65"/>
                    </a:lnTo>
                    <a:lnTo>
                      <a:pt x="55" y="65"/>
                    </a:lnTo>
                    <a:lnTo>
                      <a:pt x="54" y="66"/>
                    </a:lnTo>
                    <a:lnTo>
                      <a:pt x="52" y="66"/>
                    </a:lnTo>
                    <a:lnTo>
                      <a:pt x="51" y="66"/>
                    </a:lnTo>
                    <a:lnTo>
                      <a:pt x="50" y="66"/>
                    </a:lnTo>
                    <a:lnTo>
                      <a:pt x="50" y="67"/>
                    </a:lnTo>
                    <a:lnTo>
                      <a:pt x="48" y="67"/>
                    </a:lnTo>
                    <a:lnTo>
                      <a:pt x="47" y="67"/>
                    </a:lnTo>
                    <a:lnTo>
                      <a:pt x="47" y="68"/>
                    </a:lnTo>
                    <a:lnTo>
                      <a:pt x="46" y="68"/>
                    </a:lnTo>
                    <a:lnTo>
                      <a:pt x="44" y="68"/>
                    </a:lnTo>
                    <a:lnTo>
                      <a:pt x="44" y="69"/>
                    </a:lnTo>
                    <a:lnTo>
                      <a:pt x="44" y="70"/>
                    </a:lnTo>
                    <a:lnTo>
                      <a:pt x="42" y="70"/>
                    </a:lnTo>
                    <a:lnTo>
                      <a:pt x="42" y="71"/>
                    </a:lnTo>
                    <a:lnTo>
                      <a:pt x="41" y="71"/>
                    </a:lnTo>
                    <a:lnTo>
                      <a:pt x="41" y="72"/>
                    </a:lnTo>
                    <a:lnTo>
                      <a:pt x="40" y="72"/>
                    </a:lnTo>
                    <a:lnTo>
                      <a:pt x="40" y="74"/>
                    </a:lnTo>
                    <a:lnTo>
                      <a:pt x="39" y="74"/>
                    </a:lnTo>
                    <a:lnTo>
                      <a:pt x="39" y="75"/>
                    </a:lnTo>
                    <a:lnTo>
                      <a:pt x="37" y="75"/>
                    </a:lnTo>
                    <a:lnTo>
                      <a:pt x="37" y="76"/>
                    </a:lnTo>
                    <a:lnTo>
                      <a:pt x="36" y="76"/>
                    </a:lnTo>
                    <a:lnTo>
                      <a:pt x="36" y="77"/>
                    </a:lnTo>
                    <a:lnTo>
                      <a:pt x="35" y="77"/>
                    </a:lnTo>
                    <a:lnTo>
                      <a:pt x="35" y="78"/>
                    </a:lnTo>
                    <a:lnTo>
                      <a:pt x="33" y="78"/>
                    </a:lnTo>
                    <a:lnTo>
                      <a:pt x="31" y="80"/>
                    </a:lnTo>
                    <a:lnTo>
                      <a:pt x="31" y="81"/>
                    </a:lnTo>
                    <a:lnTo>
                      <a:pt x="29" y="81"/>
                    </a:lnTo>
                    <a:lnTo>
                      <a:pt x="27" y="81"/>
                    </a:lnTo>
                    <a:lnTo>
                      <a:pt x="27" y="82"/>
                    </a:lnTo>
                    <a:lnTo>
                      <a:pt x="27" y="83"/>
                    </a:lnTo>
                    <a:lnTo>
                      <a:pt x="26" y="83"/>
                    </a:lnTo>
                    <a:lnTo>
                      <a:pt x="24" y="84"/>
                    </a:lnTo>
                    <a:lnTo>
                      <a:pt x="23" y="84"/>
                    </a:lnTo>
                    <a:lnTo>
                      <a:pt x="23" y="85"/>
                    </a:lnTo>
                    <a:lnTo>
                      <a:pt x="22" y="85"/>
                    </a:lnTo>
                    <a:lnTo>
                      <a:pt x="22" y="86"/>
                    </a:lnTo>
                    <a:lnTo>
                      <a:pt x="20" y="86"/>
                    </a:lnTo>
                    <a:lnTo>
                      <a:pt x="20" y="88"/>
                    </a:lnTo>
                    <a:lnTo>
                      <a:pt x="19" y="88"/>
                    </a:lnTo>
                    <a:lnTo>
                      <a:pt x="19" y="89"/>
                    </a:lnTo>
                    <a:lnTo>
                      <a:pt x="18" y="89"/>
                    </a:lnTo>
                    <a:lnTo>
                      <a:pt x="18" y="90"/>
                    </a:lnTo>
                    <a:lnTo>
                      <a:pt x="16" y="90"/>
                    </a:lnTo>
                    <a:lnTo>
                      <a:pt x="16" y="91"/>
                    </a:lnTo>
                    <a:lnTo>
                      <a:pt x="15" y="91"/>
                    </a:lnTo>
                    <a:lnTo>
                      <a:pt x="15" y="92"/>
                    </a:lnTo>
                    <a:lnTo>
                      <a:pt x="14" y="92"/>
                    </a:lnTo>
                    <a:lnTo>
                      <a:pt x="14" y="94"/>
                    </a:lnTo>
                    <a:lnTo>
                      <a:pt x="13" y="94"/>
                    </a:lnTo>
                    <a:lnTo>
                      <a:pt x="11" y="94"/>
                    </a:lnTo>
                    <a:lnTo>
                      <a:pt x="11" y="95"/>
                    </a:lnTo>
                    <a:lnTo>
                      <a:pt x="10" y="95"/>
                    </a:lnTo>
                    <a:lnTo>
                      <a:pt x="9" y="95"/>
                    </a:lnTo>
                    <a:lnTo>
                      <a:pt x="7" y="95"/>
                    </a:lnTo>
                    <a:lnTo>
                      <a:pt x="6" y="95"/>
                    </a:lnTo>
                    <a:lnTo>
                      <a:pt x="6" y="94"/>
                    </a:lnTo>
                  </a:path>
                </a:pathLst>
              </a:custGeom>
              <a:solidFill>
                <a:srgbClr val="EF8F4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4" name="Freeform 43"/>
              <p:cNvSpPr>
                <a:spLocks/>
              </p:cNvSpPr>
              <p:nvPr/>
            </p:nvSpPr>
            <p:spPr bwMode="auto">
              <a:xfrm>
                <a:off x="1050" y="2018"/>
                <a:ext cx="67" cy="47"/>
              </a:xfrm>
              <a:custGeom>
                <a:avLst/>
                <a:gdLst>
                  <a:gd name="T0" fmla="*/ 30 w 67"/>
                  <a:gd name="T1" fmla="*/ 2 h 47"/>
                  <a:gd name="T2" fmla="*/ 27 w 67"/>
                  <a:gd name="T3" fmla="*/ 3 h 47"/>
                  <a:gd name="T4" fmla="*/ 24 w 67"/>
                  <a:gd name="T5" fmla="*/ 5 h 47"/>
                  <a:gd name="T6" fmla="*/ 21 w 67"/>
                  <a:gd name="T7" fmla="*/ 6 h 47"/>
                  <a:gd name="T8" fmla="*/ 19 w 67"/>
                  <a:gd name="T9" fmla="*/ 8 h 47"/>
                  <a:gd name="T10" fmla="*/ 15 w 67"/>
                  <a:gd name="T11" fmla="*/ 12 h 47"/>
                  <a:gd name="T12" fmla="*/ 12 w 67"/>
                  <a:gd name="T13" fmla="*/ 15 h 47"/>
                  <a:gd name="T14" fmla="*/ 10 w 67"/>
                  <a:gd name="T15" fmla="*/ 17 h 47"/>
                  <a:gd name="T16" fmla="*/ 7 w 67"/>
                  <a:gd name="T17" fmla="*/ 19 h 47"/>
                  <a:gd name="T18" fmla="*/ 5 w 67"/>
                  <a:gd name="T19" fmla="*/ 23 h 47"/>
                  <a:gd name="T20" fmla="*/ 2 w 67"/>
                  <a:gd name="T21" fmla="*/ 25 h 47"/>
                  <a:gd name="T22" fmla="*/ 1 w 67"/>
                  <a:gd name="T23" fmla="*/ 29 h 47"/>
                  <a:gd name="T24" fmla="*/ 1 w 67"/>
                  <a:gd name="T25" fmla="*/ 31 h 47"/>
                  <a:gd name="T26" fmla="*/ 1 w 67"/>
                  <a:gd name="T27" fmla="*/ 35 h 47"/>
                  <a:gd name="T28" fmla="*/ 1 w 67"/>
                  <a:gd name="T29" fmla="*/ 37 h 47"/>
                  <a:gd name="T30" fmla="*/ 2 w 67"/>
                  <a:gd name="T31" fmla="*/ 39 h 47"/>
                  <a:gd name="T32" fmla="*/ 6 w 67"/>
                  <a:gd name="T33" fmla="*/ 42 h 47"/>
                  <a:gd name="T34" fmla="*/ 8 w 67"/>
                  <a:gd name="T35" fmla="*/ 43 h 47"/>
                  <a:gd name="T36" fmla="*/ 14 w 67"/>
                  <a:gd name="T37" fmla="*/ 45 h 47"/>
                  <a:gd name="T38" fmla="*/ 17 w 67"/>
                  <a:gd name="T39" fmla="*/ 46 h 47"/>
                  <a:gd name="T40" fmla="*/ 22 w 67"/>
                  <a:gd name="T41" fmla="*/ 46 h 47"/>
                  <a:gd name="T42" fmla="*/ 27 w 67"/>
                  <a:gd name="T43" fmla="*/ 45 h 47"/>
                  <a:gd name="T44" fmla="*/ 32 w 67"/>
                  <a:gd name="T45" fmla="*/ 43 h 47"/>
                  <a:gd name="T46" fmla="*/ 37 w 67"/>
                  <a:gd name="T47" fmla="*/ 43 h 47"/>
                  <a:gd name="T48" fmla="*/ 42 w 67"/>
                  <a:gd name="T49" fmla="*/ 42 h 47"/>
                  <a:gd name="T50" fmla="*/ 46 w 67"/>
                  <a:gd name="T51" fmla="*/ 39 h 47"/>
                  <a:gd name="T52" fmla="*/ 51 w 67"/>
                  <a:gd name="T53" fmla="*/ 37 h 47"/>
                  <a:gd name="T54" fmla="*/ 55 w 67"/>
                  <a:gd name="T55" fmla="*/ 33 h 47"/>
                  <a:gd name="T56" fmla="*/ 59 w 67"/>
                  <a:gd name="T57" fmla="*/ 31 h 47"/>
                  <a:gd name="T58" fmla="*/ 61 w 67"/>
                  <a:gd name="T59" fmla="*/ 28 h 47"/>
                  <a:gd name="T60" fmla="*/ 64 w 67"/>
                  <a:gd name="T61" fmla="*/ 24 h 47"/>
                  <a:gd name="T62" fmla="*/ 64 w 67"/>
                  <a:gd name="T63" fmla="*/ 20 h 47"/>
                  <a:gd name="T64" fmla="*/ 65 w 67"/>
                  <a:gd name="T65" fmla="*/ 18 h 47"/>
                  <a:gd name="T66" fmla="*/ 65 w 67"/>
                  <a:gd name="T67" fmla="*/ 16 h 47"/>
                  <a:gd name="T68" fmla="*/ 66 w 67"/>
                  <a:gd name="T69" fmla="*/ 14 h 47"/>
                  <a:gd name="T70" fmla="*/ 66 w 67"/>
                  <a:gd name="T71" fmla="*/ 12 h 47"/>
                  <a:gd name="T72" fmla="*/ 66 w 67"/>
                  <a:gd name="T73" fmla="*/ 8 h 47"/>
                  <a:gd name="T74" fmla="*/ 66 w 67"/>
                  <a:gd name="T75" fmla="*/ 6 h 47"/>
                  <a:gd name="T76" fmla="*/ 65 w 67"/>
                  <a:gd name="T77" fmla="*/ 5 h 47"/>
                  <a:gd name="T78" fmla="*/ 64 w 67"/>
                  <a:gd name="T79" fmla="*/ 3 h 47"/>
                  <a:gd name="T80" fmla="*/ 61 w 67"/>
                  <a:gd name="T81" fmla="*/ 2 h 47"/>
                  <a:gd name="T82" fmla="*/ 60 w 67"/>
                  <a:gd name="T83" fmla="*/ 1 h 47"/>
                  <a:gd name="T84" fmla="*/ 57 w 67"/>
                  <a:gd name="T85" fmla="*/ 0 h 47"/>
                  <a:gd name="T86" fmla="*/ 55 w 67"/>
                  <a:gd name="T87" fmla="*/ 0 h 47"/>
                  <a:gd name="T88" fmla="*/ 52 w 67"/>
                  <a:gd name="T89" fmla="*/ 0 h 47"/>
                  <a:gd name="T90" fmla="*/ 50 w 67"/>
                  <a:gd name="T91" fmla="*/ 0 h 47"/>
                  <a:gd name="T92" fmla="*/ 48 w 67"/>
                  <a:gd name="T93" fmla="*/ 0 h 47"/>
                  <a:gd name="T94" fmla="*/ 45 w 67"/>
                  <a:gd name="T95" fmla="*/ 0 h 47"/>
                  <a:gd name="T96" fmla="*/ 42 w 67"/>
                  <a:gd name="T97" fmla="*/ 0 h 47"/>
                  <a:gd name="T98" fmla="*/ 40 w 67"/>
                  <a:gd name="T99" fmla="*/ 0 h 47"/>
                  <a:gd name="T100" fmla="*/ 37 w 67"/>
                  <a:gd name="T101" fmla="*/ 1 h 47"/>
                  <a:gd name="T102" fmla="*/ 35 w 67"/>
                  <a:gd name="T103" fmla="*/ 1 h 47"/>
                  <a:gd name="T104" fmla="*/ 32 w 67"/>
                  <a:gd name="T105" fmla="*/ 1 h 47"/>
                  <a:gd name="T106" fmla="*/ 31 w 67"/>
                  <a:gd name="T107" fmla="*/ 2 h 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47"/>
                  <a:gd name="T164" fmla="*/ 67 w 67"/>
                  <a:gd name="T165" fmla="*/ 47 h 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47">
                    <a:moveTo>
                      <a:pt x="31" y="2"/>
                    </a:moveTo>
                    <a:lnTo>
                      <a:pt x="30" y="2"/>
                    </a:lnTo>
                    <a:lnTo>
                      <a:pt x="28" y="3"/>
                    </a:lnTo>
                    <a:lnTo>
                      <a:pt x="27" y="3"/>
                    </a:lnTo>
                    <a:lnTo>
                      <a:pt x="26" y="5"/>
                    </a:lnTo>
                    <a:lnTo>
                      <a:pt x="24" y="5"/>
                    </a:lnTo>
                    <a:lnTo>
                      <a:pt x="22" y="6"/>
                    </a:lnTo>
                    <a:lnTo>
                      <a:pt x="21" y="6"/>
                    </a:lnTo>
                    <a:lnTo>
                      <a:pt x="20" y="8"/>
                    </a:lnTo>
                    <a:lnTo>
                      <a:pt x="19" y="8"/>
                    </a:lnTo>
                    <a:lnTo>
                      <a:pt x="17" y="10"/>
                    </a:lnTo>
                    <a:lnTo>
                      <a:pt x="15" y="12"/>
                    </a:lnTo>
                    <a:lnTo>
                      <a:pt x="14" y="12"/>
                    </a:lnTo>
                    <a:lnTo>
                      <a:pt x="12" y="15"/>
                    </a:lnTo>
                    <a:lnTo>
                      <a:pt x="10" y="16"/>
                    </a:lnTo>
                    <a:lnTo>
                      <a:pt x="10" y="17"/>
                    </a:lnTo>
                    <a:lnTo>
                      <a:pt x="8" y="18"/>
                    </a:lnTo>
                    <a:lnTo>
                      <a:pt x="7" y="19"/>
                    </a:lnTo>
                    <a:lnTo>
                      <a:pt x="6" y="22"/>
                    </a:lnTo>
                    <a:lnTo>
                      <a:pt x="5" y="23"/>
                    </a:lnTo>
                    <a:lnTo>
                      <a:pt x="3" y="24"/>
                    </a:lnTo>
                    <a:lnTo>
                      <a:pt x="2" y="25"/>
                    </a:lnTo>
                    <a:lnTo>
                      <a:pt x="2" y="28"/>
                    </a:lnTo>
                    <a:lnTo>
                      <a:pt x="1" y="29"/>
                    </a:lnTo>
                    <a:lnTo>
                      <a:pt x="1" y="30"/>
                    </a:lnTo>
                    <a:lnTo>
                      <a:pt x="1" y="31"/>
                    </a:lnTo>
                    <a:lnTo>
                      <a:pt x="0" y="33"/>
                    </a:lnTo>
                    <a:lnTo>
                      <a:pt x="1" y="35"/>
                    </a:lnTo>
                    <a:lnTo>
                      <a:pt x="1" y="37"/>
                    </a:lnTo>
                    <a:lnTo>
                      <a:pt x="2" y="38"/>
                    </a:lnTo>
                    <a:lnTo>
                      <a:pt x="2" y="39"/>
                    </a:lnTo>
                    <a:lnTo>
                      <a:pt x="3" y="40"/>
                    </a:lnTo>
                    <a:lnTo>
                      <a:pt x="6" y="42"/>
                    </a:lnTo>
                    <a:lnTo>
                      <a:pt x="7" y="43"/>
                    </a:lnTo>
                    <a:lnTo>
                      <a:pt x="8" y="43"/>
                    </a:lnTo>
                    <a:lnTo>
                      <a:pt x="10" y="45"/>
                    </a:lnTo>
                    <a:lnTo>
                      <a:pt x="14" y="45"/>
                    </a:lnTo>
                    <a:lnTo>
                      <a:pt x="15" y="45"/>
                    </a:lnTo>
                    <a:lnTo>
                      <a:pt x="17" y="46"/>
                    </a:lnTo>
                    <a:lnTo>
                      <a:pt x="20" y="46"/>
                    </a:lnTo>
                    <a:lnTo>
                      <a:pt x="22" y="46"/>
                    </a:lnTo>
                    <a:lnTo>
                      <a:pt x="24" y="46"/>
                    </a:lnTo>
                    <a:lnTo>
                      <a:pt x="27" y="45"/>
                    </a:lnTo>
                    <a:lnTo>
                      <a:pt x="30" y="45"/>
                    </a:lnTo>
                    <a:lnTo>
                      <a:pt x="32" y="43"/>
                    </a:lnTo>
                    <a:lnTo>
                      <a:pt x="35" y="43"/>
                    </a:lnTo>
                    <a:lnTo>
                      <a:pt x="37" y="43"/>
                    </a:lnTo>
                    <a:lnTo>
                      <a:pt x="40" y="43"/>
                    </a:lnTo>
                    <a:lnTo>
                      <a:pt x="42" y="42"/>
                    </a:lnTo>
                    <a:lnTo>
                      <a:pt x="45" y="40"/>
                    </a:lnTo>
                    <a:lnTo>
                      <a:pt x="46" y="39"/>
                    </a:lnTo>
                    <a:lnTo>
                      <a:pt x="48" y="38"/>
                    </a:lnTo>
                    <a:lnTo>
                      <a:pt x="51" y="37"/>
                    </a:lnTo>
                    <a:lnTo>
                      <a:pt x="53" y="35"/>
                    </a:lnTo>
                    <a:lnTo>
                      <a:pt x="55" y="33"/>
                    </a:lnTo>
                    <a:lnTo>
                      <a:pt x="56" y="32"/>
                    </a:lnTo>
                    <a:lnTo>
                      <a:pt x="59" y="31"/>
                    </a:lnTo>
                    <a:lnTo>
                      <a:pt x="60" y="29"/>
                    </a:lnTo>
                    <a:lnTo>
                      <a:pt x="61" y="28"/>
                    </a:lnTo>
                    <a:lnTo>
                      <a:pt x="62" y="25"/>
                    </a:lnTo>
                    <a:lnTo>
                      <a:pt x="64" y="24"/>
                    </a:lnTo>
                    <a:lnTo>
                      <a:pt x="64" y="22"/>
                    </a:lnTo>
                    <a:lnTo>
                      <a:pt x="64" y="20"/>
                    </a:lnTo>
                    <a:lnTo>
                      <a:pt x="65" y="19"/>
                    </a:lnTo>
                    <a:lnTo>
                      <a:pt x="65" y="18"/>
                    </a:lnTo>
                    <a:lnTo>
                      <a:pt x="65" y="17"/>
                    </a:lnTo>
                    <a:lnTo>
                      <a:pt x="65" y="16"/>
                    </a:lnTo>
                    <a:lnTo>
                      <a:pt x="65" y="15"/>
                    </a:lnTo>
                    <a:lnTo>
                      <a:pt x="66" y="14"/>
                    </a:lnTo>
                    <a:lnTo>
                      <a:pt x="66" y="12"/>
                    </a:lnTo>
                    <a:lnTo>
                      <a:pt x="66" y="10"/>
                    </a:lnTo>
                    <a:lnTo>
                      <a:pt x="66" y="8"/>
                    </a:lnTo>
                    <a:lnTo>
                      <a:pt x="66" y="6"/>
                    </a:lnTo>
                    <a:lnTo>
                      <a:pt x="66" y="5"/>
                    </a:lnTo>
                    <a:lnTo>
                      <a:pt x="65" y="5"/>
                    </a:lnTo>
                    <a:lnTo>
                      <a:pt x="64" y="3"/>
                    </a:lnTo>
                    <a:lnTo>
                      <a:pt x="62" y="2"/>
                    </a:lnTo>
                    <a:lnTo>
                      <a:pt x="61" y="2"/>
                    </a:lnTo>
                    <a:lnTo>
                      <a:pt x="61" y="1"/>
                    </a:lnTo>
                    <a:lnTo>
                      <a:pt x="60" y="1"/>
                    </a:lnTo>
                    <a:lnTo>
                      <a:pt x="59" y="1"/>
                    </a:lnTo>
                    <a:lnTo>
                      <a:pt x="57" y="0"/>
                    </a:lnTo>
                    <a:lnTo>
                      <a:pt x="56" y="0"/>
                    </a:lnTo>
                    <a:lnTo>
                      <a:pt x="55" y="0"/>
                    </a:lnTo>
                    <a:lnTo>
                      <a:pt x="53" y="0"/>
                    </a:lnTo>
                    <a:lnTo>
                      <a:pt x="52" y="0"/>
                    </a:lnTo>
                    <a:lnTo>
                      <a:pt x="51" y="0"/>
                    </a:lnTo>
                    <a:lnTo>
                      <a:pt x="50" y="0"/>
                    </a:lnTo>
                    <a:lnTo>
                      <a:pt x="48" y="0"/>
                    </a:lnTo>
                    <a:lnTo>
                      <a:pt x="46" y="0"/>
                    </a:lnTo>
                    <a:lnTo>
                      <a:pt x="45" y="0"/>
                    </a:lnTo>
                    <a:lnTo>
                      <a:pt x="44" y="0"/>
                    </a:lnTo>
                    <a:lnTo>
                      <a:pt x="42" y="0"/>
                    </a:lnTo>
                    <a:lnTo>
                      <a:pt x="41" y="0"/>
                    </a:lnTo>
                    <a:lnTo>
                      <a:pt x="40" y="0"/>
                    </a:lnTo>
                    <a:lnTo>
                      <a:pt x="38" y="1"/>
                    </a:lnTo>
                    <a:lnTo>
                      <a:pt x="37" y="1"/>
                    </a:lnTo>
                    <a:lnTo>
                      <a:pt x="36" y="1"/>
                    </a:lnTo>
                    <a:lnTo>
                      <a:pt x="35" y="1"/>
                    </a:lnTo>
                    <a:lnTo>
                      <a:pt x="34" y="1"/>
                    </a:lnTo>
                    <a:lnTo>
                      <a:pt x="32" y="1"/>
                    </a:lnTo>
                    <a:lnTo>
                      <a:pt x="32" y="2"/>
                    </a:lnTo>
                    <a:lnTo>
                      <a:pt x="31" y="2"/>
                    </a:lnTo>
                  </a:path>
                </a:pathLst>
              </a:custGeom>
              <a:solidFill>
                <a:srgbClr val="BC96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5" name="Freeform 44"/>
              <p:cNvSpPr>
                <a:spLocks/>
              </p:cNvSpPr>
              <p:nvPr/>
            </p:nvSpPr>
            <p:spPr bwMode="auto">
              <a:xfrm>
                <a:off x="1066" y="2025"/>
                <a:ext cx="39" cy="27"/>
              </a:xfrm>
              <a:custGeom>
                <a:avLst/>
                <a:gdLst>
                  <a:gd name="T0" fmla="*/ 1 w 39"/>
                  <a:gd name="T1" fmla="*/ 17 h 27"/>
                  <a:gd name="T2" fmla="*/ 1 w 39"/>
                  <a:gd name="T3" fmla="*/ 15 h 27"/>
                  <a:gd name="T4" fmla="*/ 2 w 39"/>
                  <a:gd name="T5" fmla="*/ 12 h 27"/>
                  <a:gd name="T6" fmla="*/ 3 w 39"/>
                  <a:gd name="T7" fmla="*/ 10 h 27"/>
                  <a:gd name="T8" fmla="*/ 6 w 39"/>
                  <a:gd name="T9" fmla="*/ 8 h 27"/>
                  <a:gd name="T10" fmla="*/ 7 w 39"/>
                  <a:gd name="T11" fmla="*/ 6 h 27"/>
                  <a:gd name="T12" fmla="*/ 10 w 39"/>
                  <a:gd name="T13" fmla="*/ 5 h 27"/>
                  <a:gd name="T14" fmla="*/ 12 w 39"/>
                  <a:gd name="T15" fmla="*/ 4 h 27"/>
                  <a:gd name="T16" fmla="*/ 16 w 39"/>
                  <a:gd name="T17" fmla="*/ 2 h 27"/>
                  <a:gd name="T18" fmla="*/ 19 w 39"/>
                  <a:gd name="T19" fmla="*/ 1 h 27"/>
                  <a:gd name="T20" fmla="*/ 21 w 39"/>
                  <a:gd name="T21" fmla="*/ 0 h 27"/>
                  <a:gd name="T22" fmla="*/ 24 w 39"/>
                  <a:gd name="T23" fmla="*/ 0 h 27"/>
                  <a:gd name="T24" fmla="*/ 26 w 39"/>
                  <a:gd name="T25" fmla="*/ 0 h 27"/>
                  <a:gd name="T26" fmla="*/ 29 w 39"/>
                  <a:gd name="T27" fmla="*/ 0 h 27"/>
                  <a:gd name="T28" fmla="*/ 32 w 39"/>
                  <a:gd name="T29" fmla="*/ 0 h 27"/>
                  <a:gd name="T30" fmla="*/ 34 w 39"/>
                  <a:gd name="T31" fmla="*/ 1 h 27"/>
                  <a:gd name="T32" fmla="*/ 37 w 39"/>
                  <a:gd name="T33" fmla="*/ 2 h 27"/>
                  <a:gd name="T34" fmla="*/ 38 w 39"/>
                  <a:gd name="T35" fmla="*/ 5 h 27"/>
                  <a:gd name="T36" fmla="*/ 38 w 39"/>
                  <a:gd name="T37" fmla="*/ 8 h 27"/>
                  <a:gd name="T38" fmla="*/ 37 w 39"/>
                  <a:gd name="T39" fmla="*/ 11 h 27"/>
                  <a:gd name="T40" fmla="*/ 35 w 39"/>
                  <a:gd name="T41" fmla="*/ 13 h 27"/>
                  <a:gd name="T42" fmla="*/ 33 w 39"/>
                  <a:gd name="T43" fmla="*/ 16 h 27"/>
                  <a:gd name="T44" fmla="*/ 29 w 39"/>
                  <a:gd name="T45" fmla="*/ 19 h 27"/>
                  <a:gd name="T46" fmla="*/ 26 w 39"/>
                  <a:gd name="T47" fmla="*/ 22 h 27"/>
                  <a:gd name="T48" fmla="*/ 23 w 39"/>
                  <a:gd name="T49" fmla="*/ 22 h 27"/>
                  <a:gd name="T50" fmla="*/ 19 w 39"/>
                  <a:gd name="T51" fmla="*/ 25 h 27"/>
                  <a:gd name="T52" fmla="*/ 15 w 39"/>
                  <a:gd name="T53" fmla="*/ 25 h 27"/>
                  <a:gd name="T54" fmla="*/ 11 w 39"/>
                  <a:gd name="T55" fmla="*/ 26 h 27"/>
                  <a:gd name="T56" fmla="*/ 7 w 39"/>
                  <a:gd name="T57" fmla="*/ 26 h 27"/>
                  <a:gd name="T58" fmla="*/ 5 w 39"/>
                  <a:gd name="T59" fmla="*/ 25 h 27"/>
                  <a:gd name="T60" fmla="*/ 2 w 39"/>
                  <a:gd name="T61" fmla="*/ 22 h 27"/>
                  <a:gd name="T62" fmla="*/ 1 w 39"/>
                  <a:gd name="T63" fmla="*/ 2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27"/>
                  <a:gd name="T98" fmla="*/ 39 w 39"/>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27">
                    <a:moveTo>
                      <a:pt x="0" y="19"/>
                    </a:moveTo>
                    <a:lnTo>
                      <a:pt x="1" y="17"/>
                    </a:lnTo>
                    <a:lnTo>
                      <a:pt x="1" y="16"/>
                    </a:lnTo>
                    <a:lnTo>
                      <a:pt x="1" y="15"/>
                    </a:lnTo>
                    <a:lnTo>
                      <a:pt x="2" y="13"/>
                    </a:lnTo>
                    <a:lnTo>
                      <a:pt x="2" y="12"/>
                    </a:lnTo>
                    <a:lnTo>
                      <a:pt x="3" y="11"/>
                    </a:lnTo>
                    <a:lnTo>
                      <a:pt x="3" y="10"/>
                    </a:lnTo>
                    <a:lnTo>
                      <a:pt x="5" y="10"/>
                    </a:lnTo>
                    <a:lnTo>
                      <a:pt x="6" y="8"/>
                    </a:lnTo>
                    <a:lnTo>
                      <a:pt x="7" y="8"/>
                    </a:lnTo>
                    <a:lnTo>
                      <a:pt x="7" y="6"/>
                    </a:lnTo>
                    <a:lnTo>
                      <a:pt x="8" y="5"/>
                    </a:lnTo>
                    <a:lnTo>
                      <a:pt x="10" y="5"/>
                    </a:lnTo>
                    <a:lnTo>
                      <a:pt x="11" y="4"/>
                    </a:lnTo>
                    <a:lnTo>
                      <a:pt x="12" y="4"/>
                    </a:lnTo>
                    <a:lnTo>
                      <a:pt x="14" y="2"/>
                    </a:lnTo>
                    <a:lnTo>
                      <a:pt x="16" y="2"/>
                    </a:lnTo>
                    <a:lnTo>
                      <a:pt x="18" y="1"/>
                    </a:lnTo>
                    <a:lnTo>
                      <a:pt x="19" y="1"/>
                    </a:lnTo>
                    <a:lnTo>
                      <a:pt x="20" y="0"/>
                    </a:lnTo>
                    <a:lnTo>
                      <a:pt x="21" y="0"/>
                    </a:lnTo>
                    <a:lnTo>
                      <a:pt x="23" y="0"/>
                    </a:lnTo>
                    <a:lnTo>
                      <a:pt x="24" y="0"/>
                    </a:lnTo>
                    <a:lnTo>
                      <a:pt x="25" y="0"/>
                    </a:lnTo>
                    <a:lnTo>
                      <a:pt x="26" y="0"/>
                    </a:lnTo>
                    <a:lnTo>
                      <a:pt x="28" y="0"/>
                    </a:lnTo>
                    <a:lnTo>
                      <a:pt x="29" y="0"/>
                    </a:lnTo>
                    <a:lnTo>
                      <a:pt x="30" y="0"/>
                    </a:lnTo>
                    <a:lnTo>
                      <a:pt x="32" y="0"/>
                    </a:lnTo>
                    <a:lnTo>
                      <a:pt x="33" y="1"/>
                    </a:lnTo>
                    <a:lnTo>
                      <a:pt x="34" y="1"/>
                    </a:lnTo>
                    <a:lnTo>
                      <a:pt x="35" y="2"/>
                    </a:lnTo>
                    <a:lnTo>
                      <a:pt x="37" y="2"/>
                    </a:lnTo>
                    <a:lnTo>
                      <a:pt x="37" y="4"/>
                    </a:lnTo>
                    <a:lnTo>
                      <a:pt x="38" y="5"/>
                    </a:lnTo>
                    <a:lnTo>
                      <a:pt x="38" y="6"/>
                    </a:lnTo>
                    <a:lnTo>
                      <a:pt x="38" y="8"/>
                    </a:lnTo>
                    <a:lnTo>
                      <a:pt x="37" y="11"/>
                    </a:lnTo>
                    <a:lnTo>
                      <a:pt x="35" y="12"/>
                    </a:lnTo>
                    <a:lnTo>
                      <a:pt x="35" y="13"/>
                    </a:lnTo>
                    <a:lnTo>
                      <a:pt x="34" y="15"/>
                    </a:lnTo>
                    <a:lnTo>
                      <a:pt x="33" y="16"/>
                    </a:lnTo>
                    <a:lnTo>
                      <a:pt x="32" y="17"/>
                    </a:lnTo>
                    <a:lnTo>
                      <a:pt x="29" y="19"/>
                    </a:lnTo>
                    <a:lnTo>
                      <a:pt x="28" y="20"/>
                    </a:lnTo>
                    <a:lnTo>
                      <a:pt x="26" y="22"/>
                    </a:lnTo>
                    <a:lnTo>
                      <a:pt x="24" y="22"/>
                    </a:lnTo>
                    <a:lnTo>
                      <a:pt x="23" y="22"/>
                    </a:lnTo>
                    <a:lnTo>
                      <a:pt x="20" y="24"/>
                    </a:lnTo>
                    <a:lnTo>
                      <a:pt x="19" y="25"/>
                    </a:lnTo>
                    <a:lnTo>
                      <a:pt x="16" y="25"/>
                    </a:lnTo>
                    <a:lnTo>
                      <a:pt x="15" y="25"/>
                    </a:lnTo>
                    <a:lnTo>
                      <a:pt x="12" y="26"/>
                    </a:lnTo>
                    <a:lnTo>
                      <a:pt x="11" y="26"/>
                    </a:lnTo>
                    <a:lnTo>
                      <a:pt x="8" y="26"/>
                    </a:lnTo>
                    <a:lnTo>
                      <a:pt x="7" y="26"/>
                    </a:lnTo>
                    <a:lnTo>
                      <a:pt x="6" y="25"/>
                    </a:lnTo>
                    <a:lnTo>
                      <a:pt x="5" y="25"/>
                    </a:lnTo>
                    <a:lnTo>
                      <a:pt x="3" y="24"/>
                    </a:lnTo>
                    <a:lnTo>
                      <a:pt x="2" y="22"/>
                    </a:lnTo>
                    <a:lnTo>
                      <a:pt x="1" y="22"/>
                    </a:lnTo>
                    <a:lnTo>
                      <a:pt x="1" y="20"/>
                    </a:lnTo>
                    <a:lnTo>
                      <a:pt x="0" y="19"/>
                    </a:lnTo>
                  </a:path>
                </a:pathLst>
              </a:custGeom>
              <a:solidFill>
                <a:srgbClr val="D3B20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sp>
            <p:nvSpPr>
              <p:cNvPr id="46" name="Freeform 45"/>
              <p:cNvSpPr>
                <a:spLocks/>
              </p:cNvSpPr>
              <p:nvPr/>
            </p:nvSpPr>
            <p:spPr bwMode="auto">
              <a:xfrm>
                <a:off x="1023" y="1997"/>
                <a:ext cx="115" cy="81"/>
              </a:xfrm>
              <a:custGeom>
                <a:avLst/>
                <a:gdLst>
                  <a:gd name="T0" fmla="*/ 4 w 115"/>
                  <a:gd name="T1" fmla="*/ 54 h 81"/>
                  <a:gd name="T2" fmla="*/ 10 w 115"/>
                  <a:gd name="T3" fmla="*/ 47 h 81"/>
                  <a:gd name="T4" fmla="*/ 18 w 115"/>
                  <a:gd name="T5" fmla="*/ 40 h 81"/>
                  <a:gd name="T6" fmla="*/ 24 w 115"/>
                  <a:gd name="T7" fmla="*/ 35 h 81"/>
                  <a:gd name="T8" fmla="*/ 32 w 115"/>
                  <a:gd name="T9" fmla="*/ 29 h 81"/>
                  <a:gd name="T10" fmla="*/ 40 w 115"/>
                  <a:gd name="T11" fmla="*/ 23 h 81"/>
                  <a:gd name="T12" fmla="*/ 48 w 115"/>
                  <a:gd name="T13" fmla="*/ 19 h 81"/>
                  <a:gd name="T14" fmla="*/ 57 w 115"/>
                  <a:gd name="T15" fmla="*/ 14 h 81"/>
                  <a:gd name="T16" fmla="*/ 66 w 115"/>
                  <a:gd name="T17" fmla="*/ 11 h 81"/>
                  <a:gd name="T18" fmla="*/ 76 w 115"/>
                  <a:gd name="T19" fmla="*/ 8 h 81"/>
                  <a:gd name="T20" fmla="*/ 85 w 115"/>
                  <a:gd name="T21" fmla="*/ 5 h 81"/>
                  <a:gd name="T22" fmla="*/ 91 w 115"/>
                  <a:gd name="T23" fmla="*/ 2 h 81"/>
                  <a:gd name="T24" fmla="*/ 96 w 115"/>
                  <a:gd name="T25" fmla="*/ 2 h 81"/>
                  <a:gd name="T26" fmla="*/ 100 w 115"/>
                  <a:gd name="T27" fmla="*/ 1 h 81"/>
                  <a:gd name="T28" fmla="*/ 104 w 115"/>
                  <a:gd name="T29" fmla="*/ 0 h 81"/>
                  <a:gd name="T30" fmla="*/ 109 w 115"/>
                  <a:gd name="T31" fmla="*/ 0 h 81"/>
                  <a:gd name="T32" fmla="*/ 109 w 115"/>
                  <a:gd name="T33" fmla="*/ 2 h 81"/>
                  <a:gd name="T34" fmla="*/ 111 w 115"/>
                  <a:gd name="T35" fmla="*/ 6 h 81"/>
                  <a:gd name="T36" fmla="*/ 113 w 115"/>
                  <a:gd name="T37" fmla="*/ 11 h 81"/>
                  <a:gd name="T38" fmla="*/ 114 w 115"/>
                  <a:gd name="T39" fmla="*/ 19 h 81"/>
                  <a:gd name="T40" fmla="*/ 114 w 115"/>
                  <a:gd name="T41" fmla="*/ 26 h 81"/>
                  <a:gd name="T42" fmla="*/ 113 w 115"/>
                  <a:gd name="T43" fmla="*/ 36 h 81"/>
                  <a:gd name="T44" fmla="*/ 109 w 115"/>
                  <a:gd name="T45" fmla="*/ 44 h 81"/>
                  <a:gd name="T46" fmla="*/ 104 w 115"/>
                  <a:gd name="T47" fmla="*/ 51 h 81"/>
                  <a:gd name="T48" fmla="*/ 97 w 115"/>
                  <a:gd name="T49" fmla="*/ 58 h 81"/>
                  <a:gd name="T50" fmla="*/ 89 w 115"/>
                  <a:gd name="T51" fmla="*/ 64 h 81"/>
                  <a:gd name="T52" fmla="*/ 80 w 115"/>
                  <a:gd name="T53" fmla="*/ 69 h 81"/>
                  <a:gd name="T54" fmla="*/ 73 w 115"/>
                  <a:gd name="T55" fmla="*/ 73 h 81"/>
                  <a:gd name="T56" fmla="*/ 64 w 115"/>
                  <a:gd name="T57" fmla="*/ 76 h 81"/>
                  <a:gd name="T58" fmla="*/ 55 w 115"/>
                  <a:gd name="T59" fmla="*/ 79 h 81"/>
                  <a:gd name="T60" fmla="*/ 53 w 115"/>
                  <a:gd name="T61" fmla="*/ 79 h 81"/>
                  <a:gd name="T62" fmla="*/ 57 w 115"/>
                  <a:gd name="T63" fmla="*/ 77 h 81"/>
                  <a:gd name="T64" fmla="*/ 61 w 115"/>
                  <a:gd name="T65" fmla="*/ 76 h 81"/>
                  <a:gd name="T66" fmla="*/ 65 w 115"/>
                  <a:gd name="T67" fmla="*/ 73 h 81"/>
                  <a:gd name="T68" fmla="*/ 70 w 115"/>
                  <a:gd name="T69" fmla="*/ 71 h 81"/>
                  <a:gd name="T70" fmla="*/ 76 w 115"/>
                  <a:gd name="T71" fmla="*/ 69 h 81"/>
                  <a:gd name="T72" fmla="*/ 80 w 115"/>
                  <a:gd name="T73" fmla="*/ 65 h 81"/>
                  <a:gd name="T74" fmla="*/ 85 w 115"/>
                  <a:gd name="T75" fmla="*/ 62 h 81"/>
                  <a:gd name="T76" fmla="*/ 89 w 115"/>
                  <a:gd name="T77" fmla="*/ 60 h 81"/>
                  <a:gd name="T78" fmla="*/ 93 w 115"/>
                  <a:gd name="T79" fmla="*/ 56 h 81"/>
                  <a:gd name="T80" fmla="*/ 96 w 115"/>
                  <a:gd name="T81" fmla="*/ 52 h 81"/>
                  <a:gd name="T82" fmla="*/ 100 w 115"/>
                  <a:gd name="T83" fmla="*/ 48 h 81"/>
                  <a:gd name="T84" fmla="*/ 102 w 115"/>
                  <a:gd name="T85" fmla="*/ 42 h 81"/>
                  <a:gd name="T86" fmla="*/ 105 w 115"/>
                  <a:gd name="T87" fmla="*/ 36 h 81"/>
                  <a:gd name="T88" fmla="*/ 107 w 115"/>
                  <a:gd name="T89" fmla="*/ 29 h 81"/>
                  <a:gd name="T90" fmla="*/ 109 w 115"/>
                  <a:gd name="T91" fmla="*/ 23 h 81"/>
                  <a:gd name="T92" fmla="*/ 109 w 115"/>
                  <a:gd name="T93" fmla="*/ 17 h 81"/>
                  <a:gd name="T94" fmla="*/ 107 w 115"/>
                  <a:gd name="T95" fmla="*/ 14 h 81"/>
                  <a:gd name="T96" fmla="*/ 102 w 115"/>
                  <a:gd name="T97" fmla="*/ 11 h 81"/>
                  <a:gd name="T98" fmla="*/ 96 w 115"/>
                  <a:gd name="T99" fmla="*/ 10 h 81"/>
                  <a:gd name="T100" fmla="*/ 85 w 115"/>
                  <a:gd name="T101" fmla="*/ 11 h 81"/>
                  <a:gd name="T102" fmla="*/ 77 w 115"/>
                  <a:gd name="T103" fmla="*/ 14 h 81"/>
                  <a:gd name="T104" fmla="*/ 68 w 115"/>
                  <a:gd name="T105" fmla="*/ 16 h 81"/>
                  <a:gd name="T106" fmla="*/ 59 w 115"/>
                  <a:gd name="T107" fmla="*/ 20 h 81"/>
                  <a:gd name="T108" fmla="*/ 51 w 115"/>
                  <a:gd name="T109" fmla="*/ 23 h 81"/>
                  <a:gd name="T110" fmla="*/ 43 w 115"/>
                  <a:gd name="T111" fmla="*/ 27 h 81"/>
                  <a:gd name="T112" fmla="*/ 35 w 115"/>
                  <a:gd name="T113" fmla="*/ 33 h 81"/>
                  <a:gd name="T114" fmla="*/ 28 w 115"/>
                  <a:gd name="T115" fmla="*/ 39 h 81"/>
                  <a:gd name="T116" fmla="*/ 21 w 115"/>
                  <a:gd name="T117" fmla="*/ 44 h 81"/>
                  <a:gd name="T118" fmla="*/ 15 w 115"/>
                  <a:gd name="T119" fmla="*/ 51 h 81"/>
                  <a:gd name="T120" fmla="*/ 7 w 115"/>
                  <a:gd name="T121" fmla="*/ 56 h 81"/>
                  <a:gd name="T122" fmla="*/ 4 w 115"/>
                  <a:gd name="T123" fmla="*/ 58 h 81"/>
                  <a:gd name="T124" fmla="*/ 0 w 115"/>
                  <a:gd name="T125" fmla="*/ 58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
                  <a:gd name="T190" fmla="*/ 0 h 81"/>
                  <a:gd name="T191" fmla="*/ 115 w 115"/>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 h="81">
                    <a:moveTo>
                      <a:pt x="0" y="58"/>
                    </a:moveTo>
                    <a:lnTo>
                      <a:pt x="1" y="56"/>
                    </a:lnTo>
                    <a:lnTo>
                      <a:pt x="4" y="54"/>
                    </a:lnTo>
                    <a:lnTo>
                      <a:pt x="6" y="51"/>
                    </a:lnTo>
                    <a:lnTo>
                      <a:pt x="7" y="49"/>
                    </a:lnTo>
                    <a:lnTo>
                      <a:pt x="10" y="47"/>
                    </a:lnTo>
                    <a:lnTo>
                      <a:pt x="12" y="45"/>
                    </a:lnTo>
                    <a:lnTo>
                      <a:pt x="15" y="42"/>
                    </a:lnTo>
                    <a:lnTo>
                      <a:pt x="18" y="40"/>
                    </a:lnTo>
                    <a:lnTo>
                      <a:pt x="20" y="39"/>
                    </a:lnTo>
                    <a:lnTo>
                      <a:pt x="21" y="37"/>
                    </a:lnTo>
                    <a:lnTo>
                      <a:pt x="24" y="35"/>
                    </a:lnTo>
                    <a:lnTo>
                      <a:pt x="27" y="33"/>
                    </a:lnTo>
                    <a:lnTo>
                      <a:pt x="29" y="31"/>
                    </a:lnTo>
                    <a:lnTo>
                      <a:pt x="32" y="29"/>
                    </a:lnTo>
                    <a:lnTo>
                      <a:pt x="34" y="26"/>
                    </a:lnTo>
                    <a:lnTo>
                      <a:pt x="38" y="26"/>
                    </a:lnTo>
                    <a:lnTo>
                      <a:pt x="40" y="23"/>
                    </a:lnTo>
                    <a:lnTo>
                      <a:pt x="43" y="22"/>
                    </a:lnTo>
                    <a:lnTo>
                      <a:pt x="46" y="21"/>
                    </a:lnTo>
                    <a:lnTo>
                      <a:pt x="48" y="19"/>
                    </a:lnTo>
                    <a:lnTo>
                      <a:pt x="51" y="17"/>
                    </a:lnTo>
                    <a:lnTo>
                      <a:pt x="55" y="16"/>
                    </a:lnTo>
                    <a:lnTo>
                      <a:pt x="57" y="14"/>
                    </a:lnTo>
                    <a:lnTo>
                      <a:pt x="60" y="14"/>
                    </a:lnTo>
                    <a:lnTo>
                      <a:pt x="64" y="12"/>
                    </a:lnTo>
                    <a:lnTo>
                      <a:pt x="66" y="11"/>
                    </a:lnTo>
                    <a:lnTo>
                      <a:pt x="70" y="10"/>
                    </a:lnTo>
                    <a:lnTo>
                      <a:pt x="73" y="8"/>
                    </a:lnTo>
                    <a:lnTo>
                      <a:pt x="76" y="8"/>
                    </a:lnTo>
                    <a:lnTo>
                      <a:pt x="79" y="6"/>
                    </a:lnTo>
                    <a:lnTo>
                      <a:pt x="81" y="5"/>
                    </a:lnTo>
                    <a:lnTo>
                      <a:pt x="85" y="5"/>
                    </a:lnTo>
                    <a:lnTo>
                      <a:pt x="88" y="4"/>
                    </a:lnTo>
                    <a:lnTo>
                      <a:pt x="89" y="4"/>
                    </a:lnTo>
                    <a:lnTo>
                      <a:pt x="91" y="2"/>
                    </a:lnTo>
                    <a:lnTo>
                      <a:pt x="93" y="2"/>
                    </a:lnTo>
                    <a:lnTo>
                      <a:pt x="94" y="2"/>
                    </a:lnTo>
                    <a:lnTo>
                      <a:pt x="96" y="2"/>
                    </a:lnTo>
                    <a:lnTo>
                      <a:pt x="97" y="1"/>
                    </a:lnTo>
                    <a:lnTo>
                      <a:pt x="98" y="1"/>
                    </a:lnTo>
                    <a:lnTo>
                      <a:pt x="100" y="1"/>
                    </a:lnTo>
                    <a:lnTo>
                      <a:pt x="101" y="0"/>
                    </a:lnTo>
                    <a:lnTo>
                      <a:pt x="102" y="0"/>
                    </a:lnTo>
                    <a:lnTo>
                      <a:pt x="104" y="0"/>
                    </a:lnTo>
                    <a:lnTo>
                      <a:pt x="105" y="0"/>
                    </a:lnTo>
                    <a:lnTo>
                      <a:pt x="107" y="0"/>
                    </a:lnTo>
                    <a:lnTo>
                      <a:pt x="109" y="0"/>
                    </a:lnTo>
                    <a:lnTo>
                      <a:pt x="109" y="1"/>
                    </a:lnTo>
                    <a:lnTo>
                      <a:pt x="109" y="2"/>
                    </a:lnTo>
                    <a:lnTo>
                      <a:pt x="111" y="4"/>
                    </a:lnTo>
                    <a:lnTo>
                      <a:pt x="111" y="5"/>
                    </a:lnTo>
                    <a:lnTo>
                      <a:pt x="111" y="6"/>
                    </a:lnTo>
                    <a:lnTo>
                      <a:pt x="113" y="8"/>
                    </a:lnTo>
                    <a:lnTo>
                      <a:pt x="113" y="10"/>
                    </a:lnTo>
                    <a:lnTo>
                      <a:pt x="113" y="11"/>
                    </a:lnTo>
                    <a:lnTo>
                      <a:pt x="114" y="14"/>
                    </a:lnTo>
                    <a:lnTo>
                      <a:pt x="114" y="15"/>
                    </a:lnTo>
                    <a:lnTo>
                      <a:pt x="114" y="19"/>
                    </a:lnTo>
                    <a:lnTo>
                      <a:pt x="114" y="21"/>
                    </a:lnTo>
                    <a:lnTo>
                      <a:pt x="114" y="24"/>
                    </a:lnTo>
                    <a:lnTo>
                      <a:pt x="114" y="26"/>
                    </a:lnTo>
                    <a:lnTo>
                      <a:pt x="114" y="30"/>
                    </a:lnTo>
                    <a:lnTo>
                      <a:pt x="113" y="33"/>
                    </a:lnTo>
                    <a:lnTo>
                      <a:pt x="113" y="36"/>
                    </a:lnTo>
                    <a:lnTo>
                      <a:pt x="111" y="39"/>
                    </a:lnTo>
                    <a:lnTo>
                      <a:pt x="109" y="40"/>
                    </a:lnTo>
                    <a:lnTo>
                      <a:pt x="109" y="44"/>
                    </a:lnTo>
                    <a:lnTo>
                      <a:pt x="105" y="46"/>
                    </a:lnTo>
                    <a:lnTo>
                      <a:pt x="105" y="48"/>
                    </a:lnTo>
                    <a:lnTo>
                      <a:pt x="104" y="51"/>
                    </a:lnTo>
                    <a:lnTo>
                      <a:pt x="101" y="52"/>
                    </a:lnTo>
                    <a:lnTo>
                      <a:pt x="98" y="55"/>
                    </a:lnTo>
                    <a:lnTo>
                      <a:pt x="97" y="58"/>
                    </a:lnTo>
                    <a:lnTo>
                      <a:pt x="94" y="60"/>
                    </a:lnTo>
                    <a:lnTo>
                      <a:pt x="92" y="62"/>
                    </a:lnTo>
                    <a:lnTo>
                      <a:pt x="89" y="64"/>
                    </a:lnTo>
                    <a:lnTo>
                      <a:pt x="87" y="65"/>
                    </a:lnTo>
                    <a:lnTo>
                      <a:pt x="84" y="67"/>
                    </a:lnTo>
                    <a:lnTo>
                      <a:pt x="80" y="69"/>
                    </a:lnTo>
                    <a:lnTo>
                      <a:pt x="77" y="71"/>
                    </a:lnTo>
                    <a:lnTo>
                      <a:pt x="76" y="72"/>
                    </a:lnTo>
                    <a:lnTo>
                      <a:pt x="73" y="73"/>
                    </a:lnTo>
                    <a:lnTo>
                      <a:pt x="69" y="74"/>
                    </a:lnTo>
                    <a:lnTo>
                      <a:pt x="66" y="76"/>
                    </a:lnTo>
                    <a:lnTo>
                      <a:pt x="64" y="76"/>
                    </a:lnTo>
                    <a:lnTo>
                      <a:pt x="60" y="77"/>
                    </a:lnTo>
                    <a:lnTo>
                      <a:pt x="57" y="79"/>
                    </a:lnTo>
                    <a:lnTo>
                      <a:pt x="55" y="79"/>
                    </a:lnTo>
                    <a:lnTo>
                      <a:pt x="52" y="80"/>
                    </a:lnTo>
                    <a:lnTo>
                      <a:pt x="52" y="79"/>
                    </a:lnTo>
                    <a:lnTo>
                      <a:pt x="53" y="79"/>
                    </a:lnTo>
                    <a:lnTo>
                      <a:pt x="55" y="79"/>
                    </a:lnTo>
                    <a:lnTo>
                      <a:pt x="56" y="77"/>
                    </a:lnTo>
                    <a:lnTo>
                      <a:pt x="57" y="77"/>
                    </a:lnTo>
                    <a:lnTo>
                      <a:pt x="59" y="76"/>
                    </a:lnTo>
                    <a:lnTo>
                      <a:pt x="60" y="76"/>
                    </a:lnTo>
                    <a:lnTo>
                      <a:pt x="61" y="76"/>
                    </a:lnTo>
                    <a:lnTo>
                      <a:pt x="63" y="76"/>
                    </a:lnTo>
                    <a:lnTo>
                      <a:pt x="64" y="74"/>
                    </a:lnTo>
                    <a:lnTo>
                      <a:pt x="65" y="73"/>
                    </a:lnTo>
                    <a:lnTo>
                      <a:pt x="68" y="72"/>
                    </a:lnTo>
                    <a:lnTo>
                      <a:pt x="69" y="72"/>
                    </a:lnTo>
                    <a:lnTo>
                      <a:pt x="70" y="71"/>
                    </a:lnTo>
                    <a:lnTo>
                      <a:pt x="73" y="70"/>
                    </a:lnTo>
                    <a:lnTo>
                      <a:pt x="74" y="69"/>
                    </a:lnTo>
                    <a:lnTo>
                      <a:pt x="76" y="69"/>
                    </a:lnTo>
                    <a:lnTo>
                      <a:pt x="77" y="67"/>
                    </a:lnTo>
                    <a:lnTo>
                      <a:pt x="79" y="66"/>
                    </a:lnTo>
                    <a:lnTo>
                      <a:pt x="80" y="65"/>
                    </a:lnTo>
                    <a:lnTo>
                      <a:pt x="83" y="64"/>
                    </a:lnTo>
                    <a:lnTo>
                      <a:pt x="84" y="64"/>
                    </a:lnTo>
                    <a:lnTo>
                      <a:pt x="85" y="62"/>
                    </a:lnTo>
                    <a:lnTo>
                      <a:pt x="87" y="62"/>
                    </a:lnTo>
                    <a:lnTo>
                      <a:pt x="88" y="61"/>
                    </a:lnTo>
                    <a:lnTo>
                      <a:pt x="89" y="60"/>
                    </a:lnTo>
                    <a:lnTo>
                      <a:pt x="91" y="58"/>
                    </a:lnTo>
                    <a:lnTo>
                      <a:pt x="92" y="58"/>
                    </a:lnTo>
                    <a:lnTo>
                      <a:pt x="93" y="56"/>
                    </a:lnTo>
                    <a:lnTo>
                      <a:pt x="93" y="55"/>
                    </a:lnTo>
                    <a:lnTo>
                      <a:pt x="94" y="54"/>
                    </a:lnTo>
                    <a:lnTo>
                      <a:pt x="96" y="52"/>
                    </a:lnTo>
                    <a:lnTo>
                      <a:pt x="97" y="51"/>
                    </a:lnTo>
                    <a:lnTo>
                      <a:pt x="98" y="49"/>
                    </a:lnTo>
                    <a:lnTo>
                      <a:pt x="100" y="48"/>
                    </a:lnTo>
                    <a:lnTo>
                      <a:pt x="101" y="46"/>
                    </a:lnTo>
                    <a:lnTo>
                      <a:pt x="101" y="44"/>
                    </a:lnTo>
                    <a:lnTo>
                      <a:pt x="102" y="42"/>
                    </a:lnTo>
                    <a:lnTo>
                      <a:pt x="104" y="40"/>
                    </a:lnTo>
                    <a:lnTo>
                      <a:pt x="105" y="39"/>
                    </a:lnTo>
                    <a:lnTo>
                      <a:pt x="105" y="36"/>
                    </a:lnTo>
                    <a:lnTo>
                      <a:pt x="105" y="33"/>
                    </a:lnTo>
                    <a:lnTo>
                      <a:pt x="107" y="31"/>
                    </a:lnTo>
                    <a:lnTo>
                      <a:pt x="107" y="29"/>
                    </a:lnTo>
                    <a:lnTo>
                      <a:pt x="109" y="27"/>
                    </a:lnTo>
                    <a:lnTo>
                      <a:pt x="109" y="26"/>
                    </a:lnTo>
                    <a:lnTo>
                      <a:pt x="109" y="23"/>
                    </a:lnTo>
                    <a:lnTo>
                      <a:pt x="109" y="21"/>
                    </a:lnTo>
                    <a:lnTo>
                      <a:pt x="109" y="20"/>
                    </a:lnTo>
                    <a:lnTo>
                      <a:pt x="109" y="17"/>
                    </a:lnTo>
                    <a:lnTo>
                      <a:pt x="109" y="16"/>
                    </a:lnTo>
                    <a:lnTo>
                      <a:pt x="107" y="15"/>
                    </a:lnTo>
                    <a:lnTo>
                      <a:pt x="107" y="14"/>
                    </a:lnTo>
                    <a:lnTo>
                      <a:pt x="105" y="14"/>
                    </a:lnTo>
                    <a:lnTo>
                      <a:pt x="104" y="12"/>
                    </a:lnTo>
                    <a:lnTo>
                      <a:pt x="102" y="11"/>
                    </a:lnTo>
                    <a:lnTo>
                      <a:pt x="101" y="11"/>
                    </a:lnTo>
                    <a:lnTo>
                      <a:pt x="98" y="10"/>
                    </a:lnTo>
                    <a:lnTo>
                      <a:pt x="96" y="10"/>
                    </a:lnTo>
                    <a:lnTo>
                      <a:pt x="93" y="11"/>
                    </a:lnTo>
                    <a:lnTo>
                      <a:pt x="89" y="11"/>
                    </a:lnTo>
                    <a:lnTo>
                      <a:pt x="85" y="11"/>
                    </a:lnTo>
                    <a:lnTo>
                      <a:pt x="83" y="12"/>
                    </a:lnTo>
                    <a:lnTo>
                      <a:pt x="80" y="14"/>
                    </a:lnTo>
                    <a:lnTo>
                      <a:pt x="77" y="14"/>
                    </a:lnTo>
                    <a:lnTo>
                      <a:pt x="74" y="14"/>
                    </a:lnTo>
                    <a:lnTo>
                      <a:pt x="70" y="15"/>
                    </a:lnTo>
                    <a:lnTo>
                      <a:pt x="68" y="16"/>
                    </a:lnTo>
                    <a:lnTo>
                      <a:pt x="65" y="17"/>
                    </a:lnTo>
                    <a:lnTo>
                      <a:pt x="63" y="19"/>
                    </a:lnTo>
                    <a:lnTo>
                      <a:pt x="59" y="20"/>
                    </a:lnTo>
                    <a:lnTo>
                      <a:pt x="56" y="21"/>
                    </a:lnTo>
                    <a:lnTo>
                      <a:pt x="53" y="22"/>
                    </a:lnTo>
                    <a:lnTo>
                      <a:pt x="51" y="23"/>
                    </a:lnTo>
                    <a:lnTo>
                      <a:pt x="48" y="26"/>
                    </a:lnTo>
                    <a:lnTo>
                      <a:pt x="46" y="26"/>
                    </a:lnTo>
                    <a:lnTo>
                      <a:pt x="43" y="27"/>
                    </a:lnTo>
                    <a:lnTo>
                      <a:pt x="40" y="30"/>
                    </a:lnTo>
                    <a:lnTo>
                      <a:pt x="38" y="31"/>
                    </a:lnTo>
                    <a:lnTo>
                      <a:pt x="35" y="33"/>
                    </a:lnTo>
                    <a:lnTo>
                      <a:pt x="33" y="35"/>
                    </a:lnTo>
                    <a:lnTo>
                      <a:pt x="31" y="37"/>
                    </a:lnTo>
                    <a:lnTo>
                      <a:pt x="28" y="39"/>
                    </a:lnTo>
                    <a:lnTo>
                      <a:pt x="25" y="40"/>
                    </a:lnTo>
                    <a:lnTo>
                      <a:pt x="24" y="42"/>
                    </a:lnTo>
                    <a:lnTo>
                      <a:pt x="21" y="44"/>
                    </a:lnTo>
                    <a:lnTo>
                      <a:pt x="19" y="46"/>
                    </a:lnTo>
                    <a:lnTo>
                      <a:pt x="16" y="48"/>
                    </a:lnTo>
                    <a:lnTo>
                      <a:pt x="15" y="51"/>
                    </a:lnTo>
                    <a:lnTo>
                      <a:pt x="12" y="52"/>
                    </a:lnTo>
                    <a:lnTo>
                      <a:pt x="10" y="54"/>
                    </a:lnTo>
                    <a:lnTo>
                      <a:pt x="7" y="56"/>
                    </a:lnTo>
                    <a:lnTo>
                      <a:pt x="6" y="58"/>
                    </a:lnTo>
                    <a:lnTo>
                      <a:pt x="5" y="58"/>
                    </a:lnTo>
                    <a:lnTo>
                      <a:pt x="4" y="58"/>
                    </a:lnTo>
                    <a:lnTo>
                      <a:pt x="2" y="58"/>
                    </a:lnTo>
                    <a:lnTo>
                      <a:pt x="1" y="58"/>
                    </a:lnTo>
                    <a:lnTo>
                      <a:pt x="0" y="5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kern="1200"/>
              </a:p>
            </p:txBody>
          </p:sp>
        </p:grpSp>
        <p:pic>
          <p:nvPicPr>
            <p:cNvPr id="59" name="Picture 5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83399" y="5398103"/>
              <a:ext cx="2802466" cy="152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 name="Group 211"/>
            <p:cNvGrpSpPr/>
            <p:nvPr/>
          </p:nvGrpSpPr>
          <p:grpSpPr>
            <a:xfrm>
              <a:off x="6927875" y="1741694"/>
              <a:ext cx="2095738" cy="1981822"/>
              <a:chOff x="6927875" y="1741694"/>
              <a:chExt cx="2095738" cy="1981822"/>
            </a:xfrm>
          </p:grpSpPr>
          <p:grpSp>
            <p:nvGrpSpPr>
              <p:cNvPr id="190" name="Group 189"/>
              <p:cNvGrpSpPr/>
              <p:nvPr/>
            </p:nvGrpSpPr>
            <p:grpSpPr>
              <a:xfrm>
                <a:off x="6927875" y="2085230"/>
                <a:ext cx="2095738" cy="1638286"/>
                <a:chOff x="6927875" y="2085230"/>
                <a:chExt cx="2095738" cy="1638286"/>
              </a:xfrm>
            </p:grpSpPr>
            <p:grpSp>
              <p:nvGrpSpPr>
                <p:cNvPr id="119" name="Group 306"/>
                <p:cNvGrpSpPr>
                  <a:grpSpLocks noChangeAspect="1"/>
                </p:cNvGrpSpPr>
                <p:nvPr/>
              </p:nvGrpSpPr>
              <p:grpSpPr bwMode="auto">
                <a:xfrm rot="8298858">
                  <a:off x="7254314" y="2949282"/>
                  <a:ext cx="864823" cy="774234"/>
                  <a:chOff x="2610" y="1953"/>
                  <a:chExt cx="535" cy="414"/>
                </a:xfrm>
              </p:grpSpPr>
              <p:sp>
                <p:nvSpPr>
                  <p:cNvPr id="120" name="Freeform 307"/>
                  <p:cNvSpPr>
                    <a:spLocks noChangeAspect="1"/>
                  </p:cNvSpPr>
                  <p:nvPr/>
                </p:nvSpPr>
                <p:spPr bwMode="auto">
                  <a:xfrm>
                    <a:off x="2610" y="1953"/>
                    <a:ext cx="535" cy="414"/>
                  </a:xfrm>
                  <a:custGeom>
                    <a:avLst/>
                    <a:gdLst>
                      <a:gd name="T0" fmla="*/ 0 w 214"/>
                      <a:gd name="T1" fmla="*/ 2147483647 h 155"/>
                      <a:gd name="T2" fmla="*/ 2147483647 w 214"/>
                      <a:gd name="T3" fmla="*/ 2147483647 h 155"/>
                      <a:gd name="T4" fmla="*/ 2147483647 w 214"/>
                      <a:gd name="T5" fmla="*/ 2147483647 h 155"/>
                      <a:gd name="T6" fmla="*/ 2147483647 w 214"/>
                      <a:gd name="T7" fmla="*/ 0 h 155"/>
                      <a:gd name="T8" fmla="*/ 0 w 214"/>
                      <a:gd name="T9" fmla="*/ 2147483647 h 155"/>
                      <a:gd name="T10" fmla="*/ 0 60000 65536"/>
                      <a:gd name="T11" fmla="*/ 0 60000 65536"/>
                      <a:gd name="T12" fmla="*/ 0 60000 65536"/>
                      <a:gd name="T13" fmla="*/ 0 60000 65536"/>
                      <a:gd name="T14" fmla="*/ 0 60000 65536"/>
                      <a:gd name="T15" fmla="*/ 0 w 214"/>
                      <a:gd name="T16" fmla="*/ 0 h 155"/>
                      <a:gd name="T17" fmla="*/ 214 w 214"/>
                      <a:gd name="T18" fmla="*/ 155 h 155"/>
                    </a:gdLst>
                    <a:ahLst/>
                    <a:cxnLst>
                      <a:cxn ang="T10">
                        <a:pos x="T0" y="T1"/>
                      </a:cxn>
                      <a:cxn ang="T11">
                        <a:pos x="T2" y="T3"/>
                      </a:cxn>
                      <a:cxn ang="T12">
                        <a:pos x="T4" y="T5"/>
                      </a:cxn>
                      <a:cxn ang="T13">
                        <a:pos x="T6" y="T7"/>
                      </a:cxn>
                      <a:cxn ang="T14">
                        <a:pos x="T8" y="T9"/>
                      </a:cxn>
                    </a:cxnLst>
                    <a:rect l="T15" t="T16" r="T17" b="T18"/>
                    <a:pathLst>
                      <a:path w="214" h="155">
                        <a:moveTo>
                          <a:pt x="0" y="82"/>
                        </a:moveTo>
                        <a:cubicBezTo>
                          <a:pt x="0" y="121"/>
                          <a:pt x="26" y="155"/>
                          <a:pt x="108" y="155"/>
                        </a:cubicBezTo>
                        <a:cubicBezTo>
                          <a:pt x="189" y="155"/>
                          <a:pt x="214" y="124"/>
                          <a:pt x="214" y="77"/>
                        </a:cubicBezTo>
                        <a:cubicBezTo>
                          <a:pt x="214" y="29"/>
                          <a:pt x="145" y="0"/>
                          <a:pt x="99" y="0"/>
                        </a:cubicBezTo>
                        <a:cubicBezTo>
                          <a:pt x="54" y="0"/>
                          <a:pt x="0" y="28"/>
                          <a:pt x="0" y="82"/>
                        </a:cubicBezTo>
                        <a:close/>
                      </a:path>
                    </a:pathLst>
                  </a:custGeom>
                  <a:solidFill>
                    <a:srgbClr val="FFE8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308"/>
                  <p:cNvSpPr>
                    <a:spLocks noChangeAspect="1"/>
                  </p:cNvSpPr>
                  <p:nvPr/>
                </p:nvSpPr>
                <p:spPr bwMode="auto">
                  <a:xfrm>
                    <a:off x="2780" y="2289"/>
                    <a:ext cx="272" cy="67"/>
                  </a:xfrm>
                  <a:custGeom>
                    <a:avLst/>
                    <a:gdLst>
                      <a:gd name="T0" fmla="*/ 2147483647 w 109"/>
                      <a:gd name="T1" fmla="*/ 2147483647 h 25"/>
                      <a:gd name="T2" fmla="*/ 2147483647 w 109"/>
                      <a:gd name="T3" fmla="*/ 2147483647 h 25"/>
                      <a:gd name="T4" fmla="*/ 2147483647 w 109"/>
                      <a:gd name="T5" fmla="*/ 2147483647 h 25"/>
                      <a:gd name="T6" fmla="*/ 2147483647 w 109"/>
                      <a:gd name="T7" fmla="*/ 2147483647 h 25"/>
                      <a:gd name="T8" fmla="*/ 2147483647 w 109"/>
                      <a:gd name="T9" fmla="*/ 2147483647 h 25"/>
                      <a:gd name="T10" fmla="*/ 2147483647 w 109"/>
                      <a:gd name="T11" fmla="*/ 2147483647 h 25"/>
                      <a:gd name="T12" fmla="*/ 2147483647 w 109"/>
                      <a:gd name="T13" fmla="*/ 2147483647 h 25"/>
                      <a:gd name="T14" fmla="*/ 0 60000 65536"/>
                      <a:gd name="T15" fmla="*/ 0 60000 65536"/>
                      <a:gd name="T16" fmla="*/ 0 60000 65536"/>
                      <a:gd name="T17" fmla="*/ 0 60000 65536"/>
                      <a:gd name="T18" fmla="*/ 0 60000 65536"/>
                      <a:gd name="T19" fmla="*/ 0 60000 65536"/>
                      <a:gd name="T20" fmla="*/ 0 60000 65536"/>
                      <a:gd name="T21" fmla="*/ 0 w 109"/>
                      <a:gd name="T22" fmla="*/ 0 h 25"/>
                      <a:gd name="T23" fmla="*/ 109 w 10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25">
                        <a:moveTo>
                          <a:pt x="27" y="21"/>
                        </a:moveTo>
                        <a:cubicBezTo>
                          <a:pt x="40" y="25"/>
                          <a:pt x="65" y="22"/>
                          <a:pt x="78" y="20"/>
                        </a:cubicBezTo>
                        <a:cubicBezTo>
                          <a:pt x="84" y="19"/>
                          <a:pt x="96" y="17"/>
                          <a:pt x="101" y="12"/>
                        </a:cubicBezTo>
                        <a:cubicBezTo>
                          <a:pt x="109" y="4"/>
                          <a:pt x="103" y="0"/>
                          <a:pt x="94" y="1"/>
                        </a:cubicBezTo>
                        <a:cubicBezTo>
                          <a:pt x="86" y="1"/>
                          <a:pt x="77" y="5"/>
                          <a:pt x="69" y="6"/>
                        </a:cubicBezTo>
                        <a:cubicBezTo>
                          <a:pt x="55" y="8"/>
                          <a:pt x="42" y="6"/>
                          <a:pt x="29" y="4"/>
                        </a:cubicBezTo>
                        <a:cubicBezTo>
                          <a:pt x="0" y="1"/>
                          <a:pt x="8" y="18"/>
                          <a:pt x="27" y="21"/>
                        </a:cubicBezTo>
                        <a:close/>
                      </a:path>
                    </a:pathLst>
                  </a:custGeom>
                  <a:solidFill>
                    <a:srgbClr val="F08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309"/>
                  <p:cNvSpPr>
                    <a:spLocks noChangeAspect="1"/>
                  </p:cNvSpPr>
                  <p:nvPr/>
                </p:nvSpPr>
                <p:spPr bwMode="auto">
                  <a:xfrm>
                    <a:off x="2612" y="1969"/>
                    <a:ext cx="435" cy="336"/>
                  </a:xfrm>
                  <a:custGeom>
                    <a:avLst/>
                    <a:gdLst>
                      <a:gd name="T0" fmla="*/ 2147483647 w 174"/>
                      <a:gd name="T1" fmla="*/ 2147483647 h 126"/>
                      <a:gd name="T2" fmla="*/ 2147483647 w 174"/>
                      <a:gd name="T3" fmla="*/ 2147483647 h 126"/>
                      <a:gd name="T4" fmla="*/ 2147483647 w 174"/>
                      <a:gd name="T5" fmla="*/ 2147483647 h 126"/>
                      <a:gd name="T6" fmla="*/ 2147483647 w 174"/>
                      <a:gd name="T7" fmla="*/ 2147483647 h 126"/>
                      <a:gd name="T8" fmla="*/ 2147483647 w 174"/>
                      <a:gd name="T9" fmla="*/ 2147483647 h 126"/>
                      <a:gd name="T10" fmla="*/ 2147483647 w 174"/>
                      <a:gd name="T11" fmla="*/ 2147483647 h 126"/>
                      <a:gd name="T12" fmla="*/ 2147483647 w 174"/>
                      <a:gd name="T13" fmla="*/ 2147483647 h 126"/>
                      <a:gd name="T14" fmla="*/ 2147483647 w 174"/>
                      <a:gd name="T15" fmla="*/ 2147483647 h 126"/>
                      <a:gd name="T16" fmla="*/ 2147483647 w 174"/>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26"/>
                      <a:gd name="T29" fmla="*/ 174 w 174"/>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26">
                        <a:moveTo>
                          <a:pt x="104" y="1"/>
                        </a:moveTo>
                        <a:cubicBezTo>
                          <a:pt x="75" y="3"/>
                          <a:pt x="41" y="11"/>
                          <a:pt x="23" y="36"/>
                        </a:cubicBezTo>
                        <a:cubicBezTo>
                          <a:pt x="0" y="68"/>
                          <a:pt x="5" y="112"/>
                          <a:pt x="41" y="126"/>
                        </a:cubicBezTo>
                        <a:cubicBezTo>
                          <a:pt x="18" y="122"/>
                          <a:pt x="21" y="84"/>
                          <a:pt x="24" y="69"/>
                        </a:cubicBezTo>
                        <a:cubicBezTo>
                          <a:pt x="28" y="46"/>
                          <a:pt x="38" y="46"/>
                          <a:pt x="55" y="34"/>
                        </a:cubicBezTo>
                        <a:cubicBezTo>
                          <a:pt x="72" y="23"/>
                          <a:pt x="81" y="19"/>
                          <a:pt x="103" y="16"/>
                        </a:cubicBezTo>
                        <a:cubicBezTo>
                          <a:pt x="121" y="14"/>
                          <a:pt x="157" y="14"/>
                          <a:pt x="172" y="25"/>
                        </a:cubicBezTo>
                        <a:cubicBezTo>
                          <a:pt x="174" y="25"/>
                          <a:pt x="173" y="27"/>
                          <a:pt x="173" y="26"/>
                        </a:cubicBezTo>
                        <a:cubicBezTo>
                          <a:pt x="164" y="15"/>
                          <a:pt x="123" y="0"/>
                          <a:pt x="109" y="0"/>
                        </a:cubicBezTo>
                      </a:path>
                    </a:pathLst>
                  </a:custGeom>
                  <a:solidFill>
                    <a:srgbClr val="FFF9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310"/>
                  <p:cNvSpPr>
                    <a:spLocks noChangeAspect="1"/>
                  </p:cNvSpPr>
                  <p:nvPr/>
                </p:nvSpPr>
                <p:spPr bwMode="auto">
                  <a:xfrm>
                    <a:off x="3010" y="2079"/>
                    <a:ext cx="120" cy="240"/>
                  </a:xfrm>
                  <a:custGeom>
                    <a:avLst/>
                    <a:gdLst>
                      <a:gd name="T0" fmla="*/ 2147483647 w 48"/>
                      <a:gd name="T1" fmla="*/ 2147483647 h 90"/>
                      <a:gd name="T2" fmla="*/ 2147483647 w 48"/>
                      <a:gd name="T3" fmla="*/ 2147483647 h 90"/>
                      <a:gd name="T4" fmla="*/ 0 w 48"/>
                      <a:gd name="T5" fmla="*/ 2147483647 h 90"/>
                      <a:gd name="T6" fmla="*/ 2147483647 w 48"/>
                      <a:gd name="T7" fmla="*/ 2147483647 h 90"/>
                      <a:gd name="T8" fmla="*/ 2147483647 w 48"/>
                      <a:gd name="T9" fmla="*/ 2147483647 h 90"/>
                      <a:gd name="T10" fmla="*/ 2147483647 w 48"/>
                      <a:gd name="T11" fmla="*/ 0 h 90"/>
                      <a:gd name="T12" fmla="*/ 0 60000 65536"/>
                      <a:gd name="T13" fmla="*/ 0 60000 65536"/>
                      <a:gd name="T14" fmla="*/ 0 60000 65536"/>
                      <a:gd name="T15" fmla="*/ 0 60000 65536"/>
                      <a:gd name="T16" fmla="*/ 0 60000 65536"/>
                      <a:gd name="T17" fmla="*/ 0 60000 65536"/>
                      <a:gd name="T18" fmla="*/ 0 w 48"/>
                      <a:gd name="T19" fmla="*/ 0 h 90"/>
                      <a:gd name="T20" fmla="*/ 48 w 48"/>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8" h="90">
                        <a:moveTo>
                          <a:pt x="34" y="3"/>
                        </a:moveTo>
                        <a:cubicBezTo>
                          <a:pt x="47" y="20"/>
                          <a:pt x="48" y="38"/>
                          <a:pt x="41" y="58"/>
                        </a:cubicBezTo>
                        <a:cubicBezTo>
                          <a:pt x="36" y="72"/>
                          <a:pt x="16" y="89"/>
                          <a:pt x="0" y="90"/>
                        </a:cubicBezTo>
                        <a:cubicBezTo>
                          <a:pt x="23" y="83"/>
                          <a:pt x="24" y="66"/>
                          <a:pt x="32" y="48"/>
                        </a:cubicBezTo>
                        <a:cubicBezTo>
                          <a:pt x="36" y="40"/>
                          <a:pt x="36" y="31"/>
                          <a:pt x="36" y="22"/>
                        </a:cubicBezTo>
                        <a:cubicBezTo>
                          <a:pt x="35" y="11"/>
                          <a:pt x="37" y="8"/>
                          <a:pt x="32" y="0"/>
                        </a:cubicBezTo>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11"/>
                  <p:cNvSpPr>
                    <a:spLocks noChangeAspect="1"/>
                  </p:cNvSpPr>
                  <p:nvPr/>
                </p:nvSpPr>
                <p:spPr bwMode="auto">
                  <a:xfrm>
                    <a:off x="2817" y="2300"/>
                    <a:ext cx="108" cy="32"/>
                  </a:xfrm>
                  <a:custGeom>
                    <a:avLst/>
                    <a:gdLst>
                      <a:gd name="T0" fmla="*/ 0 w 43"/>
                      <a:gd name="T1" fmla="*/ 2147483647 h 12"/>
                      <a:gd name="T2" fmla="*/ 2147483647 w 43"/>
                      <a:gd name="T3" fmla="*/ 2147483647 h 12"/>
                      <a:gd name="T4" fmla="*/ 2147483647 w 43"/>
                      <a:gd name="T5" fmla="*/ 2147483647 h 12"/>
                      <a:gd name="T6" fmla="*/ 2147483647 w 43"/>
                      <a:gd name="T7" fmla="*/ 2147483647 h 12"/>
                      <a:gd name="T8" fmla="*/ 2147483647 w 43"/>
                      <a:gd name="T9" fmla="*/ 2147483647 h 12"/>
                      <a:gd name="T10" fmla="*/ 2147483647 w 43"/>
                      <a:gd name="T11" fmla="*/ 2147483647 h 12"/>
                      <a:gd name="T12" fmla="*/ 0 60000 65536"/>
                      <a:gd name="T13" fmla="*/ 0 60000 65536"/>
                      <a:gd name="T14" fmla="*/ 0 60000 65536"/>
                      <a:gd name="T15" fmla="*/ 0 60000 65536"/>
                      <a:gd name="T16" fmla="*/ 0 60000 65536"/>
                      <a:gd name="T17" fmla="*/ 0 60000 65536"/>
                      <a:gd name="T18" fmla="*/ 0 w 43"/>
                      <a:gd name="T19" fmla="*/ 0 h 12"/>
                      <a:gd name="T20" fmla="*/ 43 w 4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3" h="12">
                        <a:moveTo>
                          <a:pt x="0" y="6"/>
                        </a:moveTo>
                        <a:cubicBezTo>
                          <a:pt x="4" y="0"/>
                          <a:pt x="14" y="5"/>
                          <a:pt x="20" y="5"/>
                        </a:cubicBezTo>
                        <a:cubicBezTo>
                          <a:pt x="28" y="7"/>
                          <a:pt x="36" y="7"/>
                          <a:pt x="43" y="6"/>
                        </a:cubicBezTo>
                        <a:cubicBezTo>
                          <a:pt x="36" y="8"/>
                          <a:pt x="29" y="9"/>
                          <a:pt x="22" y="9"/>
                        </a:cubicBezTo>
                        <a:cubicBezTo>
                          <a:pt x="18" y="9"/>
                          <a:pt x="4" y="6"/>
                          <a:pt x="6" y="12"/>
                        </a:cubicBezTo>
                        <a:cubicBezTo>
                          <a:pt x="4" y="11"/>
                          <a:pt x="2" y="10"/>
                          <a:pt x="1" y="8"/>
                        </a:cubicBezTo>
                      </a:path>
                    </a:pathLst>
                  </a:custGeom>
                  <a:solidFill>
                    <a:srgbClr val="F5B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12"/>
                  <p:cNvSpPr>
                    <a:spLocks noChangeAspect="1"/>
                  </p:cNvSpPr>
                  <p:nvPr/>
                </p:nvSpPr>
                <p:spPr bwMode="auto">
                  <a:xfrm>
                    <a:off x="2610" y="1953"/>
                    <a:ext cx="535" cy="414"/>
                  </a:xfrm>
                  <a:custGeom>
                    <a:avLst/>
                    <a:gdLst>
                      <a:gd name="T0" fmla="*/ 0 w 214"/>
                      <a:gd name="T1" fmla="*/ 2147483647 h 155"/>
                      <a:gd name="T2" fmla="*/ 2147483647 w 214"/>
                      <a:gd name="T3" fmla="*/ 2147483647 h 155"/>
                      <a:gd name="T4" fmla="*/ 2147483647 w 214"/>
                      <a:gd name="T5" fmla="*/ 2147483647 h 155"/>
                      <a:gd name="T6" fmla="*/ 2147483647 w 214"/>
                      <a:gd name="T7" fmla="*/ 0 h 155"/>
                      <a:gd name="T8" fmla="*/ 0 w 214"/>
                      <a:gd name="T9" fmla="*/ 2147483647 h 155"/>
                      <a:gd name="T10" fmla="*/ 0 60000 65536"/>
                      <a:gd name="T11" fmla="*/ 0 60000 65536"/>
                      <a:gd name="T12" fmla="*/ 0 60000 65536"/>
                      <a:gd name="T13" fmla="*/ 0 60000 65536"/>
                      <a:gd name="T14" fmla="*/ 0 60000 65536"/>
                      <a:gd name="T15" fmla="*/ 0 w 214"/>
                      <a:gd name="T16" fmla="*/ 0 h 155"/>
                      <a:gd name="T17" fmla="*/ 214 w 214"/>
                      <a:gd name="T18" fmla="*/ 155 h 155"/>
                    </a:gdLst>
                    <a:ahLst/>
                    <a:cxnLst>
                      <a:cxn ang="T10">
                        <a:pos x="T0" y="T1"/>
                      </a:cxn>
                      <a:cxn ang="T11">
                        <a:pos x="T2" y="T3"/>
                      </a:cxn>
                      <a:cxn ang="T12">
                        <a:pos x="T4" y="T5"/>
                      </a:cxn>
                      <a:cxn ang="T13">
                        <a:pos x="T6" y="T7"/>
                      </a:cxn>
                      <a:cxn ang="T14">
                        <a:pos x="T8" y="T9"/>
                      </a:cxn>
                    </a:cxnLst>
                    <a:rect l="T15" t="T16" r="T17" b="T18"/>
                    <a:pathLst>
                      <a:path w="214" h="155">
                        <a:moveTo>
                          <a:pt x="0" y="82"/>
                        </a:moveTo>
                        <a:cubicBezTo>
                          <a:pt x="0" y="121"/>
                          <a:pt x="26" y="155"/>
                          <a:pt x="108" y="155"/>
                        </a:cubicBezTo>
                        <a:cubicBezTo>
                          <a:pt x="189" y="155"/>
                          <a:pt x="214" y="124"/>
                          <a:pt x="214" y="77"/>
                        </a:cubicBezTo>
                        <a:cubicBezTo>
                          <a:pt x="214" y="29"/>
                          <a:pt x="145" y="0"/>
                          <a:pt x="99" y="0"/>
                        </a:cubicBezTo>
                        <a:cubicBezTo>
                          <a:pt x="54" y="0"/>
                          <a:pt x="0" y="28"/>
                          <a:pt x="0" y="8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Oval 313"/>
                  <p:cNvSpPr>
                    <a:spLocks noChangeAspect="1" noChangeArrowheads="1"/>
                  </p:cNvSpPr>
                  <p:nvPr/>
                </p:nvSpPr>
                <p:spPr bwMode="auto">
                  <a:xfrm>
                    <a:off x="2692" y="2015"/>
                    <a:ext cx="40" cy="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27" name="Oval 314"/>
                  <p:cNvSpPr>
                    <a:spLocks noChangeAspect="1" noChangeArrowheads="1"/>
                  </p:cNvSpPr>
                  <p:nvPr/>
                </p:nvSpPr>
                <p:spPr bwMode="auto">
                  <a:xfrm>
                    <a:off x="2675" y="2052"/>
                    <a:ext cx="15"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28" name="Oval 315"/>
                  <p:cNvSpPr>
                    <a:spLocks noChangeAspect="1" noChangeArrowheads="1"/>
                  </p:cNvSpPr>
                  <p:nvPr/>
                </p:nvSpPr>
                <p:spPr bwMode="auto">
                  <a:xfrm>
                    <a:off x="2735" y="2001"/>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grpSp>
            <p:grpSp>
              <p:nvGrpSpPr>
                <p:cNvPr id="129" name="Group 286"/>
                <p:cNvGrpSpPr>
                  <a:grpSpLocks noChangeAspect="1"/>
                </p:cNvGrpSpPr>
                <p:nvPr/>
              </p:nvGrpSpPr>
              <p:grpSpPr bwMode="auto">
                <a:xfrm rot="8298858">
                  <a:off x="8027686" y="2865134"/>
                  <a:ext cx="804430" cy="733167"/>
                  <a:chOff x="2598" y="1937"/>
                  <a:chExt cx="565" cy="446"/>
                </a:xfrm>
              </p:grpSpPr>
              <p:sp>
                <p:nvSpPr>
                  <p:cNvPr id="130" name="Freeform 287"/>
                  <p:cNvSpPr>
                    <a:spLocks noChangeAspect="1"/>
                  </p:cNvSpPr>
                  <p:nvPr/>
                </p:nvSpPr>
                <p:spPr bwMode="auto">
                  <a:xfrm>
                    <a:off x="2598" y="1937"/>
                    <a:ext cx="565" cy="446"/>
                  </a:xfrm>
                  <a:custGeom>
                    <a:avLst/>
                    <a:gdLst>
                      <a:gd name="T0" fmla="*/ 0 w 226"/>
                      <a:gd name="T1" fmla="*/ 2147483647 h 167"/>
                      <a:gd name="T2" fmla="*/ 2147483647 w 226"/>
                      <a:gd name="T3" fmla="*/ 2147483647 h 167"/>
                      <a:gd name="T4" fmla="*/ 2147483647 w 226"/>
                      <a:gd name="T5" fmla="*/ 2147483647 h 167"/>
                      <a:gd name="T6" fmla="*/ 2147483647 w 226"/>
                      <a:gd name="T7" fmla="*/ 0 h 167"/>
                      <a:gd name="T8" fmla="*/ 0 w 226"/>
                      <a:gd name="T9" fmla="*/ 2147483647 h 167"/>
                      <a:gd name="T10" fmla="*/ 0 60000 65536"/>
                      <a:gd name="T11" fmla="*/ 0 60000 65536"/>
                      <a:gd name="T12" fmla="*/ 0 60000 65536"/>
                      <a:gd name="T13" fmla="*/ 0 60000 65536"/>
                      <a:gd name="T14" fmla="*/ 0 60000 65536"/>
                      <a:gd name="T15" fmla="*/ 0 w 226"/>
                      <a:gd name="T16" fmla="*/ 0 h 167"/>
                      <a:gd name="T17" fmla="*/ 226 w 226"/>
                      <a:gd name="T18" fmla="*/ 167 h 167"/>
                    </a:gdLst>
                    <a:ahLst/>
                    <a:cxnLst>
                      <a:cxn ang="T10">
                        <a:pos x="T0" y="T1"/>
                      </a:cxn>
                      <a:cxn ang="T11">
                        <a:pos x="T2" y="T3"/>
                      </a:cxn>
                      <a:cxn ang="T12">
                        <a:pos x="T4" y="T5"/>
                      </a:cxn>
                      <a:cxn ang="T13">
                        <a:pos x="T6" y="T7"/>
                      </a:cxn>
                      <a:cxn ang="T14">
                        <a:pos x="T8" y="T9"/>
                      </a:cxn>
                    </a:cxnLst>
                    <a:rect l="T15" t="T16" r="T17" b="T18"/>
                    <a:pathLst>
                      <a:path w="226" h="167">
                        <a:moveTo>
                          <a:pt x="0" y="82"/>
                        </a:moveTo>
                        <a:cubicBezTo>
                          <a:pt x="0" y="146"/>
                          <a:pt x="47" y="167"/>
                          <a:pt x="124" y="167"/>
                        </a:cubicBezTo>
                        <a:cubicBezTo>
                          <a:pt x="200" y="167"/>
                          <a:pt x="226" y="128"/>
                          <a:pt x="226" y="80"/>
                        </a:cubicBezTo>
                        <a:cubicBezTo>
                          <a:pt x="226" y="33"/>
                          <a:pt x="169" y="0"/>
                          <a:pt x="103" y="0"/>
                        </a:cubicBezTo>
                        <a:cubicBezTo>
                          <a:pt x="36" y="0"/>
                          <a:pt x="0" y="18"/>
                          <a:pt x="0" y="82"/>
                        </a:cubicBezTo>
                        <a:close/>
                      </a:path>
                    </a:pathLst>
                  </a:custGeom>
                  <a:solidFill>
                    <a:srgbClr val="FFE8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288"/>
                  <p:cNvSpPr>
                    <a:spLocks noChangeAspect="1"/>
                  </p:cNvSpPr>
                  <p:nvPr/>
                </p:nvSpPr>
                <p:spPr bwMode="auto">
                  <a:xfrm>
                    <a:off x="2985" y="2116"/>
                    <a:ext cx="173" cy="245"/>
                  </a:xfrm>
                  <a:custGeom>
                    <a:avLst/>
                    <a:gdLst>
                      <a:gd name="T0" fmla="*/ 2147483647 w 69"/>
                      <a:gd name="T1" fmla="*/ 2147483647 h 92"/>
                      <a:gd name="T2" fmla="*/ 2147483647 w 69"/>
                      <a:gd name="T3" fmla="*/ 2147483647 h 92"/>
                      <a:gd name="T4" fmla="*/ 2147483647 w 69"/>
                      <a:gd name="T5" fmla="*/ 2147483647 h 92"/>
                      <a:gd name="T6" fmla="*/ 2147483647 w 69"/>
                      <a:gd name="T7" fmla="*/ 2147483647 h 92"/>
                      <a:gd name="T8" fmla="*/ 2147483647 w 69"/>
                      <a:gd name="T9" fmla="*/ 2147483647 h 92"/>
                      <a:gd name="T10" fmla="*/ 2147483647 w 69"/>
                      <a:gd name="T11" fmla="*/ 2147483647 h 92"/>
                      <a:gd name="T12" fmla="*/ 0 w 69"/>
                      <a:gd name="T13" fmla="*/ 2147483647 h 92"/>
                      <a:gd name="T14" fmla="*/ 2147483647 w 69"/>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92"/>
                      <a:gd name="T26" fmla="*/ 69 w 69"/>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92">
                        <a:moveTo>
                          <a:pt x="2" y="87"/>
                        </a:moveTo>
                        <a:cubicBezTo>
                          <a:pt x="12" y="92"/>
                          <a:pt x="37" y="72"/>
                          <a:pt x="47" y="59"/>
                        </a:cubicBezTo>
                        <a:cubicBezTo>
                          <a:pt x="56" y="47"/>
                          <a:pt x="69" y="0"/>
                          <a:pt x="56" y="5"/>
                        </a:cubicBezTo>
                        <a:cubicBezTo>
                          <a:pt x="48" y="6"/>
                          <a:pt x="49" y="18"/>
                          <a:pt x="47" y="24"/>
                        </a:cubicBezTo>
                        <a:cubicBezTo>
                          <a:pt x="44" y="34"/>
                          <a:pt x="38" y="37"/>
                          <a:pt x="31" y="45"/>
                        </a:cubicBezTo>
                        <a:cubicBezTo>
                          <a:pt x="25" y="52"/>
                          <a:pt x="25" y="60"/>
                          <a:pt x="20" y="67"/>
                        </a:cubicBezTo>
                        <a:cubicBezTo>
                          <a:pt x="15" y="75"/>
                          <a:pt x="7" y="79"/>
                          <a:pt x="0" y="85"/>
                        </a:cubicBezTo>
                        <a:cubicBezTo>
                          <a:pt x="0" y="87"/>
                          <a:pt x="0" y="87"/>
                          <a:pt x="2" y="87"/>
                        </a:cubicBezTo>
                        <a:close/>
                      </a:path>
                    </a:pathLst>
                  </a:custGeom>
                  <a:solidFill>
                    <a:srgbClr val="F08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289"/>
                  <p:cNvSpPr>
                    <a:spLocks noChangeAspect="1"/>
                  </p:cNvSpPr>
                  <p:nvPr/>
                </p:nvSpPr>
                <p:spPr bwMode="auto">
                  <a:xfrm>
                    <a:off x="2605" y="1951"/>
                    <a:ext cx="455" cy="258"/>
                  </a:xfrm>
                  <a:custGeom>
                    <a:avLst/>
                    <a:gdLst>
                      <a:gd name="T0" fmla="*/ 2147483647 w 182"/>
                      <a:gd name="T1" fmla="*/ 2147483647 h 97"/>
                      <a:gd name="T2" fmla="*/ 2147483647 w 182"/>
                      <a:gd name="T3" fmla="*/ 2147483647 h 97"/>
                      <a:gd name="T4" fmla="*/ 2147483647 w 182"/>
                      <a:gd name="T5" fmla="*/ 2147483647 h 97"/>
                      <a:gd name="T6" fmla="*/ 2147483647 w 182"/>
                      <a:gd name="T7" fmla="*/ 2147483647 h 97"/>
                      <a:gd name="T8" fmla="*/ 2147483647 w 182"/>
                      <a:gd name="T9" fmla="*/ 2147483647 h 97"/>
                      <a:gd name="T10" fmla="*/ 2147483647 w 182"/>
                      <a:gd name="T11" fmla="*/ 2147483647 h 97"/>
                      <a:gd name="T12" fmla="*/ 2147483647 w 182"/>
                      <a:gd name="T13" fmla="*/ 2147483647 h 97"/>
                      <a:gd name="T14" fmla="*/ 2147483647 w 182"/>
                      <a:gd name="T15" fmla="*/ 2147483647 h 97"/>
                      <a:gd name="T16" fmla="*/ 2147483647 w 182"/>
                      <a:gd name="T17" fmla="*/ 2147483647 h 97"/>
                      <a:gd name="T18" fmla="*/ 2147483647 w 182"/>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12" y="97"/>
                        </a:moveTo>
                        <a:cubicBezTo>
                          <a:pt x="0" y="75"/>
                          <a:pt x="7" y="53"/>
                          <a:pt x="20" y="34"/>
                        </a:cubicBezTo>
                        <a:cubicBezTo>
                          <a:pt x="32" y="15"/>
                          <a:pt x="51" y="12"/>
                          <a:pt x="72" y="8"/>
                        </a:cubicBezTo>
                        <a:cubicBezTo>
                          <a:pt x="107" y="0"/>
                          <a:pt x="152" y="10"/>
                          <a:pt x="182" y="27"/>
                        </a:cubicBezTo>
                        <a:cubicBezTo>
                          <a:pt x="172" y="30"/>
                          <a:pt x="168" y="26"/>
                          <a:pt x="159" y="24"/>
                        </a:cubicBezTo>
                        <a:cubicBezTo>
                          <a:pt x="150" y="22"/>
                          <a:pt x="140" y="23"/>
                          <a:pt x="131" y="22"/>
                        </a:cubicBezTo>
                        <a:cubicBezTo>
                          <a:pt x="120" y="20"/>
                          <a:pt x="110" y="19"/>
                          <a:pt x="99" y="20"/>
                        </a:cubicBezTo>
                        <a:cubicBezTo>
                          <a:pt x="87" y="22"/>
                          <a:pt x="82" y="27"/>
                          <a:pt x="72" y="31"/>
                        </a:cubicBezTo>
                        <a:cubicBezTo>
                          <a:pt x="55" y="37"/>
                          <a:pt x="39" y="28"/>
                          <a:pt x="25" y="45"/>
                        </a:cubicBezTo>
                        <a:cubicBezTo>
                          <a:pt x="15" y="57"/>
                          <a:pt x="5" y="76"/>
                          <a:pt x="11" y="97"/>
                        </a:cubicBezTo>
                      </a:path>
                    </a:pathLst>
                  </a:custGeom>
                  <a:solidFill>
                    <a:srgbClr val="FFF9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290"/>
                  <p:cNvSpPr>
                    <a:spLocks noChangeAspect="1"/>
                  </p:cNvSpPr>
                  <p:nvPr/>
                </p:nvSpPr>
                <p:spPr bwMode="auto">
                  <a:xfrm>
                    <a:off x="2653" y="2273"/>
                    <a:ext cx="310" cy="96"/>
                  </a:xfrm>
                  <a:custGeom>
                    <a:avLst/>
                    <a:gdLst>
                      <a:gd name="T0" fmla="*/ 0 w 124"/>
                      <a:gd name="T1" fmla="*/ 0 h 36"/>
                      <a:gd name="T2" fmla="*/ 2147483647 w 124"/>
                      <a:gd name="T3" fmla="*/ 2147483647 h 36"/>
                      <a:gd name="T4" fmla="*/ 2147483647 w 124"/>
                      <a:gd name="T5" fmla="*/ 2147483647 h 36"/>
                      <a:gd name="T6" fmla="*/ 2147483647 w 124"/>
                      <a:gd name="T7" fmla="*/ 2147483647 h 36"/>
                      <a:gd name="T8" fmla="*/ 2147483647 w 124"/>
                      <a:gd name="T9" fmla="*/ 2147483647 h 36"/>
                      <a:gd name="T10" fmla="*/ 2147483647 w 124"/>
                      <a:gd name="T11" fmla="*/ 2147483647 h 36"/>
                      <a:gd name="T12" fmla="*/ 2147483647 w 124"/>
                      <a:gd name="T13" fmla="*/ 2147483647 h 36"/>
                      <a:gd name="T14" fmla="*/ 0 60000 65536"/>
                      <a:gd name="T15" fmla="*/ 0 60000 65536"/>
                      <a:gd name="T16" fmla="*/ 0 60000 65536"/>
                      <a:gd name="T17" fmla="*/ 0 60000 65536"/>
                      <a:gd name="T18" fmla="*/ 0 60000 65536"/>
                      <a:gd name="T19" fmla="*/ 0 60000 65536"/>
                      <a:gd name="T20" fmla="*/ 0 60000 65536"/>
                      <a:gd name="T21" fmla="*/ 0 w 124"/>
                      <a:gd name="T22" fmla="*/ 0 h 36"/>
                      <a:gd name="T23" fmla="*/ 124 w 124"/>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36">
                        <a:moveTo>
                          <a:pt x="0" y="0"/>
                        </a:moveTo>
                        <a:cubicBezTo>
                          <a:pt x="9" y="21"/>
                          <a:pt x="41" y="26"/>
                          <a:pt x="61" y="29"/>
                        </a:cubicBezTo>
                        <a:cubicBezTo>
                          <a:pt x="72" y="30"/>
                          <a:pt x="82" y="29"/>
                          <a:pt x="93" y="30"/>
                        </a:cubicBezTo>
                        <a:cubicBezTo>
                          <a:pt x="102" y="31"/>
                          <a:pt x="116" y="36"/>
                          <a:pt x="124" y="31"/>
                        </a:cubicBezTo>
                        <a:cubicBezTo>
                          <a:pt x="114" y="34"/>
                          <a:pt x="106" y="26"/>
                          <a:pt x="97" y="24"/>
                        </a:cubicBezTo>
                        <a:cubicBezTo>
                          <a:pt x="85" y="20"/>
                          <a:pt x="72" y="26"/>
                          <a:pt x="60" y="23"/>
                        </a:cubicBezTo>
                        <a:cubicBezTo>
                          <a:pt x="43" y="19"/>
                          <a:pt x="14" y="20"/>
                          <a:pt x="4" y="4"/>
                        </a:cubicBezTo>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291"/>
                  <p:cNvSpPr>
                    <a:spLocks noChangeAspect="1"/>
                  </p:cNvSpPr>
                  <p:nvPr/>
                </p:nvSpPr>
                <p:spPr bwMode="auto">
                  <a:xfrm>
                    <a:off x="3055" y="2132"/>
                    <a:ext cx="75" cy="139"/>
                  </a:xfrm>
                  <a:custGeom>
                    <a:avLst/>
                    <a:gdLst>
                      <a:gd name="T0" fmla="*/ 2147483647 w 30"/>
                      <a:gd name="T1" fmla="*/ 2147483647 h 52"/>
                      <a:gd name="T2" fmla="*/ 2147483647 w 30"/>
                      <a:gd name="T3" fmla="*/ 2147483647 h 52"/>
                      <a:gd name="T4" fmla="*/ 2147483647 w 30"/>
                      <a:gd name="T5" fmla="*/ 2147483647 h 52"/>
                      <a:gd name="T6" fmla="*/ 2147483647 w 30"/>
                      <a:gd name="T7" fmla="*/ 2147483647 h 52"/>
                      <a:gd name="T8" fmla="*/ 2147483647 w 30"/>
                      <a:gd name="T9" fmla="*/ 2147483647 h 52"/>
                      <a:gd name="T10" fmla="*/ 2147483647 w 30"/>
                      <a:gd name="T11" fmla="*/ 2147483647 h 52"/>
                      <a:gd name="T12" fmla="*/ 2147483647 w 30"/>
                      <a:gd name="T13" fmla="*/ 2147483647 h 52"/>
                      <a:gd name="T14" fmla="*/ 2147483647 w 3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52"/>
                      <a:gd name="T26" fmla="*/ 30 w 30"/>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52">
                        <a:moveTo>
                          <a:pt x="1" y="52"/>
                        </a:moveTo>
                        <a:cubicBezTo>
                          <a:pt x="0" y="41"/>
                          <a:pt x="12" y="36"/>
                          <a:pt x="18" y="28"/>
                        </a:cubicBezTo>
                        <a:cubicBezTo>
                          <a:pt x="21" y="25"/>
                          <a:pt x="22" y="20"/>
                          <a:pt x="23" y="16"/>
                        </a:cubicBezTo>
                        <a:cubicBezTo>
                          <a:pt x="24" y="13"/>
                          <a:pt x="26" y="0"/>
                          <a:pt x="30" y="6"/>
                        </a:cubicBezTo>
                        <a:cubicBezTo>
                          <a:pt x="25" y="7"/>
                          <a:pt x="25" y="26"/>
                          <a:pt x="23" y="30"/>
                        </a:cubicBezTo>
                        <a:cubicBezTo>
                          <a:pt x="21" y="36"/>
                          <a:pt x="15" y="35"/>
                          <a:pt x="12" y="39"/>
                        </a:cubicBezTo>
                        <a:cubicBezTo>
                          <a:pt x="10" y="41"/>
                          <a:pt x="7" y="42"/>
                          <a:pt x="6" y="44"/>
                        </a:cubicBezTo>
                        <a:cubicBezTo>
                          <a:pt x="4" y="46"/>
                          <a:pt x="2" y="49"/>
                          <a:pt x="2" y="52"/>
                        </a:cubicBezTo>
                      </a:path>
                    </a:pathLst>
                  </a:custGeom>
                  <a:solidFill>
                    <a:srgbClr val="F5B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292"/>
                  <p:cNvSpPr>
                    <a:spLocks noChangeAspect="1"/>
                  </p:cNvSpPr>
                  <p:nvPr/>
                </p:nvSpPr>
                <p:spPr bwMode="auto">
                  <a:xfrm>
                    <a:off x="2598" y="1937"/>
                    <a:ext cx="565" cy="446"/>
                  </a:xfrm>
                  <a:custGeom>
                    <a:avLst/>
                    <a:gdLst>
                      <a:gd name="T0" fmla="*/ 0 w 226"/>
                      <a:gd name="T1" fmla="*/ 2147483647 h 167"/>
                      <a:gd name="T2" fmla="*/ 2147483647 w 226"/>
                      <a:gd name="T3" fmla="*/ 2147483647 h 167"/>
                      <a:gd name="T4" fmla="*/ 2147483647 w 226"/>
                      <a:gd name="T5" fmla="*/ 2147483647 h 167"/>
                      <a:gd name="T6" fmla="*/ 2147483647 w 226"/>
                      <a:gd name="T7" fmla="*/ 0 h 167"/>
                      <a:gd name="T8" fmla="*/ 0 w 226"/>
                      <a:gd name="T9" fmla="*/ 2147483647 h 167"/>
                      <a:gd name="T10" fmla="*/ 0 60000 65536"/>
                      <a:gd name="T11" fmla="*/ 0 60000 65536"/>
                      <a:gd name="T12" fmla="*/ 0 60000 65536"/>
                      <a:gd name="T13" fmla="*/ 0 60000 65536"/>
                      <a:gd name="T14" fmla="*/ 0 60000 65536"/>
                      <a:gd name="T15" fmla="*/ 0 w 226"/>
                      <a:gd name="T16" fmla="*/ 0 h 167"/>
                      <a:gd name="T17" fmla="*/ 226 w 226"/>
                      <a:gd name="T18" fmla="*/ 167 h 167"/>
                    </a:gdLst>
                    <a:ahLst/>
                    <a:cxnLst>
                      <a:cxn ang="T10">
                        <a:pos x="T0" y="T1"/>
                      </a:cxn>
                      <a:cxn ang="T11">
                        <a:pos x="T2" y="T3"/>
                      </a:cxn>
                      <a:cxn ang="T12">
                        <a:pos x="T4" y="T5"/>
                      </a:cxn>
                      <a:cxn ang="T13">
                        <a:pos x="T6" y="T7"/>
                      </a:cxn>
                      <a:cxn ang="T14">
                        <a:pos x="T8" y="T9"/>
                      </a:cxn>
                    </a:cxnLst>
                    <a:rect l="T15" t="T16" r="T17" b="T18"/>
                    <a:pathLst>
                      <a:path w="226" h="167">
                        <a:moveTo>
                          <a:pt x="0" y="82"/>
                        </a:moveTo>
                        <a:cubicBezTo>
                          <a:pt x="0" y="146"/>
                          <a:pt x="47" y="167"/>
                          <a:pt x="124" y="167"/>
                        </a:cubicBezTo>
                        <a:cubicBezTo>
                          <a:pt x="200" y="167"/>
                          <a:pt x="226" y="128"/>
                          <a:pt x="226" y="80"/>
                        </a:cubicBezTo>
                        <a:cubicBezTo>
                          <a:pt x="226" y="33"/>
                          <a:pt x="169" y="0"/>
                          <a:pt x="103" y="0"/>
                        </a:cubicBezTo>
                        <a:cubicBezTo>
                          <a:pt x="36" y="0"/>
                          <a:pt x="0" y="18"/>
                          <a:pt x="0" y="8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Oval 293"/>
                  <p:cNvSpPr>
                    <a:spLocks noChangeAspect="1" noChangeArrowheads="1"/>
                  </p:cNvSpPr>
                  <p:nvPr/>
                </p:nvSpPr>
                <p:spPr bwMode="auto">
                  <a:xfrm>
                    <a:off x="2668" y="1991"/>
                    <a:ext cx="37" cy="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37" name="Oval 294"/>
                  <p:cNvSpPr>
                    <a:spLocks noChangeAspect="1" noChangeArrowheads="1"/>
                  </p:cNvSpPr>
                  <p:nvPr/>
                </p:nvSpPr>
                <p:spPr bwMode="auto">
                  <a:xfrm>
                    <a:off x="2648" y="2028"/>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38" name="Oval 295"/>
                  <p:cNvSpPr>
                    <a:spLocks noChangeAspect="1" noChangeArrowheads="1"/>
                  </p:cNvSpPr>
                  <p:nvPr/>
                </p:nvSpPr>
                <p:spPr bwMode="auto">
                  <a:xfrm>
                    <a:off x="2710" y="1980"/>
                    <a:ext cx="15"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grpSp>
            <p:grpSp>
              <p:nvGrpSpPr>
                <p:cNvPr id="139" name="Group 296"/>
                <p:cNvGrpSpPr>
                  <a:grpSpLocks noChangeAspect="1"/>
                </p:cNvGrpSpPr>
                <p:nvPr/>
              </p:nvGrpSpPr>
              <p:grpSpPr bwMode="auto">
                <a:xfrm rot="8298858">
                  <a:off x="8162415" y="2085230"/>
                  <a:ext cx="861198" cy="816508"/>
                  <a:chOff x="2615" y="1945"/>
                  <a:chExt cx="531" cy="435"/>
                </a:xfrm>
              </p:grpSpPr>
              <p:sp>
                <p:nvSpPr>
                  <p:cNvPr id="140" name="Freeform 297"/>
                  <p:cNvSpPr>
                    <a:spLocks noChangeAspect="1"/>
                  </p:cNvSpPr>
                  <p:nvPr/>
                </p:nvSpPr>
                <p:spPr bwMode="auto">
                  <a:xfrm>
                    <a:off x="2615" y="1945"/>
                    <a:ext cx="531" cy="435"/>
                  </a:xfrm>
                  <a:custGeom>
                    <a:avLst/>
                    <a:gdLst>
                      <a:gd name="T0" fmla="*/ 0 w 212"/>
                      <a:gd name="T1" fmla="*/ 2147483647 h 163"/>
                      <a:gd name="T2" fmla="*/ 2147483647 w 212"/>
                      <a:gd name="T3" fmla="*/ 2147483647 h 163"/>
                      <a:gd name="T4" fmla="*/ 2147483647 w 212"/>
                      <a:gd name="T5" fmla="*/ 2147483647 h 163"/>
                      <a:gd name="T6" fmla="*/ 2147483647 w 212"/>
                      <a:gd name="T7" fmla="*/ 0 h 163"/>
                      <a:gd name="T8" fmla="*/ 0 w 212"/>
                      <a:gd name="T9" fmla="*/ 2147483647 h 163"/>
                      <a:gd name="T10" fmla="*/ 0 60000 65536"/>
                      <a:gd name="T11" fmla="*/ 0 60000 65536"/>
                      <a:gd name="T12" fmla="*/ 0 60000 65536"/>
                      <a:gd name="T13" fmla="*/ 0 60000 65536"/>
                      <a:gd name="T14" fmla="*/ 0 60000 65536"/>
                      <a:gd name="T15" fmla="*/ 0 w 212"/>
                      <a:gd name="T16" fmla="*/ 0 h 163"/>
                      <a:gd name="T17" fmla="*/ 212 w 212"/>
                      <a:gd name="T18" fmla="*/ 163 h 163"/>
                    </a:gdLst>
                    <a:ahLst/>
                    <a:cxnLst>
                      <a:cxn ang="T10">
                        <a:pos x="T0" y="T1"/>
                      </a:cxn>
                      <a:cxn ang="T11">
                        <a:pos x="T2" y="T3"/>
                      </a:cxn>
                      <a:cxn ang="T12">
                        <a:pos x="T4" y="T5"/>
                      </a:cxn>
                      <a:cxn ang="T13">
                        <a:pos x="T6" y="T7"/>
                      </a:cxn>
                      <a:cxn ang="T14">
                        <a:pos x="T8" y="T9"/>
                      </a:cxn>
                    </a:cxnLst>
                    <a:rect l="T15" t="T16" r="T17" b="T18"/>
                    <a:pathLst>
                      <a:path w="212" h="163">
                        <a:moveTo>
                          <a:pt x="0" y="82"/>
                        </a:moveTo>
                        <a:cubicBezTo>
                          <a:pt x="0" y="140"/>
                          <a:pt x="24" y="163"/>
                          <a:pt x="96" y="163"/>
                        </a:cubicBezTo>
                        <a:cubicBezTo>
                          <a:pt x="169" y="163"/>
                          <a:pt x="212" y="141"/>
                          <a:pt x="212" y="77"/>
                        </a:cubicBezTo>
                        <a:cubicBezTo>
                          <a:pt x="212" y="13"/>
                          <a:pt x="140" y="0"/>
                          <a:pt x="95" y="0"/>
                        </a:cubicBezTo>
                        <a:cubicBezTo>
                          <a:pt x="50" y="0"/>
                          <a:pt x="0" y="24"/>
                          <a:pt x="0" y="82"/>
                        </a:cubicBezTo>
                        <a:close/>
                      </a:path>
                    </a:pathLst>
                  </a:custGeom>
                  <a:solidFill>
                    <a:srgbClr val="FFE8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98"/>
                  <p:cNvSpPr>
                    <a:spLocks noChangeAspect="1"/>
                  </p:cNvSpPr>
                  <p:nvPr/>
                </p:nvSpPr>
                <p:spPr bwMode="auto">
                  <a:xfrm>
                    <a:off x="2635" y="2036"/>
                    <a:ext cx="61" cy="237"/>
                  </a:xfrm>
                  <a:custGeom>
                    <a:avLst/>
                    <a:gdLst>
                      <a:gd name="T0" fmla="*/ 2147483647 w 24"/>
                      <a:gd name="T1" fmla="*/ 2147483647 h 89"/>
                      <a:gd name="T2" fmla="*/ 2147483647 w 24"/>
                      <a:gd name="T3" fmla="*/ 2147483647 h 89"/>
                      <a:gd name="T4" fmla="*/ 2147483647 w 24"/>
                      <a:gd name="T5" fmla="*/ 2147483647 h 89"/>
                      <a:gd name="T6" fmla="*/ 2147483647 w 24"/>
                      <a:gd name="T7" fmla="*/ 2147483647 h 89"/>
                      <a:gd name="T8" fmla="*/ 2147483647 w 24"/>
                      <a:gd name="T9" fmla="*/ 2147483647 h 89"/>
                      <a:gd name="T10" fmla="*/ 2147483647 w 24"/>
                      <a:gd name="T11" fmla="*/ 2147483647 h 89"/>
                      <a:gd name="T12" fmla="*/ 2147483647 w 24"/>
                      <a:gd name="T13" fmla="*/ 2147483647 h 89"/>
                      <a:gd name="T14" fmla="*/ 0 60000 65536"/>
                      <a:gd name="T15" fmla="*/ 0 60000 65536"/>
                      <a:gd name="T16" fmla="*/ 0 60000 65536"/>
                      <a:gd name="T17" fmla="*/ 0 60000 65536"/>
                      <a:gd name="T18" fmla="*/ 0 60000 65536"/>
                      <a:gd name="T19" fmla="*/ 0 60000 65536"/>
                      <a:gd name="T20" fmla="*/ 0 60000 65536"/>
                      <a:gd name="T21" fmla="*/ 0 w 24"/>
                      <a:gd name="T22" fmla="*/ 0 h 89"/>
                      <a:gd name="T23" fmla="*/ 24 w 24"/>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9">
                        <a:moveTo>
                          <a:pt x="12" y="7"/>
                        </a:moveTo>
                        <a:cubicBezTo>
                          <a:pt x="2" y="21"/>
                          <a:pt x="0" y="36"/>
                          <a:pt x="1" y="52"/>
                        </a:cubicBezTo>
                        <a:cubicBezTo>
                          <a:pt x="1" y="57"/>
                          <a:pt x="6" y="89"/>
                          <a:pt x="16" y="74"/>
                        </a:cubicBezTo>
                        <a:cubicBezTo>
                          <a:pt x="20" y="69"/>
                          <a:pt x="12" y="59"/>
                          <a:pt x="12" y="53"/>
                        </a:cubicBezTo>
                        <a:cubicBezTo>
                          <a:pt x="12" y="45"/>
                          <a:pt x="14" y="37"/>
                          <a:pt x="17" y="30"/>
                        </a:cubicBezTo>
                        <a:cubicBezTo>
                          <a:pt x="19" y="24"/>
                          <a:pt x="23" y="14"/>
                          <a:pt x="24" y="8"/>
                        </a:cubicBezTo>
                        <a:cubicBezTo>
                          <a:pt x="24" y="1"/>
                          <a:pt x="16" y="0"/>
                          <a:pt x="12" y="7"/>
                        </a:cubicBezTo>
                        <a:close/>
                      </a:path>
                    </a:pathLst>
                  </a:custGeom>
                  <a:solidFill>
                    <a:srgbClr val="F08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99"/>
                  <p:cNvSpPr>
                    <a:spLocks noChangeAspect="1"/>
                  </p:cNvSpPr>
                  <p:nvPr/>
                </p:nvSpPr>
                <p:spPr bwMode="auto">
                  <a:xfrm>
                    <a:off x="2671" y="1953"/>
                    <a:ext cx="450" cy="248"/>
                  </a:xfrm>
                  <a:custGeom>
                    <a:avLst/>
                    <a:gdLst>
                      <a:gd name="T0" fmla="*/ 2147483647 w 180"/>
                      <a:gd name="T1" fmla="*/ 2147483647 h 93"/>
                      <a:gd name="T2" fmla="*/ 2147483647 w 180"/>
                      <a:gd name="T3" fmla="*/ 2147483647 h 93"/>
                      <a:gd name="T4" fmla="*/ 2147483647 w 180"/>
                      <a:gd name="T5" fmla="*/ 2147483647 h 93"/>
                      <a:gd name="T6" fmla="*/ 2147483647 w 180"/>
                      <a:gd name="T7" fmla="*/ 2147483647 h 93"/>
                      <a:gd name="T8" fmla="*/ 2147483647 w 180"/>
                      <a:gd name="T9" fmla="*/ 2147483647 h 93"/>
                      <a:gd name="T10" fmla="*/ 2147483647 w 180"/>
                      <a:gd name="T11" fmla="*/ 2147483647 h 93"/>
                      <a:gd name="T12" fmla="*/ 2147483647 w 180"/>
                      <a:gd name="T13" fmla="*/ 2147483647 h 93"/>
                      <a:gd name="T14" fmla="*/ 2147483647 w 180"/>
                      <a:gd name="T15" fmla="*/ 2147483647 h 93"/>
                      <a:gd name="T16" fmla="*/ 0 w 180"/>
                      <a:gd name="T17" fmla="*/ 2147483647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93"/>
                      <a:gd name="T29" fmla="*/ 180 w 180"/>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93">
                        <a:moveTo>
                          <a:pt x="11" y="29"/>
                        </a:moveTo>
                        <a:cubicBezTo>
                          <a:pt x="44" y="9"/>
                          <a:pt x="73" y="0"/>
                          <a:pt x="112" y="13"/>
                        </a:cubicBezTo>
                        <a:cubicBezTo>
                          <a:pt x="128" y="18"/>
                          <a:pt x="148" y="20"/>
                          <a:pt x="162" y="31"/>
                        </a:cubicBezTo>
                        <a:cubicBezTo>
                          <a:pt x="180" y="46"/>
                          <a:pt x="174" y="72"/>
                          <a:pt x="173" y="93"/>
                        </a:cubicBezTo>
                        <a:cubicBezTo>
                          <a:pt x="175" y="72"/>
                          <a:pt x="167" y="45"/>
                          <a:pt x="146" y="38"/>
                        </a:cubicBezTo>
                        <a:cubicBezTo>
                          <a:pt x="137" y="35"/>
                          <a:pt x="127" y="40"/>
                          <a:pt x="118" y="38"/>
                        </a:cubicBezTo>
                        <a:cubicBezTo>
                          <a:pt x="109" y="36"/>
                          <a:pt x="103" y="28"/>
                          <a:pt x="95" y="25"/>
                        </a:cubicBezTo>
                        <a:cubicBezTo>
                          <a:pt x="78" y="20"/>
                          <a:pt x="55" y="23"/>
                          <a:pt x="38" y="23"/>
                        </a:cubicBezTo>
                        <a:cubicBezTo>
                          <a:pt x="24" y="23"/>
                          <a:pt x="4" y="27"/>
                          <a:pt x="0" y="44"/>
                        </a:cubicBezTo>
                      </a:path>
                    </a:pathLst>
                  </a:custGeom>
                  <a:solidFill>
                    <a:srgbClr val="FFF9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300"/>
                  <p:cNvSpPr>
                    <a:spLocks noChangeAspect="1"/>
                  </p:cNvSpPr>
                  <p:nvPr/>
                </p:nvSpPr>
                <p:spPr bwMode="auto">
                  <a:xfrm>
                    <a:off x="2681" y="2225"/>
                    <a:ext cx="410" cy="128"/>
                  </a:xfrm>
                  <a:custGeom>
                    <a:avLst/>
                    <a:gdLst>
                      <a:gd name="T0" fmla="*/ 0 w 164"/>
                      <a:gd name="T1" fmla="*/ 2147483647 h 48"/>
                      <a:gd name="T2" fmla="*/ 2147483647 w 164"/>
                      <a:gd name="T3" fmla="*/ 2147483647 h 48"/>
                      <a:gd name="T4" fmla="*/ 2147483647 w 164"/>
                      <a:gd name="T5" fmla="*/ 2147483647 h 48"/>
                      <a:gd name="T6" fmla="*/ 2147483647 w 164"/>
                      <a:gd name="T7" fmla="*/ 2147483647 h 48"/>
                      <a:gd name="T8" fmla="*/ 2147483647 w 164"/>
                      <a:gd name="T9" fmla="*/ 0 h 48"/>
                      <a:gd name="T10" fmla="*/ 2147483647 w 164"/>
                      <a:gd name="T11" fmla="*/ 2147483647 h 48"/>
                      <a:gd name="T12" fmla="*/ 2147483647 w 164"/>
                      <a:gd name="T13" fmla="*/ 2147483647 h 48"/>
                      <a:gd name="T14" fmla="*/ 2147483647 w 164"/>
                      <a:gd name="T15" fmla="*/ 2147483647 h 48"/>
                      <a:gd name="T16" fmla="*/ 2147483647 w 164"/>
                      <a:gd name="T17" fmla="*/ 2147483647 h 48"/>
                      <a:gd name="T18" fmla="*/ 2147483647 w 164"/>
                      <a:gd name="T19" fmla="*/ 2147483647 h 48"/>
                      <a:gd name="T20" fmla="*/ 0 w 164"/>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8"/>
                      <a:gd name="T35" fmla="*/ 164 w 1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8">
                        <a:moveTo>
                          <a:pt x="0" y="31"/>
                        </a:moveTo>
                        <a:cubicBezTo>
                          <a:pt x="12" y="44"/>
                          <a:pt x="32" y="42"/>
                          <a:pt x="48" y="45"/>
                        </a:cubicBezTo>
                        <a:cubicBezTo>
                          <a:pt x="63" y="48"/>
                          <a:pt x="78" y="46"/>
                          <a:pt x="94" y="45"/>
                        </a:cubicBezTo>
                        <a:cubicBezTo>
                          <a:pt x="109" y="44"/>
                          <a:pt x="124" y="42"/>
                          <a:pt x="138" y="36"/>
                        </a:cubicBezTo>
                        <a:cubicBezTo>
                          <a:pt x="157" y="28"/>
                          <a:pt x="160" y="19"/>
                          <a:pt x="164" y="0"/>
                        </a:cubicBezTo>
                        <a:cubicBezTo>
                          <a:pt x="160" y="14"/>
                          <a:pt x="146" y="27"/>
                          <a:pt x="131" y="29"/>
                        </a:cubicBezTo>
                        <a:cubicBezTo>
                          <a:pt x="123" y="30"/>
                          <a:pt x="114" y="28"/>
                          <a:pt x="106" y="30"/>
                        </a:cubicBezTo>
                        <a:cubicBezTo>
                          <a:pt x="97" y="33"/>
                          <a:pt x="89" y="38"/>
                          <a:pt x="80" y="39"/>
                        </a:cubicBezTo>
                        <a:cubicBezTo>
                          <a:pt x="71" y="41"/>
                          <a:pt x="64" y="37"/>
                          <a:pt x="56" y="36"/>
                        </a:cubicBezTo>
                        <a:cubicBezTo>
                          <a:pt x="49" y="35"/>
                          <a:pt x="42" y="38"/>
                          <a:pt x="35" y="39"/>
                        </a:cubicBezTo>
                        <a:cubicBezTo>
                          <a:pt x="22" y="41"/>
                          <a:pt x="13" y="34"/>
                          <a:pt x="0" y="33"/>
                        </a:cubicBezTo>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301"/>
                  <p:cNvSpPr>
                    <a:spLocks noChangeAspect="1"/>
                  </p:cNvSpPr>
                  <p:nvPr/>
                </p:nvSpPr>
                <p:spPr bwMode="auto">
                  <a:xfrm>
                    <a:off x="2643" y="2055"/>
                    <a:ext cx="38" cy="128"/>
                  </a:xfrm>
                  <a:custGeom>
                    <a:avLst/>
                    <a:gdLst>
                      <a:gd name="T0" fmla="*/ 2147483647 w 15"/>
                      <a:gd name="T1" fmla="*/ 2147483647 h 48"/>
                      <a:gd name="T2" fmla="*/ 2147483647 w 15"/>
                      <a:gd name="T3" fmla="*/ 2147483647 h 48"/>
                      <a:gd name="T4" fmla="*/ 2147483647 w 15"/>
                      <a:gd name="T5" fmla="*/ 2147483647 h 48"/>
                      <a:gd name="T6" fmla="*/ 2147483647 w 15"/>
                      <a:gd name="T7" fmla="*/ 2147483647 h 48"/>
                      <a:gd name="T8" fmla="*/ 2147483647 w 15"/>
                      <a:gd name="T9" fmla="*/ 2147483647 h 48"/>
                      <a:gd name="T10" fmla="*/ 2147483647 w 15"/>
                      <a:gd name="T11" fmla="*/ 2147483647 h 48"/>
                      <a:gd name="T12" fmla="*/ 0 60000 65536"/>
                      <a:gd name="T13" fmla="*/ 0 60000 65536"/>
                      <a:gd name="T14" fmla="*/ 0 60000 65536"/>
                      <a:gd name="T15" fmla="*/ 0 60000 65536"/>
                      <a:gd name="T16" fmla="*/ 0 60000 65536"/>
                      <a:gd name="T17" fmla="*/ 0 60000 65536"/>
                      <a:gd name="T18" fmla="*/ 0 w 15"/>
                      <a:gd name="T19" fmla="*/ 0 h 48"/>
                      <a:gd name="T20" fmla="*/ 15 w 1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5" h="48">
                        <a:moveTo>
                          <a:pt x="6" y="13"/>
                        </a:moveTo>
                        <a:cubicBezTo>
                          <a:pt x="1" y="24"/>
                          <a:pt x="0" y="37"/>
                          <a:pt x="3" y="48"/>
                        </a:cubicBezTo>
                        <a:cubicBezTo>
                          <a:pt x="5" y="44"/>
                          <a:pt x="3" y="35"/>
                          <a:pt x="4" y="30"/>
                        </a:cubicBezTo>
                        <a:cubicBezTo>
                          <a:pt x="6" y="24"/>
                          <a:pt x="6" y="19"/>
                          <a:pt x="9" y="15"/>
                        </a:cubicBezTo>
                        <a:cubicBezTo>
                          <a:pt x="11" y="13"/>
                          <a:pt x="15" y="10"/>
                          <a:pt x="15" y="7"/>
                        </a:cubicBezTo>
                        <a:cubicBezTo>
                          <a:pt x="15" y="3"/>
                          <a:pt x="9" y="0"/>
                          <a:pt x="8" y="6"/>
                        </a:cubicBezTo>
                      </a:path>
                    </a:pathLst>
                  </a:custGeom>
                  <a:solidFill>
                    <a:srgbClr val="F5B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302"/>
                  <p:cNvSpPr>
                    <a:spLocks noChangeAspect="1"/>
                  </p:cNvSpPr>
                  <p:nvPr/>
                </p:nvSpPr>
                <p:spPr bwMode="auto">
                  <a:xfrm>
                    <a:off x="2615" y="1945"/>
                    <a:ext cx="531" cy="435"/>
                  </a:xfrm>
                  <a:custGeom>
                    <a:avLst/>
                    <a:gdLst>
                      <a:gd name="T0" fmla="*/ 0 w 212"/>
                      <a:gd name="T1" fmla="*/ 2147483647 h 163"/>
                      <a:gd name="T2" fmla="*/ 2147483647 w 212"/>
                      <a:gd name="T3" fmla="*/ 2147483647 h 163"/>
                      <a:gd name="T4" fmla="*/ 2147483647 w 212"/>
                      <a:gd name="T5" fmla="*/ 2147483647 h 163"/>
                      <a:gd name="T6" fmla="*/ 2147483647 w 212"/>
                      <a:gd name="T7" fmla="*/ 0 h 163"/>
                      <a:gd name="T8" fmla="*/ 0 w 212"/>
                      <a:gd name="T9" fmla="*/ 2147483647 h 163"/>
                      <a:gd name="T10" fmla="*/ 0 60000 65536"/>
                      <a:gd name="T11" fmla="*/ 0 60000 65536"/>
                      <a:gd name="T12" fmla="*/ 0 60000 65536"/>
                      <a:gd name="T13" fmla="*/ 0 60000 65536"/>
                      <a:gd name="T14" fmla="*/ 0 60000 65536"/>
                      <a:gd name="T15" fmla="*/ 0 w 212"/>
                      <a:gd name="T16" fmla="*/ 0 h 163"/>
                      <a:gd name="T17" fmla="*/ 212 w 212"/>
                      <a:gd name="T18" fmla="*/ 163 h 163"/>
                    </a:gdLst>
                    <a:ahLst/>
                    <a:cxnLst>
                      <a:cxn ang="T10">
                        <a:pos x="T0" y="T1"/>
                      </a:cxn>
                      <a:cxn ang="T11">
                        <a:pos x="T2" y="T3"/>
                      </a:cxn>
                      <a:cxn ang="T12">
                        <a:pos x="T4" y="T5"/>
                      </a:cxn>
                      <a:cxn ang="T13">
                        <a:pos x="T6" y="T7"/>
                      </a:cxn>
                      <a:cxn ang="T14">
                        <a:pos x="T8" y="T9"/>
                      </a:cxn>
                    </a:cxnLst>
                    <a:rect l="T15" t="T16" r="T17" b="T18"/>
                    <a:pathLst>
                      <a:path w="212" h="163">
                        <a:moveTo>
                          <a:pt x="0" y="82"/>
                        </a:moveTo>
                        <a:cubicBezTo>
                          <a:pt x="0" y="140"/>
                          <a:pt x="24" y="163"/>
                          <a:pt x="96" y="163"/>
                        </a:cubicBezTo>
                        <a:cubicBezTo>
                          <a:pt x="169" y="163"/>
                          <a:pt x="212" y="141"/>
                          <a:pt x="212" y="77"/>
                        </a:cubicBezTo>
                        <a:cubicBezTo>
                          <a:pt x="212" y="13"/>
                          <a:pt x="140" y="0"/>
                          <a:pt x="95" y="0"/>
                        </a:cubicBezTo>
                        <a:cubicBezTo>
                          <a:pt x="50" y="0"/>
                          <a:pt x="0" y="24"/>
                          <a:pt x="0" y="8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Oval 303"/>
                  <p:cNvSpPr>
                    <a:spLocks noChangeAspect="1" noChangeArrowheads="1"/>
                  </p:cNvSpPr>
                  <p:nvPr/>
                </p:nvSpPr>
                <p:spPr bwMode="auto">
                  <a:xfrm>
                    <a:off x="2678" y="2025"/>
                    <a:ext cx="38" cy="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47" name="Oval 304"/>
                  <p:cNvSpPr>
                    <a:spLocks noChangeAspect="1" noChangeArrowheads="1"/>
                  </p:cNvSpPr>
                  <p:nvPr/>
                </p:nvSpPr>
                <p:spPr bwMode="auto">
                  <a:xfrm>
                    <a:off x="2658" y="2063"/>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48" name="Oval 305"/>
                  <p:cNvSpPr>
                    <a:spLocks noChangeAspect="1" noChangeArrowheads="1"/>
                  </p:cNvSpPr>
                  <p:nvPr/>
                </p:nvSpPr>
                <p:spPr bwMode="auto">
                  <a:xfrm>
                    <a:off x="2721" y="2012"/>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grpSp>
            <p:grpSp>
              <p:nvGrpSpPr>
                <p:cNvPr id="149" name="Group 306"/>
                <p:cNvGrpSpPr>
                  <a:grpSpLocks noChangeAspect="1"/>
                </p:cNvGrpSpPr>
                <p:nvPr/>
              </p:nvGrpSpPr>
              <p:grpSpPr bwMode="auto">
                <a:xfrm rot="8298858">
                  <a:off x="6927875" y="2285266"/>
                  <a:ext cx="866031" cy="774233"/>
                  <a:chOff x="2610" y="1953"/>
                  <a:chExt cx="535" cy="414"/>
                </a:xfrm>
              </p:grpSpPr>
              <p:sp>
                <p:nvSpPr>
                  <p:cNvPr id="150" name="Freeform 307"/>
                  <p:cNvSpPr>
                    <a:spLocks noChangeAspect="1"/>
                  </p:cNvSpPr>
                  <p:nvPr/>
                </p:nvSpPr>
                <p:spPr bwMode="auto">
                  <a:xfrm>
                    <a:off x="2610" y="1953"/>
                    <a:ext cx="535" cy="414"/>
                  </a:xfrm>
                  <a:custGeom>
                    <a:avLst/>
                    <a:gdLst>
                      <a:gd name="T0" fmla="*/ 0 w 214"/>
                      <a:gd name="T1" fmla="*/ 2147483647 h 155"/>
                      <a:gd name="T2" fmla="*/ 2147483647 w 214"/>
                      <a:gd name="T3" fmla="*/ 2147483647 h 155"/>
                      <a:gd name="T4" fmla="*/ 2147483647 w 214"/>
                      <a:gd name="T5" fmla="*/ 2147483647 h 155"/>
                      <a:gd name="T6" fmla="*/ 2147483647 w 214"/>
                      <a:gd name="T7" fmla="*/ 0 h 155"/>
                      <a:gd name="T8" fmla="*/ 0 w 214"/>
                      <a:gd name="T9" fmla="*/ 2147483647 h 155"/>
                      <a:gd name="T10" fmla="*/ 0 60000 65536"/>
                      <a:gd name="T11" fmla="*/ 0 60000 65536"/>
                      <a:gd name="T12" fmla="*/ 0 60000 65536"/>
                      <a:gd name="T13" fmla="*/ 0 60000 65536"/>
                      <a:gd name="T14" fmla="*/ 0 60000 65536"/>
                      <a:gd name="T15" fmla="*/ 0 w 214"/>
                      <a:gd name="T16" fmla="*/ 0 h 155"/>
                      <a:gd name="T17" fmla="*/ 214 w 214"/>
                      <a:gd name="T18" fmla="*/ 155 h 155"/>
                    </a:gdLst>
                    <a:ahLst/>
                    <a:cxnLst>
                      <a:cxn ang="T10">
                        <a:pos x="T0" y="T1"/>
                      </a:cxn>
                      <a:cxn ang="T11">
                        <a:pos x="T2" y="T3"/>
                      </a:cxn>
                      <a:cxn ang="T12">
                        <a:pos x="T4" y="T5"/>
                      </a:cxn>
                      <a:cxn ang="T13">
                        <a:pos x="T6" y="T7"/>
                      </a:cxn>
                      <a:cxn ang="T14">
                        <a:pos x="T8" y="T9"/>
                      </a:cxn>
                    </a:cxnLst>
                    <a:rect l="T15" t="T16" r="T17" b="T18"/>
                    <a:pathLst>
                      <a:path w="214" h="155">
                        <a:moveTo>
                          <a:pt x="0" y="82"/>
                        </a:moveTo>
                        <a:cubicBezTo>
                          <a:pt x="0" y="121"/>
                          <a:pt x="26" y="155"/>
                          <a:pt x="108" y="155"/>
                        </a:cubicBezTo>
                        <a:cubicBezTo>
                          <a:pt x="189" y="155"/>
                          <a:pt x="214" y="124"/>
                          <a:pt x="214" y="77"/>
                        </a:cubicBezTo>
                        <a:cubicBezTo>
                          <a:pt x="214" y="29"/>
                          <a:pt x="145" y="0"/>
                          <a:pt x="99" y="0"/>
                        </a:cubicBezTo>
                        <a:cubicBezTo>
                          <a:pt x="54" y="0"/>
                          <a:pt x="0" y="28"/>
                          <a:pt x="0" y="82"/>
                        </a:cubicBezTo>
                        <a:close/>
                      </a:path>
                    </a:pathLst>
                  </a:custGeom>
                  <a:solidFill>
                    <a:srgbClr val="FFE8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308"/>
                  <p:cNvSpPr>
                    <a:spLocks noChangeAspect="1"/>
                  </p:cNvSpPr>
                  <p:nvPr/>
                </p:nvSpPr>
                <p:spPr bwMode="auto">
                  <a:xfrm>
                    <a:off x="2780" y="2289"/>
                    <a:ext cx="272" cy="67"/>
                  </a:xfrm>
                  <a:custGeom>
                    <a:avLst/>
                    <a:gdLst>
                      <a:gd name="T0" fmla="*/ 2147483647 w 109"/>
                      <a:gd name="T1" fmla="*/ 2147483647 h 25"/>
                      <a:gd name="T2" fmla="*/ 2147483647 w 109"/>
                      <a:gd name="T3" fmla="*/ 2147483647 h 25"/>
                      <a:gd name="T4" fmla="*/ 2147483647 w 109"/>
                      <a:gd name="T5" fmla="*/ 2147483647 h 25"/>
                      <a:gd name="T6" fmla="*/ 2147483647 w 109"/>
                      <a:gd name="T7" fmla="*/ 2147483647 h 25"/>
                      <a:gd name="T8" fmla="*/ 2147483647 w 109"/>
                      <a:gd name="T9" fmla="*/ 2147483647 h 25"/>
                      <a:gd name="T10" fmla="*/ 2147483647 w 109"/>
                      <a:gd name="T11" fmla="*/ 2147483647 h 25"/>
                      <a:gd name="T12" fmla="*/ 2147483647 w 109"/>
                      <a:gd name="T13" fmla="*/ 2147483647 h 25"/>
                      <a:gd name="T14" fmla="*/ 0 60000 65536"/>
                      <a:gd name="T15" fmla="*/ 0 60000 65536"/>
                      <a:gd name="T16" fmla="*/ 0 60000 65536"/>
                      <a:gd name="T17" fmla="*/ 0 60000 65536"/>
                      <a:gd name="T18" fmla="*/ 0 60000 65536"/>
                      <a:gd name="T19" fmla="*/ 0 60000 65536"/>
                      <a:gd name="T20" fmla="*/ 0 60000 65536"/>
                      <a:gd name="T21" fmla="*/ 0 w 109"/>
                      <a:gd name="T22" fmla="*/ 0 h 25"/>
                      <a:gd name="T23" fmla="*/ 109 w 10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25">
                        <a:moveTo>
                          <a:pt x="27" y="21"/>
                        </a:moveTo>
                        <a:cubicBezTo>
                          <a:pt x="40" y="25"/>
                          <a:pt x="65" y="22"/>
                          <a:pt x="78" y="20"/>
                        </a:cubicBezTo>
                        <a:cubicBezTo>
                          <a:pt x="84" y="19"/>
                          <a:pt x="96" y="17"/>
                          <a:pt x="101" y="12"/>
                        </a:cubicBezTo>
                        <a:cubicBezTo>
                          <a:pt x="109" y="4"/>
                          <a:pt x="103" y="0"/>
                          <a:pt x="94" y="1"/>
                        </a:cubicBezTo>
                        <a:cubicBezTo>
                          <a:pt x="86" y="1"/>
                          <a:pt x="77" y="5"/>
                          <a:pt x="69" y="6"/>
                        </a:cubicBezTo>
                        <a:cubicBezTo>
                          <a:pt x="55" y="8"/>
                          <a:pt x="42" y="6"/>
                          <a:pt x="29" y="4"/>
                        </a:cubicBezTo>
                        <a:cubicBezTo>
                          <a:pt x="0" y="1"/>
                          <a:pt x="8" y="18"/>
                          <a:pt x="27" y="21"/>
                        </a:cubicBezTo>
                        <a:close/>
                      </a:path>
                    </a:pathLst>
                  </a:custGeom>
                  <a:solidFill>
                    <a:srgbClr val="F08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309"/>
                  <p:cNvSpPr>
                    <a:spLocks noChangeAspect="1"/>
                  </p:cNvSpPr>
                  <p:nvPr/>
                </p:nvSpPr>
                <p:spPr bwMode="auto">
                  <a:xfrm>
                    <a:off x="2612" y="1969"/>
                    <a:ext cx="435" cy="336"/>
                  </a:xfrm>
                  <a:custGeom>
                    <a:avLst/>
                    <a:gdLst>
                      <a:gd name="T0" fmla="*/ 2147483647 w 174"/>
                      <a:gd name="T1" fmla="*/ 2147483647 h 126"/>
                      <a:gd name="T2" fmla="*/ 2147483647 w 174"/>
                      <a:gd name="T3" fmla="*/ 2147483647 h 126"/>
                      <a:gd name="T4" fmla="*/ 2147483647 w 174"/>
                      <a:gd name="T5" fmla="*/ 2147483647 h 126"/>
                      <a:gd name="T6" fmla="*/ 2147483647 w 174"/>
                      <a:gd name="T7" fmla="*/ 2147483647 h 126"/>
                      <a:gd name="T8" fmla="*/ 2147483647 w 174"/>
                      <a:gd name="T9" fmla="*/ 2147483647 h 126"/>
                      <a:gd name="T10" fmla="*/ 2147483647 w 174"/>
                      <a:gd name="T11" fmla="*/ 2147483647 h 126"/>
                      <a:gd name="T12" fmla="*/ 2147483647 w 174"/>
                      <a:gd name="T13" fmla="*/ 2147483647 h 126"/>
                      <a:gd name="T14" fmla="*/ 2147483647 w 174"/>
                      <a:gd name="T15" fmla="*/ 2147483647 h 126"/>
                      <a:gd name="T16" fmla="*/ 2147483647 w 174"/>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26"/>
                      <a:gd name="T29" fmla="*/ 174 w 174"/>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26">
                        <a:moveTo>
                          <a:pt x="104" y="1"/>
                        </a:moveTo>
                        <a:cubicBezTo>
                          <a:pt x="75" y="3"/>
                          <a:pt x="41" y="11"/>
                          <a:pt x="23" y="36"/>
                        </a:cubicBezTo>
                        <a:cubicBezTo>
                          <a:pt x="0" y="68"/>
                          <a:pt x="5" y="112"/>
                          <a:pt x="41" y="126"/>
                        </a:cubicBezTo>
                        <a:cubicBezTo>
                          <a:pt x="18" y="122"/>
                          <a:pt x="21" y="84"/>
                          <a:pt x="24" y="69"/>
                        </a:cubicBezTo>
                        <a:cubicBezTo>
                          <a:pt x="28" y="46"/>
                          <a:pt x="38" y="46"/>
                          <a:pt x="55" y="34"/>
                        </a:cubicBezTo>
                        <a:cubicBezTo>
                          <a:pt x="72" y="23"/>
                          <a:pt x="81" y="19"/>
                          <a:pt x="103" y="16"/>
                        </a:cubicBezTo>
                        <a:cubicBezTo>
                          <a:pt x="121" y="14"/>
                          <a:pt x="157" y="14"/>
                          <a:pt x="172" y="25"/>
                        </a:cubicBezTo>
                        <a:cubicBezTo>
                          <a:pt x="174" y="25"/>
                          <a:pt x="173" y="27"/>
                          <a:pt x="173" y="26"/>
                        </a:cubicBezTo>
                        <a:cubicBezTo>
                          <a:pt x="164" y="15"/>
                          <a:pt x="123" y="0"/>
                          <a:pt x="109" y="0"/>
                        </a:cubicBezTo>
                      </a:path>
                    </a:pathLst>
                  </a:custGeom>
                  <a:solidFill>
                    <a:srgbClr val="FFF9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310"/>
                  <p:cNvSpPr>
                    <a:spLocks noChangeAspect="1"/>
                  </p:cNvSpPr>
                  <p:nvPr/>
                </p:nvSpPr>
                <p:spPr bwMode="auto">
                  <a:xfrm>
                    <a:off x="3010" y="2079"/>
                    <a:ext cx="120" cy="240"/>
                  </a:xfrm>
                  <a:custGeom>
                    <a:avLst/>
                    <a:gdLst>
                      <a:gd name="T0" fmla="*/ 2147483647 w 48"/>
                      <a:gd name="T1" fmla="*/ 2147483647 h 90"/>
                      <a:gd name="T2" fmla="*/ 2147483647 w 48"/>
                      <a:gd name="T3" fmla="*/ 2147483647 h 90"/>
                      <a:gd name="T4" fmla="*/ 0 w 48"/>
                      <a:gd name="T5" fmla="*/ 2147483647 h 90"/>
                      <a:gd name="T6" fmla="*/ 2147483647 w 48"/>
                      <a:gd name="T7" fmla="*/ 2147483647 h 90"/>
                      <a:gd name="T8" fmla="*/ 2147483647 w 48"/>
                      <a:gd name="T9" fmla="*/ 2147483647 h 90"/>
                      <a:gd name="T10" fmla="*/ 2147483647 w 48"/>
                      <a:gd name="T11" fmla="*/ 0 h 90"/>
                      <a:gd name="T12" fmla="*/ 0 60000 65536"/>
                      <a:gd name="T13" fmla="*/ 0 60000 65536"/>
                      <a:gd name="T14" fmla="*/ 0 60000 65536"/>
                      <a:gd name="T15" fmla="*/ 0 60000 65536"/>
                      <a:gd name="T16" fmla="*/ 0 60000 65536"/>
                      <a:gd name="T17" fmla="*/ 0 60000 65536"/>
                      <a:gd name="T18" fmla="*/ 0 w 48"/>
                      <a:gd name="T19" fmla="*/ 0 h 90"/>
                      <a:gd name="T20" fmla="*/ 48 w 48"/>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48" h="90">
                        <a:moveTo>
                          <a:pt x="34" y="3"/>
                        </a:moveTo>
                        <a:cubicBezTo>
                          <a:pt x="47" y="20"/>
                          <a:pt x="48" y="38"/>
                          <a:pt x="41" y="58"/>
                        </a:cubicBezTo>
                        <a:cubicBezTo>
                          <a:pt x="36" y="72"/>
                          <a:pt x="16" y="89"/>
                          <a:pt x="0" y="90"/>
                        </a:cubicBezTo>
                        <a:cubicBezTo>
                          <a:pt x="23" y="83"/>
                          <a:pt x="24" y="66"/>
                          <a:pt x="32" y="48"/>
                        </a:cubicBezTo>
                        <a:cubicBezTo>
                          <a:pt x="36" y="40"/>
                          <a:pt x="36" y="31"/>
                          <a:pt x="36" y="22"/>
                        </a:cubicBezTo>
                        <a:cubicBezTo>
                          <a:pt x="35" y="11"/>
                          <a:pt x="37" y="8"/>
                          <a:pt x="32" y="0"/>
                        </a:cubicBezTo>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311"/>
                  <p:cNvSpPr>
                    <a:spLocks noChangeAspect="1"/>
                  </p:cNvSpPr>
                  <p:nvPr/>
                </p:nvSpPr>
                <p:spPr bwMode="auto">
                  <a:xfrm>
                    <a:off x="2817" y="2300"/>
                    <a:ext cx="108" cy="32"/>
                  </a:xfrm>
                  <a:custGeom>
                    <a:avLst/>
                    <a:gdLst>
                      <a:gd name="T0" fmla="*/ 0 w 43"/>
                      <a:gd name="T1" fmla="*/ 2147483647 h 12"/>
                      <a:gd name="T2" fmla="*/ 2147483647 w 43"/>
                      <a:gd name="T3" fmla="*/ 2147483647 h 12"/>
                      <a:gd name="T4" fmla="*/ 2147483647 w 43"/>
                      <a:gd name="T5" fmla="*/ 2147483647 h 12"/>
                      <a:gd name="T6" fmla="*/ 2147483647 w 43"/>
                      <a:gd name="T7" fmla="*/ 2147483647 h 12"/>
                      <a:gd name="T8" fmla="*/ 2147483647 w 43"/>
                      <a:gd name="T9" fmla="*/ 2147483647 h 12"/>
                      <a:gd name="T10" fmla="*/ 2147483647 w 43"/>
                      <a:gd name="T11" fmla="*/ 2147483647 h 12"/>
                      <a:gd name="T12" fmla="*/ 0 60000 65536"/>
                      <a:gd name="T13" fmla="*/ 0 60000 65536"/>
                      <a:gd name="T14" fmla="*/ 0 60000 65536"/>
                      <a:gd name="T15" fmla="*/ 0 60000 65536"/>
                      <a:gd name="T16" fmla="*/ 0 60000 65536"/>
                      <a:gd name="T17" fmla="*/ 0 60000 65536"/>
                      <a:gd name="T18" fmla="*/ 0 w 43"/>
                      <a:gd name="T19" fmla="*/ 0 h 12"/>
                      <a:gd name="T20" fmla="*/ 43 w 4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43" h="12">
                        <a:moveTo>
                          <a:pt x="0" y="6"/>
                        </a:moveTo>
                        <a:cubicBezTo>
                          <a:pt x="4" y="0"/>
                          <a:pt x="14" y="5"/>
                          <a:pt x="20" y="5"/>
                        </a:cubicBezTo>
                        <a:cubicBezTo>
                          <a:pt x="28" y="7"/>
                          <a:pt x="36" y="7"/>
                          <a:pt x="43" y="6"/>
                        </a:cubicBezTo>
                        <a:cubicBezTo>
                          <a:pt x="36" y="8"/>
                          <a:pt x="29" y="9"/>
                          <a:pt x="22" y="9"/>
                        </a:cubicBezTo>
                        <a:cubicBezTo>
                          <a:pt x="18" y="9"/>
                          <a:pt x="4" y="6"/>
                          <a:pt x="6" y="12"/>
                        </a:cubicBezTo>
                        <a:cubicBezTo>
                          <a:pt x="4" y="11"/>
                          <a:pt x="2" y="10"/>
                          <a:pt x="1" y="8"/>
                        </a:cubicBezTo>
                      </a:path>
                    </a:pathLst>
                  </a:custGeom>
                  <a:solidFill>
                    <a:srgbClr val="F5B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312"/>
                  <p:cNvSpPr>
                    <a:spLocks noChangeAspect="1"/>
                  </p:cNvSpPr>
                  <p:nvPr/>
                </p:nvSpPr>
                <p:spPr bwMode="auto">
                  <a:xfrm>
                    <a:off x="2610" y="1953"/>
                    <a:ext cx="535" cy="414"/>
                  </a:xfrm>
                  <a:custGeom>
                    <a:avLst/>
                    <a:gdLst>
                      <a:gd name="T0" fmla="*/ 0 w 214"/>
                      <a:gd name="T1" fmla="*/ 2147483647 h 155"/>
                      <a:gd name="T2" fmla="*/ 2147483647 w 214"/>
                      <a:gd name="T3" fmla="*/ 2147483647 h 155"/>
                      <a:gd name="T4" fmla="*/ 2147483647 w 214"/>
                      <a:gd name="T5" fmla="*/ 2147483647 h 155"/>
                      <a:gd name="T6" fmla="*/ 2147483647 w 214"/>
                      <a:gd name="T7" fmla="*/ 0 h 155"/>
                      <a:gd name="T8" fmla="*/ 0 w 214"/>
                      <a:gd name="T9" fmla="*/ 2147483647 h 155"/>
                      <a:gd name="T10" fmla="*/ 0 60000 65536"/>
                      <a:gd name="T11" fmla="*/ 0 60000 65536"/>
                      <a:gd name="T12" fmla="*/ 0 60000 65536"/>
                      <a:gd name="T13" fmla="*/ 0 60000 65536"/>
                      <a:gd name="T14" fmla="*/ 0 60000 65536"/>
                      <a:gd name="T15" fmla="*/ 0 w 214"/>
                      <a:gd name="T16" fmla="*/ 0 h 155"/>
                      <a:gd name="T17" fmla="*/ 214 w 214"/>
                      <a:gd name="T18" fmla="*/ 155 h 155"/>
                    </a:gdLst>
                    <a:ahLst/>
                    <a:cxnLst>
                      <a:cxn ang="T10">
                        <a:pos x="T0" y="T1"/>
                      </a:cxn>
                      <a:cxn ang="T11">
                        <a:pos x="T2" y="T3"/>
                      </a:cxn>
                      <a:cxn ang="T12">
                        <a:pos x="T4" y="T5"/>
                      </a:cxn>
                      <a:cxn ang="T13">
                        <a:pos x="T6" y="T7"/>
                      </a:cxn>
                      <a:cxn ang="T14">
                        <a:pos x="T8" y="T9"/>
                      </a:cxn>
                    </a:cxnLst>
                    <a:rect l="T15" t="T16" r="T17" b="T18"/>
                    <a:pathLst>
                      <a:path w="214" h="155">
                        <a:moveTo>
                          <a:pt x="0" y="82"/>
                        </a:moveTo>
                        <a:cubicBezTo>
                          <a:pt x="0" y="121"/>
                          <a:pt x="26" y="155"/>
                          <a:pt x="108" y="155"/>
                        </a:cubicBezTo>
                        <a:cubicBezTo>
                          <a:pt x="189" y="155"/>
                          <a:pt x="214" y="124"/>
                          <a:pt x="214" y="77"/>
                        </a:cubicBezTo>
                        <a:cubicBezTo>
                          <a:pt x="214" y="29"/>
                          <a:pt x="145" y="0"/>
                          <a:pt x="99" y="0"/>
                        </a:cubicBezTo>
                        <a:cubicBezTo>
                          <a:pt x="54" y="0"/>
                          <a:pt x="0" y="28"/>
                          <a:pt x="0" y="8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Oval 313"/>
                  <p:cNvSpPr>
                    <a:spLocks noChangeAspect="1" noChangeArrowheads="1"/>
                  </p:cNvSpPr>
                  <p:nvPr/>
                </p:nvSpPr>
                <p:spPr bwMode="auto">
                  <a:xfrm>
                    <a:off x="2692" y="2015"/>
                    <a:ext cx="40" cy="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57" name="Oval 314"/>
                  <p:cNvSpPr>
                    <a:spLocks noChangeAspect="1" noChangeArrowheads="1"/>
                  </p:cNvSpPr>
                  <p:nvPr/>
                </p:nvSpPr>
                <p:spPr bwMode="auto">
                  <a:xfrm>
                    <a:off x="2675" y="2052"/>
                    <a:ext cx="15"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158" name="Oval 315"/>
                  <p:cNvSpPr>
                    <a:spLocks noChangeAspect="1" noChangeArrowheads="1"/>
                  </p:cNvSpPr>
                  <p:nvPr/>
                </p:nvSpPr>
                <p:spPr bwMode="auto">
                  <a:xfrm>
                    <a:off x="2735" y="2001"/>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grpSp>
            <p:grpSp>
              <p:nvGrpSpPr>
                <p:cNvPr id="159" name="Group 316"/>
                <p:cNvGrpSpPr>
                  <a:grpSpLocks noChangeAspect="1"/>
                </p:cNvGrpSpPr>
                <p:nvPr/>
              </p:nvGrpSpPr>
              <p:grpSpPr bwMode="auto">
                <a:xfrm rot="5666599">
                  <a:off x="7554329" y="2475819"/>
                  <a:ext cx="799597" cy="595471"/>
                  <a:chOff x="2577" y="1967"/>
                  <a:chExt cx="608" cy="392"/>
                </a:xfrm>
              </p:grpSpPr>
              <p:sp>
                <p:nvSpPr>
                  <p:cNvPr id="160" name="Freeform 317"/>
                  <p:cNvSpPr>
                    <a:spLocks noChangeAspect="1"/>
                  </p:cNvSpPr>
                  <p:nvPr/>
                </p:nvSpPr>
                <p:spPr bwMode="auto">
                  <a:xfrm>
                    <a:off x="2577" y="1967"/>
                    <a:ext cx="608" cy="392"/>
                  </a:xfrm>
                  <a:custGeom>
                    <a:avLst/>
                    <a:gdLst>
                      <a:gd name="T0" fmla="*/ 0 w 243"/>
                      <a:gd name="T1" fmla="*/ 2147483647 h 147"/>
                      <a:gd name="T2" fmla="*/ 2147483647 w 243"/>
                      <a:gd name="T3" fmla="*/ 2147483647 h 147"/>
                      <a:gd name="T4" fmla="*/ 2147483647 w 243"/>
                      <a:gd name="T5" fmla="*/ 2147483647 h 147"/>
                      <a:gd name="T6" fmla="*/ 2147483647 w 243"/>
                      <a:gd name="T7" fmla="*/ 0 h 147"/>
                      <a:gd name="T8" fmla="*/ 0 w 243"/>
                      <a:gd name="T9" fmla="*/ 2147483647 h 147"/>
                      <a:gd name="T10" fmla="*/ 0 60000 65536"/>
                      <a:gd name="T11" fmla="*/ 0 60000 65536"/>
                      <a:gd name="T12" fmla="*/ 0 60000 65536"/>
                      <a:gd name="T13" fmla="*/ 0 60000 65536"/>
                      <a:gd name="T14" fmla="*/ 0 60000 65536"/>
                      <a:gd name="T15" fmla="*/ 0 w 243"/>
                      <a:gd name="T16" fmla="*/ 0 h 147"/>
                      <a:gd name="T17" fmla="*/ 243 w 243"/>
                      <a:gd name="T18" fmla="*/ 147 h 147"/>
                    </a:gdLst>
                    <a:ahLst/>
                    <a:cxnLst>
                      <a:cxn ang="T10">
                        <a:pos x="T0" y="T1"/>
                      </a:cxn>
                      <a:cxn ang="T11">
                        <a:pos x="T2" y="T3"/>
                      </a:cxn>
                      <a:cxn ang="T12">
                        <a:pos x="T4" y="T5"/>
                      </a:cxn>
                      <a:cxn ang="T13">
                        <a:pos x="T6" y="T7"/>
                      </a:cxn>
                      <a:cxn ang="T14">
                        <a:pos x="T8" y="T9"/>
                      </a:cxn>
                    </a:cxnLst>
                    <a:rect l="T15" t="T16" r="T17" b="T18"/>
                    <a:pathLst>
                      <a:path w="243" h="147">
                        <a:moveTo>
                          <a:pt x="0" y="65"/>
                        </a:moveTo>
                        <a:cubicBezTo>
                          <a:pt x="0" y="129"/>
                          <a:pt x="62" y="140"/>
                          <a:pt x="109" y="144"/>
                        </a:cubicBezTo>
                        <a:cubicBezTo>
                          <a:pt x="156" y="147"/>
                          <a:pt x="243" y="147"/>
                          <a:pt x="243" y="82"/>
                        </a:cubicBezTo>
                        <a:cubicBezTo>
                          <a:pt x="243" y="16"/>
                          <a:pt x="182" y="0"/>
                          <a:pt x="120" y="0"/>
                        </a:cubicBezTo>
                        <a:cubicBezTo>
                          <a:pt x="58" y="0"/>
                          <a:pt x="0" y="11"/>
                          <a:pt x="0" y="65"/>
                        </a:cubicBezTo>
                        <a:close/>
                      </a:path>
                    </a:pathLst>
                  </a:custGeom>
                  <a:solidFill>
                    <a:srgbClr val="FFE8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318"/>
                  <p:cNvSpPr>
                    <a:spLocks noChangeAspect="1"/>
                  </p:cNvSpPr>
                  <p:nvPr/>
                </p:nvSpPr>
                <p:spPr bwMode="auto">
                  <a:xfrm>
                    <a:off x="2589" y="2033"/>
                    <a:ext cx="95" cy="224"/>
                  </a:xfrm>
                  <a:custGeom>
                    <a:avLst/>
                    <a:gdLst>
                      <a:gd name="T0" fmla="*/ 2147483647 w 38"/>
                      <a:gd name="T1" fmla="*/ 2147483647 h 84"/>
                      <a:gd name="T2" fmla="*/ 2147483647 w 38"/>
                      <a:gd name="T3" fmla="*/ 2147483647 h 84"/>
                      <a:gd name="T4" fmla="*/ 2147483647 w 38"/>
                      <a:gd name="T5" fmla="*/ 2147483647 h 84"/>
                      <a:gd name="T6" fmla="*/ 2147483647 w 38"/>
                      <a:gd name="T7" fmla="*/ 2147483647 h 84"/>
                      <a:gd name="T8" fmla="*/ 2147483647 w 38"/>
                      <a:gd name="T9" fmla="*/ 2147483647 h 84"/>
                      <a:gd name="T10" fmla="*/ 2147483647 w 38"/>
                      <a:gd name="T11" fmla="*/ 2147483647 h 84"/>
                      <a:gd name="T12" fmla="*/ 2147483647 w 38"/>
                      <a:gd name="T13" fmla="*/ 2147483647 h 84"/>
                      <a:gd name="T14" fmla="*/ 0 60000 65536"/>
                      <a:gd name="T15" fmla="*/ 0 60000 65536"/>
                      <a:gd name="T16" fmla="*/ 0 60000 65536"/>
                      <a:gd name="T17" fmla="*/ 0 60000 65536"/>
                      <a:gd name="T18" fmla="*/ 0 60000 65536"/>
                      <a:gd name="T19" fmla="*/ 0 60000 65536"/>
                      <a:gd name="T20" fmla="*/ 0 60000 65536"/>
                      <a:gd name="T21" fmla="*/ 0 w 38"/>
                      <a:gd name="T22" fmla="*/ 0 h 84"/>
                      <a:gd name="T23" fmla="*/ 38 w 38"/>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84">
                        <a:moveTo>
                          <a:pt x="24" y="4"/>
                        </a:moveTo>
                        <a:cubicBezTo>
                          <a:pt x="17" y="0"/>
                          <a:pt x="0" y="27"/>
                          <a:pt x="3" y="45"/>
                        </a:cubicBezTo>
                        <a:cubicBezTo>
                          <a:pt x="5" y="55"/>
                          <a:pt x="8" y="84"/>
                          <a:pt x="24" y="83"/>
                        </a:cubicBezTo>
                        <a:cubicBezTo>
                          <a:pt x="38" y="83"/>
                          <a:pt x="28" y="75"/>
                          <a:pt x="25" y="69"/>
                        </a:cubicBezTo>
                        <a:cubicBezTo>
                          <a:pt x="21" y="61"/>
                          <a:pt x="22" y="52"/>
                          <a:pt x="21" y="43"/>
                        </a:cubicBezTo>
                        <a:cubicBezTo>
                          <a:pt x="20" y="36"/>
                          <a:pt x="17" y="27"/>
                          <a:pt x="20" y="20"/>
                        </a:cubicBezTo>
                        <a:cubicBezTo>
                          <a:pt x="22" y="14"/>
                          <a:pt x="32" y="7"/>
                          <a:pt x="24" y="4"/>
                        </a:cubicBezTo>
                        <a:close/>
                      </a:path>
                    </a:pathLst>
                  </a:custGeom>
                  <a:solidFill>
                    <a:srgbClr val="F08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319"/>
                  <p:cNvSpPr>
                    <a:spLocks noChangeAspect="1"/>
                  </p:cNvSpPr>
                  <p:nvPr/>
                </p:nvSpPr>
                <p:spPr bwMode="auto">
                  <a:xfrm>
                    <a:off x="2664" y="1985"/>
                    <a:ext cx="506" cy="198"/>
                  </a:xfrm>
                  <a:custGeom>
                    <a:avLst/>
                    <a:gdLst>
                      <a:gd name="T0" fmla="*/ 0 w 202"/>
                      <a:gd name="T1" fmla="*/ 2147483647 h 74"/>
                      <a:gd name="T2" fmla="*/ 2147483647 w 202"/>
                      <a:gd name="T3" fmla="*/ 2147483647 h 74"/>
                      <a:gd name="T4" fmla="*/ 2147483647 w 202"/>
                      <a:gd name="T5" fmla="*/ 2147483647 h 74"/>
                      <a:gd name="T6" fmla="*/ 2147483647 w 202"/>
                      <a:gd name="T7" fmla="*/ 2147483647 h 74"/>
                      <a:gd name="T8" fmla="*/ 2147483647 w 202"/>
                      <a:gd name="T9" fmla="*/ 2147483647 h 74"/>
                      <a:gd name="T10" fmla="*/ 2147483647 w 202"/>
                      <a:gd name="T11" fmla="*/ 2147483647 h 74"/>
                      <a:gd name="T12" fmla="*/ 2147483647 w 202"/>
                      <a:gd name="T13" fmla="*/ 2147483647 h 74"/>
                      <a:gd name="T14" fmla="*/ 2147483647 w 202"/>
                      <a:gd name="T15" fmla="*/ 2147483647 h 74"/>
                      <a:gd name="T16" fmla="*/ 2147483647 w 202"/>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74"/>
                      <a:gd name="T29" fmla="*/ 202 w 202"/>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74">
                        <a:moveTo>
                          <a:pt x="0" y="20"/>
                        </a:moveTo>
                        <a:cubicBezTo>
                          <a:pt x="22" y="11"/>
                          <a:pt x="43" y="12"/>
                          <a:pt x="65" y="12"/>
                        </a:cubicBezTo>
                        <a:cubicBezTo>
                          <a:pt x="83" y="12"/>
                          <a:pt x="100" y="10"/>
                          <a:pt x="118" y="14"/>
                        </a:cubicBezTo>
                        <a:cubicBezTo>
                          <a:pt x="134" y="18"/>
                          <a:pt x="147" y="23"/>
                          <a:pt x="161" y="30"/>
                        </a:cubicBezTo>
                        <a:cubicBezTo>
                          <a:pt x="180" y="40"/>
                          <a:pt x="192" y="56"/>
                          <a:pt x="200" y="74"/>
                        </a:cubicBezTo>
                        <a:cubicBezTo>
                          <a:pt x="202" y="55"/>
                          <a:pt x="186" y="30"/>
                          <a:pt x="170" y="18"/>
                        </a:cubicBezTo>
                        <a:cubicBezTo>
                          <a:pt x="156" y="6"/>
                          <a:pt x="133" y="6"/>
                          <a:pt x="116" y="4"/>
                        </a:cubicBezTo>
                        <a:cubicBezTo>
                          <a:pt x="97" y="3"/>
                          <a:pt x="78" y="0"/>
                          <a:pt x="60" y="1"/>
                        </a:cubicBezTo>
                        <a:cubicBezTo>
                          <a:pt x="40" y="3"/>
                          <a:pt x="22" y="12"/>
                          <a:pt x="3" y="15"/>
                        </a:cubicBezTo>
                      </a:path>
                    </a:pathLst>
                  </a:custGeom>
                  <a:solidFill>
                    <a:srgbClr val="FFF9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320"/>
                  <p:cNvSpPr>
                    <a:spLocks noChangeAspect="1"/>
                  </p:cNvSpPr>
                  <p:nvPr/>
                </p:nvSpPr>
                <p:spPr bwMode="auto">
                  <a:xfrm>
                    <a:off x="2722" y="2212"/>
                    <a:ext cx="453" cy="115"/>
                  </a:xfrm>
                  <a:custGeom>
                    <a:avLst/>
                    <a:gdLst>
                      <a:gd name="T0" fmla="*/ 0 w 181"/>
                      <a:gd name="T1" fmla="*/ 2147483647 h 43"/>
                      <a:gd name="T2" fmla="*/ 2147483647 w 181"/>
                      <a:gd name="T3" fmla="*/ 2147483647 h 43"/>
                      <a:gd name="T4" fmla="*/ 2147483647 w 181"/>
                      <a:gd name="T5" fmla="*/ 2147483647 h 43"/>
                      <a:gd name="T6" fmla="*/ 2147483647 w 181"/>
                      <a:gd name="T7" fmla="*/ 2147483647 h 43"/>
                      <a:gd name="T8" fmla="*/ 2147483647 w 181"/>
                      <a:gd name="T9" fmla="*/ 0 h 43"/>
                      <a:gd name="T10" fmla="*/ 2147483647 w 181"/>
                      <a:gd name="T11" fmla="*/ 2147483647 h 43"/>
                      <a:gd name="T12" fmla="*/ 2147483647 w 181"/>
                      <a:gd name="T13" fmla="*/ 2147483647 h 43"/>
                      <a:gd name="T14" fmla="*/ 2147483647 w 181"/>
                      <a:gd name="T15" fmla="*/ 2147483647 h 43"/>
                      <a:gd name="T16" fmla="*/ 2147483647 w 181"/>
                      <a:gd name="T17" fmla="*/ 2147483647 h 43"/>
                      <a:gd name="T18" fmla="*/ 2147483647 w 181"/>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43"/>
                      <a:gd name="T32" fmla="*/ 181 w 18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43">
                        <a:moveTo>
                          <a:pt x="0" y="33"/>
                        </a:moveTo>
                        <a:cubicBezTo>
                          <a:pt x="8" y="33"/>
                          <a:pt x="17" y="37"/>
                          <a:pt x="24" y="38"/>
                        </a:cubicBezTo>
                        <a:cubicBezTo>
                          <a:pt x="33" y="39"/>
                          <a:pt x="42" y="39"/>
                          <a:pt x="50" y="40"/>
                        </a:cubicBezTo>
                        <a:cubicBezTo>
                          <a:pt x="65" y="41"/>
                          <a:pt x="79" y="43"/>
                          <a:pt x="94" y="42"/>
                        </a:cubicBezTo>
                        <a:cubicBezTo>
                          <a:pt x="117" y="39"/>
                          <a:pt x="181" y="36"/>
                          <a:pt x="171" y="0"/>
                        </a:cubicBezTo>
                        <a:cubicBezTo>
                          <a:pt x="169" y="10"/>
                          <a:pt x="155" y="18"/>
                          <a:pt x="144" y="21"/>
                        </a:cubicBezTo>
                        <a:cubicBezTo>
                          <a:pt x="138" y="23"/>
                          <a:pt x="136" y="23"/>
                          <a:pt x="130" y="25"/>
                        </a:cubicBezTo>
                        <a:cubicBezTo>
                          <a:pt x="124" y="29"/>
                          <a:pt x="118" y="31"/>
                          <a:pt x="110" y="32"/>
                        </a:cubicBezTo>
                        <a:cubicBezTo>
                          <a:pt x="98" y="35"/>
                          <a:pt x="86" y="35"/>
                          <a:pt x="74" y="36"/>
                        </a:cubicBezTo>
                        <a:cubicBezTo>
                          <a:pt x="63" y="37"/>
                          <a:pt x="34" y="39"/>
                          <a:pt x="23" y="36"/>
                        </a:cubicBezTo>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321"/>
                  <p:cNvSpPr>
                    <a:spLocks noChangeAspect="1"/>
                  </p:cNvSpPr>
                  <p:nvPr/>
                </p:nvSpPr>
                <p:spPr bwMode="auto">
                  <a:xfrm>
                    <a:off x="2604" y="2095"/>
                    <a:ext cx="33" cy="146"/>
                  </a:xfrm>
                  <a:custGeom>
                    <a:avLst/>
                    <a:gdLst>
                      <a:gd name="T0" fmla="*/ 2147483647 w 13"/>
                      <a:gd name="T1" fmla="*/ 2147483647 h 55"/>
                      <a:gd name="T2" fmla="*/ 0 w 13"/>
                      <a:gd name="T3" fmla="*/ 2147483647 h 55"/>
                      <a:gd name="T4" fmla="*/ 2147483647 w 13"/>
                      <a:gd name="T5" fmla="*/ 2147483647 h 55"/>
                      <a:gd name="T6" fmla="*/ 2147483647 w 13"/>
                      <a:gd name="T7" fmla="*/ 2147483647 h 55"/>
                      <a:gd name="T8" fmla="*/ 2147483647 w 13"/>
                      <a:gd name="T9" fmla="*/ 2147483647 h 55"/>
                      <a:gd name="T10" fmla="*/ 2147483647 w 13"/>
                      <a:gd name="T11" fmla="*/ 2147483647 h 55"/>
                      <a:gd name="T12" fmla="*/ 2147483647 w 13"/>
                      <a:gd name="T13" fmla="*/ 2147483647 h 55"/>
                      <a:gd name="T14" fmla="*/ 2147483647 w 13"/>
                      <a:gd name="T15" fmla="*/ 0 h 5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55"/>
                      <a:gd name="T26" fmla="*/ 13 w 13"/>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55">
                        <a:moveTo>
                          <a:pt x="3" y="2"/>
                        </a:moveTo>
                        <a:cubicBezTo>
                          <a:pt x="2" y="7"/>
                          <a:pt x="0" y="11"/>
                          <a:pt x="0" y="16"/>
                        </a:cubicBezTo>
                        <a:cubicBezTo>
                          <a:pt x="0" y="21"/>
                          <a:pt x="2" y="26"/>
                          <a:pt x="3" y="31"/>
                        </a:cubicBezTo>
                        <a:cubicBezTo>
                          <a:pt x="5" y="38"/>
                          <a:pt x="5" y="52"/>
                          <a:pt x="13" y="55"/>
                        </a:cubicBezTo>
                        <a:cubicBezTo>
                          <a:pt x="7" y="53"/>
                          <a:pt x="5" y="34"/>
                          <a:pt x="4" y="27"/>
                        </a:cubicBezTo>
                        <a:cubicBezTo>
                          <a:pt x="4" y="23"/>
                          <a:pt x="3" y="18"/>
                          <a:pt x="3" y="14"/>
                        </a:cubicBezTo>
                        <a:cubicBezTo>
                          <a:pt x="3" y="12"/>
                          <a:pt x="4" y="9"/>
                          <a:pt x="4" y="7"/>
                        </a:cubicBezTo>
                        <a:cubicBezTo>
                          <a:pt x="4" y="4"/>
                          <a:pt x="2" y="3"/>
                          <a:pt x="4" y="0"/>
                        </a:cubicBezTo>
                      </a:path>
                    </a:pathLst>
                  </a:custGeom>
                  <a:solidFill>
                    <a:srgbClr val="F5B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Freeform 322"/>
                  <p:cNvSpPr>
                    <a:spLocks noChangeAspect="1"/>
                  </p:cNvSpPr>
                  <p:nvPr/>
                </p:nvSpPr>
                <p:spPr bwMode="auto">
                  <a:xfrm>
                    <a:off x="2577" y="1967"/>
                    <a:ext cx="608" cy="392"/>
                  </a:xfrm>
                  <a:custGeom>
                    <a:avLst/>
                    <a:gdLst>
                      <a:gd name="T0" fmla="*/ 0 w 243"/>
                      <a:gd name="T1" fmla="*/ 2147483647 h 147"/>
                      <a:gd name="T2" fmla="*/ 2147483647 w 243"/>
                      <a:gd name="T3" fmla="*/ 2147483647 h 147"/>
                      <a:gd name="T4" fmla="*/ 2147483647 w 243"/>
                      <a:gd name="T5" fmla="*/ 2147483647 h 147"/>
                      <a:gd name="T6" fmla="*/ 2147483647 w 243"/>
                      <a:gd name="T7" fmla="*/ 0 h 147"/>
                      <a:gd name="T8" fmla="*/ 0 w 243"/>
                      <a:gd name="T9" fmla="*/ 2147483647 h 147"/>
                      <a:gd name="T10" fmla="*/ 0 60000 65536"/>
                      <a:gd name="T11" fmla="*/ 0 60000 65536"/>
                      <a:gd name="T12" fmla="*/ 0 60000 65536"/>
                      <a:gd name="T13" fmla="*/ 0 60000 65536"/>
                      <a:gd name="T14" fmla="*/ 0 60000 65536"/>
                      <a:gd name="T15" fmla="*/ 0 w 243"/>
                      <a:gd name="T16" fmla="*/ 0 h 147"/>
                      <a:gd name="T17" fmla="*/ 243 w 243"/>
                      <a:gd name="T18" fmla="*/ 147 h 147"/>
                    </a:gdLst>
                    <a:ahLst/>
                    <a:cxnLst>
                      <a:cxn ang="T10">
                        <a:pos x="T0" y="T1"/>
                      </a:cxn>
                      <a:cxn ang="T11">
                        <a:pos x="T2" y="T3"/>
                      </a:cxn>
                      <a:cxn ang="T12">
                        <a:pos x="T4" y="T5"/>
                      </a:cxn>
                      <a:cxn ang="T13">
                        <a:pos x="T6" y="T7"/>
                      </a:cxn>
                      <a:cxn ang="T14">
                        <a:pos x="T8" y="T9"/>
                      </a:cxn>
                    </a:cxnLst>
                    <a:rect l="T15" t="T16" r="T17" b="T18"/>
                    <a:pathLst>
                      <a:path w="243" h="147">
                        <a:moveTo>
                          <a:pt x="0" y="65"/>
                        </a:moveTo>
                        <a:cubicBezTo>
                          <a:pt x="0" y="129"/>
                          <a:pt x="62" y="140"/>
                          <a:pt x="109" y="144"/>
                        </a:cubicBezTo>
                        <a:cubicBezTo>
                          <a:pt x="156" y="147"/>
                          <a:pt x="243" y="147"/>
                          <a:pt x="243" y="82"/>
                        </a:cubicBezTo>
                        <a:cubicBezTo>
                          <a:pt x="243" y="16"/>
                          <a:pt x="182" y="0"/>
                          <a:pt x="120" y="0"/>
                        </a:cubicBezTo>
                        <a:cubicBezTo>
                          <a:pt x="58" y="0"/>
                          <a:pt x="0" y="11"/>
                          <a:pt x="0" y="65"/>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Oval 323"/>
                  <p:cNvSpPr>
                    <a:spLocks noChangeAspect="1" noChangeArrowheads="1"/>
                  </p:cNvSpPr>
                  <p:nvPr/>
                </p:nvSpPr>
                <p:spPr bwMode="auto">
                  <a:xfrm>
                    <a:off x="2634" y="2031"/>
                    <a:ext cx="38" cy="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167" name="Oval 324"/>
                  <p:cNvSpPr>
                    <a:spLocks noChangeAspect="1" noChangeArrowheads="1"/>
                  </p:cNvSpPr>
                  <p:nvPr/>
                </p:nvSpPr>
                <p:spPr bwMode="auto">
                  <a:xfrm>
                    <a:off x="2614" y="2068"/>
                    <a:ext cx="18"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sp>
                <p:nvSpPr>
                  <p:cNvPr id="168" name="Oval 325"/>
                  <p:cNvSpPr>
                    <a:spLocks noChangeAspect="1" noChangeArrowheads="1"/>
                  </p:cNvSpPr>
                  <p:nvPr/>
                </p:nvSpPr>
                <p:spPr bwMode="auto">
                  <a:xfrm>
                    <a:off x="2677" y="2017"/>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endParaRPr lang="fr-FR"/>
                  </a:p>
                </p:txBody>
              </p:sp>
            </p:grpSp>
          </p:grpSp>
          <p:grpSp>
            <p:nvGrpSpPr>
              <p:cNvPr id="192" name="Group 296"/>
              <p:cNvGrpSpPr>
                <a:grpSpLocks noChangeAspect="1"/>
              </p:cNvGrpSpPr>
              <p:nvPr/>
            </p:nvGrpSpPr>
            <p:grpSpPr bwMode="auto">
              <a:xfrm rot="8298858">
                <a:off x="7564061" y="1741694"/>
                <a:ext cx="984882" cy="933774"/>
                <a:chOff x="2615" y="1945"/>
                <a:chExt cx="531" cy="435"/>
              </a:xfrm>
            </p:grpSpPr>
            <p:sp>
              <p:nvSpPr>
                <p:cNvPr id="193" name="Freeform 297"/>
                <p:cNvSpPr>
                  <a:spLocks noChangeAspect="1"/>
                </p:cNvSpPr>
                <p:nvPr/>
              </p:nvSpPr>
              <p:spPr bwMode="auto">
                <a:xfrm>
                  <a:off x="2615" y="1945"/>
                  <a:ext cx="531" cy="435"/>
                </a:xfrm>
                <a:custGeom>
                  <a:avLst/>
                  <a:gdLst>
                    <a:gd name="T0" fmla="*/ 0 w 212"/>
                    <a:gd name="T1" fmla="*/ 2147483647 h 163"/>
                    <a:gd name="T2" fmla="*/ 2147483647 w 212"/>
                    <a:gd name="T3" fmla="*/ 2147483647 h 163"/>
                    <a:gd name="T4" fmla="*/ 2147483647 w 212"/>
                    <a:gd name="T5" fmla="*/ 2147483647 h 163"/>
                    <a:gd name="T6" fmla="*/ 2147483647 w 212"/>
                    <a:gd name="T7" fmla="*/ 0 h 163"/>
                    <a:gd name="T8" fmla="*/ 0 w 212"/>
                    <a:gd name="T9" fmla="*/ 2147483647 h 163"/>
                    <a:gd name="T10" fmla="*/ 0 60000 65536"/>
                    <a:gd name="T11" fmla="*/ 0 60000 65536"/>
                    <a:gd name="T12" fmla="*/ 0 60000 65536"/>
                    <a:gd name="T13" fmla="*/ 0 60000 65536"/>
                    <a:gd name="T14" fmla="*/ 0 60000 65536"/>
                    <a:gd name="T15" fmla="*/ 0 w 212"/>
                    <a:gd name="T16" fmla="*/ 0 h 163"/>
                    <a:gd name="T17" fmla="*/ 212 w 212"/>
                    <a:gd name="T18" fmla="*/ 163 h 163"/>
                  </a:gdLst>
                  <a:ahLst/>
                  <a:cxnLst>
                    <a:cxn ang="T10">
                      <a:pos x="T0" y="T1"/>
                    </a:cxn>
                    <a:cxn ang="T11">
                      <a:pos x="T2" y="T3"/>
                    </a:cxn>
                    <a:cxn ang="T12">
                      <a:pos x="T4" y="T5"/>
                    </a:cxn>
                    <a:cxn ang="T13">
                      <a:pos x="T6" y="T7"/>
                    </a:cxn>
                    <a:cxn ang="T14">
                      <a:pos x="T8" y="T9"/>
                    </a:cxn>
                  </a:cxnLst>
                  <a:rect l="T15" t="T16" r="T17" b="T18"/>
                  <a:pathLst>
                    <a:path w="212" h="163">
                      <a:moveTo>
                        <a:pt x="0" y="82"/>
                      </a:moveTo>
                      <a:cubicBezTo>
                        <a:pt x="0" y="140"/>
                        <a:pt x="24" y="163"/>
                        <a:pt x="96" y="163"/>
                      </a:cubicBezTo>
                      <a:cubicBezTo>
                        <a:pt x="169" y="163"/>
                        <a:pt x="212" y="141"/>
                        <a:pt x="212" y="77"/>
                      </a:cubicBezTo>
                      <a:cubicBezTo>
                        <a:pt x="212" y="13"/>
                        <a:pt x="140" y="0"/>
                        <a:pt x="95" y="0"/>
                      </a:cubicBezTo>
                      <a:cubicBezTo>
                        <a:pt x="50" y="0"/>
                        <a:pt x="0" y="24"/>
                        <a:pt x="0" y="82"/>
                      </a:cubicBezTo>
                      <a:close/>
                    </a:path>
                  </a:pathLst>
                </a:custGeom>
                <a:solidFill>
                  <a:srgbClr val="FFE800">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98"/>
                <p:cNvSpPr>
                  <a:spLocks noChangeAspect="1"/>
                </p:cNvSpPr>
                <p:nvPr/>
              </p:nvSpPr>
              <p:spPr bwMode="auto">
                <a:xfrm>
                  <a:off x="2635" y="2036"/>
                  <a:ext cx="61" cy="237"/>
                </a:xfrm>
                <a:custGeom>
                  <a:avLst/>
                  <a:gdLst>
                    <a:gd name="T0" fmla="*/ 2147483647 w 24"/>
                    <a:gd name="T1" fmla="*/ 2147483647 h 89"/>
                    <a:gd name="T2" fmla="*/ 2147483647 w 24"/>
                    <a:gd name="T3" fmla="*/ 2147483647 h 89"/>
                    <a:gd name="T4" fmla="*/ 2147483647 w 24"/>
                    <a:gd name="T5" fmla="*/ 2147483647 h 89"/>
                    <a:gd name="T6" fmla="*/ 2147483647 w 24"/>
                    <a:gd name="T7" fmla="*/ 2147483647 h 89"/>
                    <a:gd name="T8" fmla="*/ 2147483647 w 24"/>
                    <a:gd name="T9" fmla="*/ 2147483647 h 89"/>
                    <a:gd name="T10" fmla="*/ 2147483647 w 24"/>
                    <a:gd name="T11" fmla="*/ 2147483647 h 89"/>
                    <a:gd name="T12" fmla="*/ 2147483647 w 24"/>
                    <a:gd name="T13" fmla="*/ 2147483647 h 89"/>
                    <a:gd name="T14" fmla="*/ 0 60000 65536"/>
                    <a:gd name="T15" fmla="*/ 0 60000 65536"/>
                    <a:gd name="T16" fmla="*/ 0 60000 65536"/>
                    <a:gd name="T17" fmla="*/ 0 60000 65536"/>
                    <a:gd name="T18" fmla="*/ 0 60000 65536"/>
                    <a:gd name="T19" fmla="*/ 0 60000 65536"/>
                    <a:gd name="T20" fmla="*/ 0 60000 65536"/>
                    <a:gd name="T21" fmla="*/ 0 w 24"/>
                    <a:gd name="T22" fmla="*/ 0 h 89"/>
                    <a:gd name="T23" fmla="*/ 24 w 24"/>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9">
                      <a:moveTo>
                        <a:pt x="12" y="7"/>
                      </a:moveTo>
                      <a:cubicBezTo>
                        <a:pt x="2" y="21"/>
                        <a:pt x="0" y="36"/>
                        <a:pt x="1" y="52"/>
                      </a:cubicBezTo>
                      <a:cubicBezTo>
                        <a:pt x="1" y="57"/>
                        <a:pt x="6" y="89"/>
                        <a:pt x="16" y="74"/>
                      </a:cubicBezTo>
                      <a:cubicBezTo>
                        <a:pt x="20" y="69"/>
                        <a:pt x="12" y="59"/>
                        <a:pt x="12" y="53"/>
                      </a:cubicBezTo>
                      <a:cubicBezTo>
                        <a:pt x="12" y="45"/>
                        <a:pt x="14" y="37"/>
                        <a:pt x="17" y="30"/>
                      </a:cubicBezTo>
                      <a:cubicBezTo>
                        <a:pt x="19" y="24"/>
                        <a:pt x="23" y="14"/>
                        <a:pt x="24" y="8"/>
                      </a:cubicBezTo>
                      <a:cubicBezTo>
                        <a:pt x="24" y="1"/>
                        <a:pt x="16" y="0"/>
                        <a:pt x="12" y="7"/>
                      </a:cubicBezTo>
                      <a:close/>
                    </a:path>
                  </a:pathLst>
                </a:custGeom>
                <a:solidFill>
                  <a:srgbClr val="F08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99"/>
                <p:cNvSpPr>
                  <a:spLocks noChangeAspect="1"/>
                </p:cNvSpPr>
                <p:nvPr/>
              </p:nvSpPr>
              <p:spPr bwMode="auto">
                <a:xfrm>
                  <a:off x="2671" y="1953"/>
                  <a:ext cx="450" cy="248"/>
                </a:xfrm>
                <a:custGeom>
                  <a:avLst/>
                  <a:gdLst>
                    <a:gd name="T0" fmla="*/ 2147483647 w 180"/>
                    <a:gd name="T1" fmla="*/ 2147483647 h 93"/>
                    <a:gd name="T2" fmla="*/ 2147483647 w 180"/>
                    <a:gd name="T3" fmla="*/ 2147483647 h 93"/>
                    <a:gd name="T4" fmla="*/ 2147483647 w 180"/>
                    <a:gd name="T5" fmla="*/ 2147483647 h 93"/>
                    <a:gd name="T6" fmla="*/ 2147483647 w 180"/>
                    <a:gd name="T7" fmla="*/ 2147483647 h 93"/>
                    <a:gd name="T8" fmla="*/ 2147483647 w 180"/>
                    <a:gd name="T9" fmla="*/ 2147483647 h 93"/>
                    <a:gd name="T10" fmla="*/ 2147483647 w 180"/>
                    <a:gd name="T11" fmla="*/ 2147483647 h 93"/>
                    <a:gd name="T12" fmla="*/ 2147483647 w 180"/>
                    <a:gd name="T13" fmla="*/ 2147483647 h 93"/>
                    <a:gd name="T14" fmla="*/ 2147483647 w 180"/>
                    <a:gd name="T15" fmla="*/ 2147483647 h 93"/>
                    <a:gd name="T16" fmla="*/ 0 w 180"/>
                    <a:gd name="T17" fmla="*/ 2147483647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
                    <a:gd name="T28" fmla="*/ 0 h 93"/>
                    <a:gd name="T29" fmla="*/ 180 w 180"/>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 h="93">
                      <a:moveTo>
                        <a:pt x="11" y="29"/>
                      </a:moveTo>
                      <a:cubicBezTo>
                        <a:pt x="44" y="9"/>
                        <a:pt x="73" y="0"/>
                        <a:pt x="112" y="13"/>
                      </a:cubicBezTo>
                      <a:cubicBezTo>
                        <a:pt x="128" y="18"/>
                        <a:pt x="148" y="20"/>
                        <a:pt x="162" y="31"/>
                      </a:cubicBezTo>
                      <a:cubicBezTo>
                        <a:pt x="180" y="46"/>
                        <a:pt x="174" y="72"/>
                        <a:pt x="173" y="93"/>
                      </a:cubicBezTo>
                      <a:cubicBezTo>
                        <a:pt x="175" y="72"/>
                        <a:pt x="167" y="45"/>
                        <a:pt x="146" y="38"/>
                      </a:cubicBezTo>
                      <a:cubicBezTo>
                        <a:pt x="137" y="35"/>
                        <a:pt x="127" y="40"/>
                        <a:pt x="118" y="38"/>
                      </a:cubicBezTo>
                      <a:cubicBezTo>
                        <a:pt x="109" y="36"/>
                        <a:pt x="103" y="28"/>
                        <a:pt x="95" y="25"/>
                      </a:cubicBezTo>
                      <a:cubicBezTo>
                        <a:pt x="78" y="20"/>
                        <a:pt x="55" y="23"/>
                        <a:pt x="38" y="23"/>
                      </a:cubicBezTo>
                      <a:cubicBezTo>
                        <a:pt x="24" y="23"/>
                        <a:pt x="4" y="27"/>
                        <a:pt x="0" y="44"/>
                      </a:cubicBezTo>
                    </a:path>
                  </a:pathLst>
                </a:custGeom>
                <a:solidFill>
                  <a:srgbClr val="FFF9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300"/>
                <p:cNvSpPr>
                  <a:spLocks noChangeAspect="1"/>
                </p:cNvSpPr>
                <p:nvPr/>
              </p:nvSpPr>
              <p:spPr bwMode="auto">
                <a:xfrm>
                  <a:off x="2681" y="2225"/>
                  <a:ext cx="410" cy="128"/>
                </a:xfrm>
                <a:custGeom>
                  <a:avLst/>
                  <a:gdLst>
                    <a:gd name="T0" fmla="*/ 0 w 164"/>
                    <a:gd name="T1" fmla="*/ 2147483647 h 48"/>
                    <a:gd name="T2" fmla="*/ 2147483647 w 164"/>
                    <a:gd name="T3" fmla="*/ 2147483647 h 48"/>
                    <a:gd name="T4" fmla="*/ 2147483647 w 164"/>
                    <a:gd name="T5" fmla="*/ 2147483647 h 48"/>
                    <a:gd name="T6" fmla="*/ 2147483647 w 164"/>
                    <a:gd name="T7" fmla="*/ 2147483647 h 48"/>
                    <a:gd name="T8" fmla="*/ 2147483647 w 164"/>
                    <a:gd name="T9" fmla="*/ 0 h 48"/>
                    <a:gd name="T10" fmla="*/ 2147483647 w 164"/>
                    <a:gd name="T11" fmla="*/ 2147483647 h 48"/>
                    <a:gd name="T12" fmla="*/ 2147483647 w 164"/>
                    <a:gd name="T13" fmla="*/ 2147483647 h 48"/>
                    <a:gd name="T14" fmla="*/ 2147483647 w 164"/>
                    <a:gd name="T15" fmla="*/ 2147483647 h 48"/>
                    <a:gd name="T16" fmla="*/ 2147483647 w 164"/>
                    <a:gd name="T17" fmla="*/ 2147483647 h 48"/>
                    <a:gd name="T18" fmla="*/ 2147483647 w 164"/>
                    <a:gd name="T19" fmla="*/ 2147483647 h 48"/>
                    <a:gd name="T20" fmla="*/ 0 w 164"/>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8"/>
                    <a:gd name="T35" fmla="*/ 164 w 1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8">
                      <a:moveTo>
                        <a:pt x="0" y="31"/>
                      </a:moveTo>
                      <a:cubicBezTo>
                        <a:pt x="12" y="44"/>
                        <a:pt x="32" y="42"/>
                        <a:pt x="48" y="45"/>
                      </a:cubicBezTo>
                      <a:cubicBezTo>
                        <a:pt x="63" y="48"/>
                        <a:pt x="78" y="46"/>
                        <a:pt x="94" y="45"/>
                      </a:cubicBezTo>
                      <a:cubicBezTo>
                        <a:pt x="109" y="44"/>
                        <a:pt x="124" y="42"/>
                        <a:pt x="138" y="36"/>
                      </a:cubicBezTo>
                      <a:cubicBezTo>
                        <a:pt x="157" y="28"/>
                        <a:pt x="160" y="19"/>
                        <a:pt x="164" y="0"/>
                      </a:cubicBezTo>
                      <a:cubicBezTo>
                        <a:pt x="160" y="14"/>
                        <a:pt x="146" y="27"/>
                        <a:pt x="131" y="29"/>
                      </a:cubicBezTo>
                      <a:cubicBezTo>
                        <a:pt x="123" y="30"/>
                        <a:pt x="114" y="28"/>
                        <a:pt x="106" y="30"/>
                      </a:cubicBezTo>
                      <a:cubicBezTo>
                        <a:pt x="97" y="33"/>
                        <a:pt x="89" y="38"/>
                        <a:pt x="80" y="39"/>
                      </a:cubicBezTo>
                      <a:cubicBezTo>
                        <a:pt x="71" y="41"/>
                        <a:pt x="64" y="37"/>
                        <a:pt x="56" y="36"/>
                      </a:cubicBezTo>
                      <a:cubicBezTo>
                        <a:pt x="49" y="35"/>
                        <a:pt x="42" y="38"/>
                        <a:pt x="35" y="39"/>
                      </a:cubicBezTo>
                      <a:cubicBezTo>
                        <a:pt x="22" y="41"/>
                        <a:pt x="13" y="34"/>
                        <a:pt x="0" y="33"/>
                      </a:cubicBezTo>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301"/>
                <p:cNvSpPr>
                  <a:spLocks noChangeAspect="1"/>
                </p:cNvSpPr>
                <p:nvPr/>
              </p:nvSpPr>
              <p:spPr bwMode="auto">
                <a:xfrm>
                  <a:off x="2643" y="2055"/>
                  <a:ext cx="38" cy="128"/>
                </a:xfrm>
                <a:custGeom>
                  <a:avLst/>
                  <a:gdLst>
                    <a:gd name="T0" fmla="*/ 2147483647 w 15"/>
                    <a:gd name="T1" fmla="*/ 2147483647 h 48"/>
                    <a:gd name="T2" fmla="*/ 2147483647 w 15"/>
                    <a:gd name="T3" fmla="*/ 2147483647 h 48"/>
                    <a:gd name="T4" fmla="*/ 2147483647 w 15"/>
                    <a:gd name="T5" fmla="*/ 2147483647 h 48"/>
                    <a:gd name="T6" fmla="*/ 2147483647 w 15"/>
                    <a:gd name="T7" fmla="*/ 2147483647 h 48"/>
                    <a:gd name="T8" fmla="*/ 2147483647 w 15"/>
                    <a:gd name="T9" fmla="*/ 2147483647 h 48"/>
                    <a:gd name="T10" fmla="*/ 2147483647 w 15"/>
                    <a:gd name="T11" fmla="*/ 2147483647 h 48"/>
                    <a:gd name="T12" fmla="*/ 0 60000 65536"/>
                    <a:gd name="T13" fmla="*/ 0 60000 65536"/>
                    <a:gd name="T14" fmla="*/ 0 60000 65536"/>
                    <a:gd name="T15" fmla="*/ 0 60000 65536"/>
                    <a:gd name="T16" fmla="*/ 0 60000 65536"/>
                    <a:gd name="T17" fmla="*/ 0 60000 65536"/>
                    <a:gd name="T18" fmla="*/ 0 w 15"/>
                    <a:gd name="T19" fmla="*/ 0 h 48"/>
                    <a:gd name="T20" fmla="*/ 15 w 1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5" h="48">
                      <a:moveTo>
                        <a:pt x="6" y="13"/>
                      </a:moveTo>
                      <a:cubicBezTo>
                        <a:pt x="1" y="24"/>
                        <a:pt x="0" y="37"/>
                        <a:pt x="3" y="48"/>
                      </a:cubicBezTo>
                      <a:cubicBezTo>
                        <a:pt x="5" y="44"/>
                        <a:pt x="3" y="35"/>
                        <a:pt x="4" y="30"/>
                      </a:cubicBezTo>
                      <a:cubicBezTo>
                        <a:pt x="6" y="24"/>
                        <a:pt x="6" y="19"/>
                        <a:pt x="9" y="15"/>
                      </a:cubicBezTo>
                      <a:cubicBezTo>
                        <a:pt x="11" y="13"/>
                        <a:pt x="15" y="10"/>
                        <a:pt x="15" y="7"/>
                      </a:cubicBezTo>
                      <a:cubicBezTo>
                        <a:pt x="15" y="3"/>
                        <a:pt x="9" y="0"/>
                        <a:pt x="8" y="6"/>
                      </a:cubicBezTo>
                    </a:path>
                  </a:pathLst>
                </a:custGeom>
                <a:solidFill>
                  <a:srgbClr val="F5BA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302"/>
                <p:cNvSpPr>
                  <a:spLocks noChangeAspect="1"/>
                </p:cNvSpPr>
                <p:nvPr/>
              </p:nvSpPr>
              <p:spPr bwMode="auto">
                <a:xfrm>
                  <a:off x="2615" y="1945"/>
                  <a:ext cx="531" cy="435"/>
                </a:xfrm>
                <a:custGeom>
                  <a:avLst/>
                  <a:gdLst>
                    <a:gd name="T0" fmla="*/ 0 w 212"/>
                    <a:gd name="T1" fmla="*/ 2147483647 h 163"/>
                    <a:gd name="T2" fmla="*/ 2147483647 w 212"/>
                    <a:gd name="T3" fmla="*/ 2147483647 h 163"/>
                    <a:gd name="T4" fmla="*/ 2147483647 w 212"/>
                    <a:gd name="T5" fmla="*/ 2147483647 h 163"/>
                    <a:gd name="T6" fmla="*/ 2147483647 w 212"/>
                    <a:gd name="T7" fmla="*/ 0 h 163"/>
                    <a:gd name="T8" fmla="*/ 0 w 212"/>
                    <a:gd name="T9" fmla="*/ 2147483647 h 163"/>
                    <a:gd name="T10" fmla="*/ 0 60000 65536"/>
                    <a:gd name="T11" fmla="*/ 0 60000 65536"/>
                    <a:gd name="T12" fmla="*/ 0 60000 65536"/>
                    <a:gd name="T13" fmla="*/ 0 60000 65536"/>
                    <a:gd name="T14" fmla="*/ 0 60000 65536"/>
                    <a:gd name="T15" fmla="*/ 0 w 212"/>
                    <a:gd name="T16" fmla="*/ 0 h 163"/>
                    <a:gd name="T17" fmla="*/ 212 w 212"/>
                    <a:gd name="T18" fmla="*/ 163 h 163"/>
                  </a:gdLst>
                  <a:ahLst/>
                  <a:cxnLst>
                    <a:cxn ang="T10">
                      <a:pos x="T0" y="T1"/>
                    </a:cxn>
                    <a:cxn ang="T11">
                      <a:pos x="T2" y="T3"/>
                    </a:cxn>
                    <a:cxn ang="T12">
                      <a:pos x="T4" y="T5"/>
                    </a:cxn>
                    <a:cxn ang="T13">
                      <a:pos x="T6" y="T7"/>
                    </a:cxn>
                    <a:cxn ang="T14">
                      <a:pos x="T8" y="T9"/>
                    </a:cxn>
                  </a:cxnLst>
                  <a:rect l="T15" t="T16" r="T17" b="T18"/>
                  <a:pathLst>
                    <a:path w="212" h="163">
                      <a:moveTo>
                        <a:pt x="0" y="82"/>
                      </a:moveTo>
                      <a:cubicBezTo>
                        <a:pt x="0" y="140"/>
                        <a:pt x="24" y="163"/>
                        <a:pt x="96" y="163"/>
                      </a:cubicBezTo>
                      <a:cubicBezTo>
                        <a:pt x="169" y="163"/>
                        <a:pt x="212" y="141"/>
                        <a:pt x="212" y="77"/>
                      </a:cubicBezTo>
                      <a:cubicBezTo>
                        <a:pt x="212" y="13"/>
                        <a:pt x="140" y="0"/>
                        <a:pt x="95" y="0"/>
                      </a:cubicBezTo>
                      <a:cubicBezTo>
                        <a:pt x="50" y="0"/>
                        <a:pt x="0" y="24"/>
                        <a:pt x="0" y="82"/>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 name="Oval 303"/>
                <p:cNvSpPr>
                  <a:spLocks noChangeAspect="1" noChangeArrowheads="1"/>
                </p:cNvSpPr>
                <p:nvPr/>
              </p:nvSpPr>
              <p:spPr bwMode="auto">
                <a:xfrm>
                  <a:off x="2678" y="2025"/>
                  <a:ext cx="38" cy="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200" name="Oval 304"/>
                <p:cNvSpPr>
                  <a:spLocks noChangeAspect="1" noChangeArrowheads="1"/>
                </p:cNvSpPr>
                <p:nvPr/>
              </p:nvSpPr>
              <p:spPr bwMode="auto">
                <a:xfrm>
                  <a:off x="2658" y="2063"/>
                  <a:ext cx="18"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sp>
              <p:nvSpPr>
                <p:cNvPr id="201" name="Oval 305"/>
                <p:cNvSpPr>
                  <a:spLocks noChangeAspect="1" noChangeArrowheads="1"/>
                </p:cNvSpPr>
                <p:nvPr/>
              </p:nvSpPr>
              <p:spPr bwMode="auto">
                <a:xfrm>
                  <a:off x="2721" y="2012"/>
                  <a:ext cx="17" cy="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p>
                  <a:endParaRPr lang="fr-FR"/>
                </a:p>
              </p:txBody>
            </p:sp>
          </p:grpSp>
        </p:grpSp>
      </p:grpSp>
      <p:pic>
        <p:nvPicPr>
          <p:cNvPr id="9" name="Picture 8" descr="PNG_Vorlagen-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7656" y="-604119"/>
            <a:ext cx="8874363" cy="9423970"/>
          </a:xfrm>
          <a:prstGeom prst="rect">
            <a:avLst/>
          </a:prstGeom>
        </p:spPr>
      </p:pic>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8372" b="89767" l="9881" r="94071"/>
                    </a14:imgEffect>
                  </a14:imgLayer>
                </a14:imgProps>
              </a:ext>
            </a:extLst>
          </a:blip>
          <a:stretch>
            <a:fillRect/>
          </a:stretch>
        </p:blipFill>
        <p:spPr>
          <a:xfrm>
            <a:off x="1835373" y="3548037"/>
            <a:ext cx="2156863" cy="1374681"/>
          </a:xfrm>
          <a:prstGeom prst="rect">
            <a:avLst/>
          </a:prstGeom>
        </p:spPr>
      </p:pic>
      <p:pic>
        <p:nvPicPr>
          <p:cNvPr id="16" name="Picture 15"/>
          <p:cNvPicPr>
            <a:picLocks noChangeAspect="1"/>
          </p:cNvPicPr>
          <p:nvPr/>
        </p:nvPicPr>
        <p:blipFill>
          <a:blip r:embed="rId6">
            <a:extLst>
              <a:ext uri="{BEBA8EAE-BF5A-486C-A8C5-ECC9F3942E4B}">
                <a14:imgProps xmlns:a14="http://schemas.microsoft.com/office/drawing/2010/main">
                  <a14:imgLayer r:embed="rId8">
                    <a14:imgEffect>
                      <a14:backgroundRemoval t="8372" b="89767" l="9881" r="94071"/>
                    </a14:imgEffect>
                  </a14:imgLayer>
                </a14:imgProps>
              </a:ext>
            </a:extLst>
          </a:blip>
          <a:stretch>
            <a:fillRect/>
          </a:stretch>
        </p:blipFill>
        <p:spPr>
          <a:xfrm>
            <a:off x="1452603" y="4075229"/>
            <a:ext cx="2156863" cy="1374681"/>
          </a:xfrm>
          <a:prstGeom prst="rect">
            <a:avLst/>
          </a:prstGeom>
        </p:spPr>
      </p:pic>
      <p:pic>
        <p:nvPicPr>
          <p:cNvPr id="6" name="Picture 5" descr="PNG_Vorlagen-1.png"/>
          <p:cNvPicPr>
            <a:picLocks noChangeAspect="1"/>
          </p:cNvPicPr>
          <p:nvPr/>
        </p:nvPicPr>
        <p:blipFill>
          <a:blip r:embed="rId9"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3523675" y="4301431"/>
            <a:ext cx="659387" cy="494540"/>
          </a:xfrm>
          <a:prstGeom prst="rect">
            <a:avLst/>
          </a:prstGeom>
        </p:spPr>
      </p:pic>
      <p:pic>
        <p:nvPicPr>
          <p:cNvPr id="7" name="Picture 6" descr="PNG_Vorlagen-2.png"/>
          <p:cNvPicPr>
            <a:picLocks noChangeAspect="1"/>
          </p:cNvPicPr>
          <p:nvPr/>
        </p:nvPicPr>
        <p:blipFill>
          <a:blip r:embed="rId10"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3515516" y="3723355"/>
            <a:ext cx="678088" cy="508566"/>
          </a:xfrm>
          <a:prstGeom prst="rect">
            <a:avLst/>
          </a:prstGeom>
        </p:spPr>
      </p:pic>
      <p:pic>
        <p:nvPicPr>
          <p:cNvPr id="8" name="Picture 7" descr="PNG_Vorlagen-3.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15517" y="4857749"/>
            <a:ext cx="665589" cy="499192"/>
          </a:xfrm>
          <a:prstGeom prst="rect">
            <a:avLst/>
          </a:prstGeom>
        </p:spPr>
      </p:pic>
      <p:pic>
        <p:nvPicPr>
          <p:cNvPr id="202" name="Picture 201" descr="PNG_Vorlagen-1.png"/>
          <p:cNvPicPr>
            <a:picLocks noChangeAspect="1"/>
          </p:cNvPicPr>
          <p:nvPr/>
        </p:nvPicPr>
        <p:blipFill>
          <a:blip r:embed="rId9"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3726875" y="4453831"/>
            <a:ext cx="659387" cy="494540"/>
          </a:xfrm>
          <a:prstGeom prst="rect">
            <a:avLst/>
          </a:prstGeom>
        </p:spPr>
      </p:pic>
      <p:pic>
        <p:nvPicPr>
          <p:cNvPr id="203" name="Picture 202" descr="PNG_Vorlagen-2.png"/>
          <p:cNvPicPr>
            <a:picLocks noChangeAspect="1"/>
          </p:cNvPicPr>
          <p:nvPr/>
        </p:nvPicPr>
        <p:blipFill>
          <a:blip r:embed="rId10"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3718716" y="3875755"/>
            <a:ext cx="678088" cy="508566"/>
          </a:xfrm>
          <a:prstGeom prst="rect">
            <a:avLst/>
          </a:prstGeom>
        </p:spPr>
      </p:pic>
      <p:pic>
        <p:nvPicPr>
          <p:cNvPr id="204" name="Picture 203" descr="PNG_Vorlagen-3.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18718" y="5010149"/>
            <a:ext cx="665589" cy="499192"/>
          </a:xfrm>
          <a:prstGeom prst="rect">
            <a:avLst/>
          </a:prstGeom>
        </p:spPr>
      </p:pic>
      <p:grpSp>
        <p:nvGrpSpPr>
          <p:cNvPr id="211" name="Group 210"/>
          <p:cNvGrpSpPr/>
          <p:nvPr/>
        </p:nvGrpSpPr>
        <p:grpSpPr>
          <a:xfrm>
            <a:off x="1914562" y="2183234"/>
            <a:ext cx="1361637" cy="1181111"/>
            <a:chOff x="3211396" y="1440255"/>
            <a:chExt cx="1021228" cy="1181111"/>
          </a:xfrm>
        </p:grpSpPr>
        <p:pic>
          <p:nvPicPr>
            <p:cNvPr id="208" name="Picture 207"/>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1042" b="100000" l="0" r="98047"/>
                      </a14:imgEffect>
                    </a14:imgLayer>
                  </a14:imgProps>
                </a:ext>
                <a:ext uri="{28A0092B-C50C-407E-A947-70E740481C1C}">
                  <a14:useLocalDpi xmlns:a14="http://schemas.microsoft.com/office/drawing/2010/main"/>
                </a:ext>
              </a:extLst>
            </a:blip>
            <a:srcRect l="10514" r="4631"/>
            <a:stretch/>
          </p:blipFill>
          <p:spPr>
            <a:xfrm>
              <a:off x="3211396" y="1440255"/>
              <a:ext cx="1021228" cy="1181111"/>
            </a:xfrm>
            <a:prstGeom prst="rect">
              <a:avLst/>
            </a:prstGeom>
          </p:spPr>
        </p:pic>
        <p:pic>
          <p:nvPicPr>
            <p:cNvPr id="210" name="Picture 209"/>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rot="21286634">
              <a:off x="3305226" y="1531900"/>
              <a:ext cx="497552" cy="904245"/>
            </a:xfrm>
            <a:prstGeom prst="rect">
              <a:avLst/>
            </a:prstGeom>
          </p:spPr>
        </p:pic>
      </p:grpSp>
      <p:sp>
        <p:nvSpPr>
          <p:cNvPr id="3" name="TextBox 2"/>
          <p:cNvSpPr txBox="1"/>
          <p:nvPr/>
        </p:nvSpPr>
        <p:spPr>
          <a:xfrm>
            <a:off x="4209863" y="3475117"/>
            <a:ext cx="2654223" cy="1828193"/>
          </a:xfrm>
          <a:prstGeom prst="rect">
            <a:avLst/>
          </a:prstGeom>
          <a:noFill/>
        </p:spPr>
        <p:txBody>
          <a:bodyPr wrap="square" rtlCol="0">
            <a:spAutoFit/>
          </a:bodyPr>
          <a:lstStyle/>
          <a:p>
            <a:pPr>
              <a:lnSpc>
                <a:spcPct val="160000"/>
              </a:lnSpc>
            </a:pPr>
            <a:r>
              <a:rPr lang="en-US" sz="2400" dirty="0" smtClean="0"/>
              <a:t>Acetate</a:t>
            </a:r>
          </a:p>
          <a:p>
            <a:pPr>
              <a:lnSpc>
                <a:spcPct val="160000"/>
              </a:lnSpc>
            </a:pPr>
            <a:r>
              <a:rPr lang="en-US" sz="2400" dirty="0" smtClean="0"/>
              <a:t>Propionate</a:t>
            </a:r>
          </a:p>
          <a:p>
            <a:pPr>
              <a:lnSpc>
                <a:spcPct val="160000"/>
              </a:lnSpc>
            </a:pPr>
            <a:r>
              <a:rPr lang="en-US" sz="2400" dirty="0" smtClean="0"/>
              <a:t>Butyrate</a:t>
            </a:r>
            <a:endParaRPr lang="en-US" sz="2400" dirty="0"/>
          </a:p>
        </p:txBody>
      </p:sp>
      <p:pic>
        <p:nvPicPr>
          <p:cNvPr id="171" name="Picture 170" descr="PNG_Vorlagen-1.png"/>
          <p:cNvPicPr>
            <a:picLocks noChangeAspect="1"/>
          </p:cNvPicPr>
          <p:nvPr/>
        </p:nvPicPr>
        <p:blipFill>
          <a:blip r:embed="rId9"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3721035" y="4496471"/>
            <a:ext cx="659387" cy="494540"/>
          </a:xfrm>
          <a:prstGeom prst="rect">
            <a:avLst/>
          </a:prstGeom>
        </p:spPr>
      </p:pic>
      <p:pic>
        <p:nvPicPr>
          <p:cNvPr id="172" name="Picture 171" descr="PNG_Vorlagen-2.png"/>
          <p:cNvPicPr>
            <a:picLocks noChangeAspect="1"/>
          </p:cNvPicPr>
          <p:nvPr/>
        </p:nvPicPr>
        <p:blipFill>
          <a:blip r:embed="rId10" cstate="screen">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3712876" y="3918395"/>
            <a:ext cx="678088" cy="508566"/>
          </a:xfrm>
          <a:prstGeom prst="rect">
            <a:avLst/>
          </a:prstGeom>
        </p:spPr>
      </p:pic>
      <p:pic>
        <p:nvPicPr>
          <p:cNvPr id="173" name="Picture 172" descr="PNG_Vorlagen-3.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12878" y="5052789"/>
            <a:ext cx="665589" cy="499192"/>
          </a:xfrm>
          <a:prstGeom prst="rect">
            <a:avLst/>
          </a:prstGeom>
        </p:spPr>
      </p:pic>
      <p:sp>
        <p:nvSpPr>
          <p:cNvPr id="2" name="TextBox 1"/>
          <p:cNvSpPr txBox="1"/>
          <p:nvPr/>
        </p:nvSpPr>
        <p:spPr>
          <a:xfrm>
            <a:off x="4193604" y="102650"/>
            <a:ext cx="7270339" cy="646331"/>
          </a:xfrm>
          <a:prstGeom prst="rect">
            <a:avLst/>
          </a:prstGeom>
          <a:noFill/>
        </p:spPr>
        <p:txBody>
          <a:bodyPr wrap="square" rtlCol="0">
            <a:spAutoFit/>
          </a:bodyPr>
          <a:lstStyle/>
          <a:p>
            <a:r>
              <a:rPr lang="en-US" sz="3600" b="1" dirty="0" err="1" smtClean="0">
                <a:solidFill>
                  <a:srgbClr val="3366FF"/>
                </a:solidFill>
              </a:rPr>
              <a:t>Functie</a:t>
            </a:r>
            <a:r>
              <a:rPr lang="en-US" sz="3600" b="1" dirty="0" smtClean="0">
                <a:solidFill>
                  <a:srgbClr val="3366FF"/>
                </a:solidFill>
              </a:rPr>
              <a:t> </a:t>
            </a:r>
            <a:r>
              <a:rPr lang="en-US" sz="3600" b="1" dirty="0" err="1" smtClean="0">
                <a:solidFill>
                  <a:srgbClr val="3366FF"/>
                </a:solidFill>
              </a:rPr>
              <a:t>microbiota</a:t>
            </a:r>
            <a:r>
              <a:rPr lang="en-US" sz="3600" b="1" dirty="0" smtClean="0">
                <a:solidFill>
                  <a:srgbClr val="3366FF"/>
                </a:solidFill>
              </a:rPr>
              <a:t>: </a:t>
            </a:r>
            <a:r>
              <a:rPr lang="en-US" sz="3600" b="1" dirty="0" err="1" smtClean="0">
                <a:solidFill>
                  <a:srgbClr val="3366FF"/>
                </a:solidFill>
              </a:rPr>
              <a:t>productie</a:t>
            </a:r>
            <a:r>
              <a:rPr lang="en-US" sz="3600" b="1" dirty="0" smtClean="0">
                <a:solidFill>
                  <a:srgbClr val="3366FF"/>
                </a:solidFill>
              </a:rPr>
              <a:t> SCFA</a:t>
            </a:r>
            <a:endParaRPr lang="en-US" sz="3600" b="1" dirty="0">
              <a:solidFill>
                <a:srgbClr val="3366FF"/>
              </a:solidFill>
            </a:endParaRPr>
          </a:p>
        </p:txBody>
      </p:sp>
    </p:spTree>
    <p:extLst>
      <p:ext uri="{BB962C8B-B14F-4D97-AF65-F5344CB8AC3E}">
        <p14:creationId xmlns:p14="http://schemas.microsoft.com/office/powerpoint/2010/main" val="4196942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56689E-6 -9.17091E-7 C -0.00469 0.00301 -0.00885 0.00509 -0.01354 0.00718 C -0.01805 0.01111 -0.01944 0.01551 -0.02429 0.01806 C -0.02898 0.02686 -0.02516 0.03404 -0.01753 0.03775 C -0.00208 0.04539 0.01284 0.04562 0.0295 0.04678 C 0.03505 0.04909 0.03835 0.04979 0.04043 0.05766 C 0.03991 0.06114 0.04164 0.06739 0.03904 0.06832 C 0.0236 0.07272 -0.00816 0.07202 -0.00816 0.07202 C -0.01406 0.07457 -0.01926 0.07619 -0.02429 0.08105 C -0.02308 0.08985 -0.0236 0.09981 -0.0203 0.10792 C -0.01857 0.11255 -0.00417 0.11023 -0.00417 0.1188 " pathEditMode="relative" ptsTypes="ffffffffffA">
                                      <p:cBhvr>
                                        <p:cTn id="10" dur="2000" fill="hold"/>
                                        <p:tgtEl>
                                          <p:spTgt spid="21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211"/>
                                        </p:tgtEl>
                                      </p:cBhvr>
                                    </p:animEffect>
                                    <p:set>
                                      <p:cBhvr>
                                        <p:cTn id="15" dur="1" fill="hold">
                                          <p:stCondLst>
                                            <p:cond delay="499"/>
                                          </p:stCondLst>
                                        </p:cTn>
                                        <p:tgtEl>
                                          <p:spTgt spid="211"/>
                                        </p:tgtEl>
                                        <p:attrNameLst>
                                          <p:attrName>style.visibility</p:attrName>
                                        </p:attrNameLst>
                                      </p:cBhvr>
                                      <p:to>
                                        <p:strVal val="hidden"/>
                                      </p:to>
                                    </p:set>
                                  </p:childTnLst>
                                </p:cTn>
                              </p:par>
                              <p:par>
                                <p:cTn id="16" presetID="2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2.26098E-6 -1.62112E-6 L 0.18306 0.02524 " pathEditMode="relative" rAng="0" ptsTypes="AA">
                                      <p:cBhvr>
                                        <p:cTn id="44" dur="2000" fill="hold"/>
                                        <p:tgtEl>
                                          <p:spTgt spid="6"/>
                                        </p:tgtEl>
                                        <p:attrNameLst>
                                          <p:attrName>ppt_x</p:attrName>
                                          <p:attrName>ppt_y</p:attrName>
                                        </p:attrNameLst>
                                      </p:cBhvr>
                                      <p:rCtr x="9145" y="1251"/>
                                    </p:animMotion>
                                  </p:childTnLst>
                                </p:cTn>
                              </p:par>
                              <p:par>
                                <p:cTn id="45" presetID="0" presetClass="path" presetSubtype="0" accel="50000" decel="50000" fill="hold" nodeType="withEffect">
                                  <p:stCondLst>
                                    <p:cond delay="0"/>
                                  </p:stCondLst>
                                  <p:childTnLst>
                                    <p:animMotion origin="layout" path="M -1.25976E-6 3.10329E-7 L 0.19799 0.0667 " pathEditMode="relative" rAng="0" ptsTypes="AA">
                                      <p:cBhvr>
                                        <p:cTn id="46" dur="2000" fill="hold"/>
                                        <p:tgtEl>
                                          <p:spTgt spid="7"/>
                                        </p:tgtEl>
                                        <p:attrNameLst>
                                          <p:attrName>ppt_x</p:attrName>
                                          <p:attrName>ppt_y</p:attrName>
                                        </p:attrNameLst>
                                      </p:cBhvr>
                                      <p:rCtr x="9891" y="3335"/>
                                    </p:animMotion>
                                  </p:childTnLst>
                                </p:cTn>
                              </p:par>
                              <p:par>
                                <p:cTn id="47" presetID="0" presetClass="path" presetSubtype="0" accel="50000" decel="50000" fill="hold" nodeType="withEffect">
                                  <p:stCondLst>
                                    <p:cond delay="0"/>
                                  </p:stCondLst>
                                  <p:childTnLst>
                                    <p:animMotion origin="layout" path="M -6.97553E-7 -8.42983E-7 L 0.17231 -0.00718 " pathEditMode="relative" rAng="0" ptsTypes="AA">
                                      <p:cBhvr>
                                        <p:cTn id="48" dur="2000" fill="hold"/>
                                        <p:tgtEl>
                                          <p:spTgt spid="8"/>
                                        </p:tgtEl>
                                        <p:attrNameLst>
                                          <p:attrName>ppt_x</p:attrName>
                                          <p:attrName>ppt_y</p:attrName>
                                        </p:attrNameLst>
                                      </p:cBhvr>
                                      <p:rCtr x="8607" y="-371"/>
                                    </p:animMotion>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0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0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0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1.89997E-6 -1.33457E-6 C 0.03699 0.00301 0.07294 0.01413 0.10976 0.01831 C 0.12938 0.02688 0.14936 0.03012 0.16985 0.03452 C 0.18357 0.0373 0.20059 0.04518 0.21448 0.04588 C 0.23671 0.04657 0.25894 0.04727 0.28135 0.04819 C 0.28534 0.04889 0.28916 0.05051 0.29333 0.05051 C 0.32251 0.05051 0.35168 0.05028 0.38086 0.04819 C 0.39493 0.04704 0.41021 0.02526 0.42028 0.0139 C 0.42549 0.00765 0.43244 0.00417 0.43748 -0.00232 C 0.44807 -0.01668 0.45936 -0.03406 0.46822 -0.05028 C 0.46961 -0.05306 0.47013 -0.05676 0.47169 -0.05931 C 0.47308 -0.06209 0.47534 -0.06372 0.4769 -0.06626 C 0.47933 -0.07067 0.48367 -0.07993 0.48367 -0.0797 C 0.48524 -0.08688 0.48784 -0.0943 0.49062 -0.10055 C 0.49253 -0.10542 0.49739 -0.11422 0.49739 -0.11399 C 0.49948 -0.12326 0.49774 -0.11955 0.5026 -0.12581 " pathEditMode="relative" rAng="0" ptsTypes="fffffffffffffffA">
                                      <p:cBhvr>
                                        <p:cTn id="71" dur="2000" fill="hold"/>
                                        <p:tgtEl>
                                          <p:spTgt spid="203"/>
                                        </p:tgtEl>
                                        <p:attrNameLst>
                                          <p:attrName>ppt_x</p:attrName>
                                          <p:attrName>ppt_y</p:attrName>
                                        </p:attrNameLst>
                                      </p:cBhvr>
                                      <p:rCtr x="25130" y="-3777"/>
                                    </p:animMotion>
                                  </p:childTnLst>
                                </p:cTn>
                              </p:par>
                              <p:par>
                                <p:cTn id="72" presetID="0" presetClass="path" presetSubtype="0" accel="50000" decel="50000" fill="hold" nodeType="withEffect">
                                  <p:stCondLst>
                                    <p:cond delay="0"/>
                                  </p:stCondLst>
                                  <p:childTnLst>
                                    <p:animMotion origin="layout" path="M -4.42862E-6 -1.89991E-6 C 0.037 0.00301 0.07295 0.01414 0.10976 0.01831 C 0.12939 0.02688 0.14936 0.03012 0.16986 0.03452 C 0.18358 0.0373 0.20059 0.04518 0.21449 0.04588 C 0.23672 0.04657 0.25895 0.04727 0.28135 0.04819 C 0.28535 0.04889 0.28917 0.05051 0.29334 0.05051 C 0.32251 0.05051 0.35169 0.05028 0.38087 0.04819 C 0.39493 0.04704 0.41022 0.02526 0.42029 0.0139 C 0.4255 0.00765 0.43245 0.00417 0.43748 -0.00232 C 0.44808 -0.01668 0.45937 -0.03406 0.46822 -0.05028 C 0.46961 -0.05306 0.47013 -0.05676 0.4717 -0.05931 C 0.47309 -0.06209 0.47534 -0.06371 0.47691 -0.06626 C 0.47934 -0.07067 0.48368 -0.07993 0.48368 -0.0797 C 0.48524 -0.08688 0.48785 -0.0943 0.49063 -0.10055 C 0.49254 -0.10542 0.4974 -0.11422 0.4974 -0.11399 C 0.49948 -0.12326 0.49775 -0.11955 0.50261 -0.12581 " pathEditMode="relative" rAng="0" ptsTypes="fffffffffffffffA">
                                      <p:cBhvr>
                                        <p:cTn id="73" dur="2000" fill="hold"/>
                                        <p:tgtEl>
                                          <p:spTgt spid="202"/>
                                        </p:tgtEl>
                                        <p:attrNameLst>
                                          <p:attrName>ppt_x</p:attrName>
                                          <p:attrName>ppt_y</p:attrName>
                                        </p:attrNameLst>
                                      </p:cBhvr>
                                      <p:rCtr x="25130" y="-3777"/>
                                    </p:animMotion>
                                  </p:childTnLst>
                                </p:cTn>
                              </p:par>
                              <p:par>
                                <p:cTn id="74" presetID="0" presetClass="path" presetSubtype="0" accel="50000" decel="50000" fill="hold" nodeType="withEffect">
                                  <p:stCondLst>
                                    <p:cond delay="0"/>
                                  </p:stCondLst>
                                  <p:childTnLst>
                                    <p:animMotion origin="layout" path="M 2.91421E-6 -0.06418 C 0.04237 -0.06001 0.08371 -0.04426 0.12608 -0.03823 C 0.14866 -0.02595 0.17158 -0.02132 0.1952 -0.01506 C 0.21083 -0.01112 0.23046 0.00046 0.24644 0.00116 C 0.27214 0.00208 0.29767 0.00324 0.32337 0.00463 C 0.32806 0.00556 0.3324 0.00834 0.33709 0.00834 C 0.37079 0.00834 0.40413 0.00764 0.43782 0.00463 C 0.45397 0.00301 0.47151 -0.02827 0.48315 -0.04449 C 0.48923 -0.05329 0.49704 -0.05839 0.50295 -0.06766 C 0.51511 -0.08805 0.52813 -0.11307 0.5382 -0.13624 C 0.53994 -0.13995 0.54046 -0.14551 0.54237 -0.14921 C 0.54394 -0.15315 0.54654 -0.15547 0.54828 -0.15918 C 0.55106 -0.16543 0.55592 -0.17841 0.55592 -0.17818 C 0.55783 -0.1886 0.56096 -0.19926 0.56408 -0.2083 C 0.56617 -0.21525 0.57172 -0.22776 0.57172 -0.22729 C 0.57415 -0.24073 0.57224 -0.23517 0.57798 -0.24375 " pathEditMode="relative" rAng="0" ptsTypes="fffffffffffffffA">
                                      <p:cBhvr>
                                        <p:cTn id="75" dur="2000" fill="hold"/>
                                        <p:tgtEl>
                                          <p:spTgt spid="204"/>
                                        </p:tgtEl>
                                        <p:attrNameLst>
                                          <p:attrName>ppt_x</p:attrName>
                                          <p:attrName>ppt_y</p:attrName>
                                        </p:attrNameLst>
                                      </p:cBhvr>
                                      <p:rCtr x="28899" y="-5352"/>
                                    </p:animMotion>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7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72"/>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7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0 0 C 0.03804 -0.00347 0.07486 -0.0095 0.11324 -0.01135 C 0.12244 -0.01297 0.1313 -0.01784 0.14068 -0.0183 C 0.14815 -0.01899 0.16152 -0.01552 0.16986 -0.01367 C 0.17819 -0.00648 0.18583 -0.00463 0.19556 -0.00231 C 0.21015 0.00417 0.20216 0.00163 0.21953 0.00464 C 0.23411 0.01414 0.26989 0.019 0.28639 0.02063 C 0.29664 0.02317 0.30393 0.03082 0.31383 0.0343 C 0.318 0.04264 0.32703 0.04912 0.3345 0.0526 C 0.34283 0.06025 0.35742 0.06998 0.36697 0.07554 C 0.37513 0.08017 0.37027 0.07484 0.38069 0.08249 C 0.38417 0.08504 0.38729 0.08898 0.39111 0.09152 C 0.39337 0.09291 0.39563 0.09454 0.39789 0.09616 C 0.40778 0.11539 0.39111 0.08481 0.41161 0.11215 C 0.41334 0.11446 0.41456 0.11747 0.41682 0.1191 C 0.41873 0.12049 0.42133 0.12049 0.42359 0.12118 C 0.43505 0.13138 0.43783 0.15153 0.44756 0.16474 C 0.44808 0.16706 0.44842 0.16937 0.44929 0.17169 C 0.45016 0.1747 0.45277 0.18073 0.45277 0.18073 " pathEditMode="relative" ptsTypes="ffffffffffffffffffA">
                                      <p:cBhvr>
                                        <p:cTn id="87" dur="2000" fill="hold"/>
                                        <p:tgtEl>
                                          <p:spTgt spid="171"/>
                                        </p:tgtEl>
                                        <p:attrNameLst>
                                          <p:attrName>ppt_x</p:attrName>
                                          <p:attrName>ppt_y</p:attrName>
                                        </p:attrNameLst>
                                      </p:cBhvr>
                                    </p:animMotion>
                                  </p:childTnLst>
                                </p:cTn>
                              </p:par>
                              <p:par>
                                <p:cTn id="88" presetID="0" presetClass="path" presetSubtype="0" accel="50000" decel="50000" fill="hold" nodeType="withEffect">
                                  <p:stCondLst>
                                    <p:cond delay="0"/>
                                  </p:stCondLst>
                                  <p:childTnLst>
                                    <p:animMotion origin="layout" path="M 3.92845E-6 -0.00787 C 0.04428 -0.00996 0.08735 -0.01343 0.13216 -0.01459 C 0.14293 -0.01552 0.15317 -0.01853 0.16412 -0.01876 C 0.1728 -0.01899 0.18843 -0.01714 0.19816 -0.01598 C 0.20788 -0.01181 0.21691 -0.01065 0.2282 -0.00926 C 0.24522 -0.00532 0.23602 -0.00695 0.25616 -0.00509 C 0.27318 0.00047 0.31504 0.00348 0.33431 0.00441 C 0.3463 0.0058 0.35481 0.01043 0.36627 0.01252 C 0.37113 0.01738 0.38173 0.02109 0.39041 0.02317 C 0.40014 0.02781 0.41715 0.0336 0.42844 0.03684 C 0.438 0.03962 0.43226 0.03638 0.44442 0.04101 C 0.44842 0.04241 0.45206 0.04472 0.45658 0.04634 C 0.45918 0.04704 0.46179 0.04797 0.46457 0.04912 C 0.47603 0.06048 0.45658 0.04241 0.48054 0.05839 C 0.48246 0.05978 0.48402 0.06164 0.48662 0.06256 C 0.48888 0.06349 0.49183 0.06349 0.49444 0.06372 C 0.50781 0.06975 0.51111 0.08179 0.5224 0.08967 C 0.52309 0.09106 0.52344 0.09245 0.52448 0.09361 C 0.52553 0.09546 0.52865 0.09917 0.52865 0.09917 " pathEditMode="relative" rAng="0" ptsTypes="ffffffffffffffffffA">
                                      <p:cBhvr>
                                        <p:cTn id="89" dur="2000" fill="hold"/>
                                        <p:tgtEl>
                                          <p:spTgt spid="173"/>
                                        </p:tgtEl>
                                        <p:attrNameLst>
                                          <p:attrName>ppt_x</p:attrName>
                                          <p:attrName>ppt_y</p:attrName>
                                        </p:attrNameLst>
                                      </p:cBhvr>
                                      <p:rCtr x="26433" y="4796"/>
                                    </p:animMotion>
                                  </p:childTnLst>
                                </p:cTn>
                              </p:par>
                              <p:par>
                                <p:cTn id="90" presetID="0" presetClass="path" presetSubtype="0" accel="50000" decel="50000" fill="hold" nodeType="withEffect">
                                  <p:stCondLst>
                                    <p:cond delay="0"/>
                                  </p:stCondLst>
                                  <p:childTnLst>
                                    <p:animMotion origin="layout" path="M 0 0 C 0.03804 -0.00347 0.07486 -0.0095 0.11324 -0.01135 C 0.12244 -0.01297 0.1313 -0.01784 0.14068 -0.0183 C 0.14815 -0.01899 0.16152 -0.01552 0.16986 -0.01367 C 0.17819 -0.00648 0.18583 -0.00463 0.19556 -0.00231 C 0.21015 0.00417 0.20216 0.00163 0.21953 0.00464 C 0.23411 0.01414 0.26989 0.019 0.28639 0.02063 C 0.29664 0.02317 0.30393 0.03082 0.31383 0.0343 C 0.318 0.04264 0.32703 0.04912 0.3345 0.0526 C 0.34283 0.06025 0.35742 0.06998 0.36697 0.07554 C 0.37513 0.08017 0.37027 0.07484 0.38069 0.08249 C 0.38417 0.08504 0.38729 0.08898 0.39111 0.09152 C 0.39337 0.09291 0.39563 0.09454 0.39789 0.09616 C 0.40778 0.11539 0.39111 0.08481 0.41161 0.11215 C 0.41334 0.11446 0.41456 0.11747 0.41682 0.1191 C 0.41873 0.12049 0.42133 0.12049 0.42359 0.12118 C 0.43505 0.13138 0.43783 0.15153 0.44756 0.16474 C 0.44808 0.16706 0.44842 0.16937 0.44929 0.17169 C 0.45016 0.1747 0.45277 0.18073 0.45277 0.18073 " pathEditMode="relative" ptsTypes="ffffffffffffffffffA">
                                      <p:cBhvr>
                                        <p:cTn id="91" dur="2000" fill="hold"/>
                                        <p:tgtEl>
                                          <p:spTgt spid="1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TotalTime>
  <Words>1267</Words>
  <Application>Microsoft Macintosh PowerPoint</Application>
  <PresentationFormat>Custom</PresentationFormat>
  <Paragraphs>183</Paragraphs>
  <Slides>15</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Office-thema</vt:lpstr>
      <vt:lpstr>Equation</vt:lpstr>
      <vt:lpstr>Prism Project</vt:lpstr>
      <vt:lpstr>PowerPoint Presentation</vt:lpstr>
      <vt:lpstr>PowerPoint Presentation</vt:lpstr>
      <vt:lpstr>Achtergrond</vt:lpstr>
      <vt:lpstr>PowerPoint Presentation</vt:lpstr>
      <vt:lpstr>Projectopzet: Microbiota, energy balance and metabolism</vt:lpstr>
      <vt:lpstr>Humane studies: Antibiotica interventie</vt:lpstr>
      <vt:lpstr>Methoden antibiotica interventie</vt:lpstr>
      <vt:lpstr>Verandering in microbiota (antibiotica) geen effecten op onze stofwisseling en insuline gevoeligheid     </vt:lpstr>
      <vt:lpstr>PowerPoint Presentation</vt:lpstr>
      <vt:lpstr>Centrale hypothese </vt:lpstr>
      <vt:lpstr>De plaats van fermentatie bepaalt de effecten op de stofwisseling</vt:lpstr>
      <vt:lpstr>Fecal transplantation to improve insulin resistance</vt:lpstr>
      <vt:lpstr>PowerPoint Presentation</vt:lpstr>
      <vt:lpstr>Highlights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Boris van der Loos</dc:creator>
  <cp:lastModifiedBy>HB</cp:lastModifiedBy>
  <cp:revision>38</cp:revision>
  <dcterms:created xsi:type="dcterms:W3CDTF">2017-04-06T13:23:16Z</dcterms:created>
  <dcterms:modified xsi:type="dcterms:W3CDTF">2017-06-07T11:26:17Z</dcterms:modified>
</cp:coreProperties>
</file>