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2" r:id="rId4"/>
    <p:sldId id="259" r:id="rId5"/>
    <p:sldId id="268" r:id="rId6"/>
    <p:sldId id="260" r:id="rId7"/>
    <p:sldId id="271" r:id="rId8"/>
    <p:sldId id="261" r:id="rId9"/>
    <p:sldId id="272" r:id="rId10"/>
    <p:sldId id="273" r:id="rId11"/>
    <p:sldId id="264" r:id="rId12"/>
    <p:sldId id="266" r:id="rId13"/>
    <p:sldId id="267" r:id="rId14"/>
    <p:sldId id="270" r:id="rId15"/>
    <p:sldId id="265" r:id="rId16"/>
  </p:sldIdLst>
  <p:sldSz cx="12192000" cy="6858000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F1C"/>
    <a:srgbClr val="82B621"/>
    <a:srgbClr val="A12544"/>
    <a:srgbClr val="397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39"/>
  </p:normalViewPr>
  <p:slideViewPr>
    <p:cSldViewPr snapToGrid="0" snapToObjects="1">
      <p:cViewPr varScale="1">
        <p:scale>
          <a:sx n="94" d="100"/>
          <a:sy n="94" d="100"/>
        </p:scale>
        <p:origin x="-21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D2947-E71F-45B8-B7BF-7429031ABFCF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30FC-442D-4CA8-9F23-F41EC2A76E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4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35FF-A951-449F-9C85-B57CD2B6AE77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58DA-513F-40DE-AE8E-A97D9BADD5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programma</a:t>
            </a:r>
            <a:r>
              <a:rPr lang="en-GB" dirty="0" smtClean="0"/>
              <a:t> ‘</a:t>
            </a:r>
            <a:r>
              <a:rPr lang="en-GB" dirty="0" err="1" smtClean="0"/>
              <a:t>namens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cosun</a:t>
            </a:r>
            <a:r>
              <a:rPr lang="en-GB" baseline="0" dirty="0" smtClean="0"/>
              <a:t>’.  </a:t>
            </a:r>
            <a:r>
              <a:rPr lang="en-GB" baseline="0" dirty="0" err="1" smtClean="0"/>
              <a:t>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 Alex </a:t>
            </a:r>
            <a:r>
              <a:rPr lang="en-GB" baseline="0" dirty="0" err="1" smtClean="0"/>
              <a:t>Benschop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Harry </a:t>
            </a:r>
            <a:r>
              <a:rPr lang="en-GB" baseline="0" dirty="0" err="1" smtClean="0"/>
              <a:t>Raaymakers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verhinderd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. </a:t>
            </a:r>
            <a:br>
              <a:rPr lang="en-GB" baseline="0" dirty="0" smtClean="0"/>
            </a:br>
            <a:r>
              <a:rPr lang="en-GB" baseline="0" dirty="0" smtClean="0"/>
              <a:t>Is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te </a:t>
            </a:r>
            <a:r>
              <a:rPr lang="en-GB" baseline="0" dirty="0" err="1" smtClean="0"/>
              <a:t>sluiten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</a:t>
            </a:r>
            <a:r>
              <a:rPr lang="en-GB" baseline="0" dirty="0" smtClean="0"/>
              <a:t> het net even </a:t>
            </a:r>
            <a:r>
              <a:rPr lang="en-GB" baseline="0" dirty="0" err="1" smtClean="0"/>
              <a:t>anders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zouden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, maar </a:t>
            </a:r>
            <a:r>
              <a:rPr lang="en-GB" baseline="0" dirty="0" err="1" smtClean="0"/>
              <a:t>inhoud</a:t>
            </a:r>
            <a:r>
              <a:rPr lang="en-GB" baseline="0" dirty="0" smtClean="0"/>
              <a:t> is met hen </a:t>
            </a:r>
            <a:r>
              <a:rPr lang="en-GB" baseline="0" dirty="0" err="1" smtClean="0"/>
              <a:t>afgestemd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3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NB: </a:t>
            </a:r>
            <a:r>
              <a:rPr lang="en-GB" dirty="0" err="1" smtClean="0"/>
              <a:t>dat</a:t>
            </a:r>
            <a:r>
              <a:rPr lang="en-GB" dirty="0" smtClean="0"/>
              <a:t> LIJKT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suikerbietenpulp</a:t>
            </a:r>
            <a:r>
              <a:rPr lang="en-GB" dirty="0" smtClean="0"/>
              <a:t>. Maar </a:t>
            </a:r>
            <a:r>
              <a:rPr lang="en-GB" dirty="0" err="1" smtClean="0"/>
              <a:t>mondiale</a:t>
            </a:r>
            <a:r>
              <a:rPr lang="en-GB" dirty="0" smtClean="0"/>
              <a:t> PET </a:t>
            </a:r>
            <a:r>
              <a:rPr lang="en-GB" dirty="0" err="1" smtClean="0"/>
              <a:t>productie</a:t>
            </a:r>
            <a:r>
              <a:rPr lang="en-GB" dirty="0" smtClean="0"/>
              <a:t> is 10M ton</a:t>
            </a:r>
            <a:r>
              <a:rPr lang="en-GB" dirty="0" smtClean="0"/>
              <a:t>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nl-NL" dirty="0" smtClean="0"/>
              <a:t>De </a:t>
            </a:r>
            <a:r>
              <a:rPr lang="nl-NL" dirty="0" err="1" smtClean="0"/>
              <a:t>Refresco</a:t>
            </a:r>
            <a:r>
              <a:rPr lang="nl-NL" dirty="0" smtClean="0"/>
              <a:t> Group is Europa's grootste producent van frisdranken en vruchtensappen.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Budget om dit te doen: 1,5 ME</a:t>
            </a:r>
            <a:r>
              <a:rPr lang="nl-NL" baseline="0" dirty="0" smtClean="0"/>
              <a:t> subsidie en 1,5ME privaat (oorspronkelijk)</a:t>
            </a:r>
          </a:p>
          <a:p>
            <a:endParaRPr lang="nl-NL" baseline="0" dirty="0" smtClean="0"/>
          </a:p>
          <a:p>
            <a:r>
              <a:rPr lang="nl-NL" baseline="0" dirty="0" smtClean="0"/>
              <a:t>FDCA vervangt </a:t>
            </a:r>
            <a:r>
              <a:rPr lang="nl-NL" baseline="0" dirty="0" err="1" smtClean="0"/>
              <a:t>tereftaalzuur</a:t>
            </a:r>
            <a:r>
              <a:rPr lang="nl-NL" baseline="0" dirty="0" smtClean="0"/>
              <a:t>. </a:t>
            </a:r>
            <a:br>
              <a:rPr lang="nl-NL" baseline="0" dirty="0" smtClean="0"/>
            </a:br>
            <a:r>
              <a:rPr lang="nl-NL" baseline="0" dirty="0" smtClean="0"/>
              <a:t>Het andere monomeer, </a:t>
            </a:r>
            <a:r>
              <a:rPr lang="nl-NL" baseline="0" dirty="0" err="1" smtClean="0"/>
              <a:t>ethaandiol</a:t>
            </a:r>
            <a:r>
              <a:rPr lang="nl-NL" baseline="0" dirty="0" smtClean="0"/>
              <a:t>, is gelijk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6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Noot</a:t>
            </a:r>
            <a:r>
              <a:rPr lang="en-GB" dirty="0" smtClean="0"/>
              <a:t>: </a:t>
            </a:r>
            <a:r>
              <a:rPr lang="en-GB" dirty="0" err="1" smtClean="0"/>
              <a:t>Cosun</a:t>
            </a:r>
            <a:r>
              <a:rPr lang="en-GB" dirty="0" smtClean="0"/>
              <a:t> </a:t>
            </a:r>
            <a:r>
              <a:rPr lang="en-GB" dirty="0" err="1" smtClean="0"/>
              <a:t>heeft</a:t>
            </a:r>
            <a:r>
              <a:rPr lang="en-GB" baseline="0" dirty="0" smtClean="0"/>
              <a:t> cat </a:t>
            </a:r>
            <a:r>
              <a:rPr lang="en-GB" baseline="0" dirty="0" err="1" smtClean="0"/>
              <a:t>producent</a:t>
            </a:r>
            <a:r>
              <a:rPr lang="en-GB" baseline="0" dirty="0" smtClean="0"/>
              <a:t> Johnson Matthey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project </a:t>
            </a:r>
            <a:r>
              <a:rPr lang="en-GB" baseline="0" dirty="0" err="1" smtClean="0"/>
              <a:t>betrokken</a:t>
            </a:r>
            <a:r>
              <a:rPr lang="en-GB" baseline="0" dirty="0" smtClean="0"/>
              <a:t>, maar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derde</a:t>
            </a:r>
            <a:r>
              <a:rPr lang="en-GB" baseline="0" dirty="0" smtClean="0"/>
              <a:t>... </a:t>
            </a:r>
            <a:r>
              <a:rPr lang="en-GB" baseline="0" dirty="0" err="1" smtClean="0"/>
              <a:t>Hebben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geholpen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ontwikkeling</a:t>
            </a:r>
            <a:r>
              <a:rPr lang="en-GB" baseline="0" dirty="0" smtClean="0"/>
              <a:t> cats.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7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7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Conversie</a:t>
            </a:r>
            <a:r>
              <a:rPr lang="en-GB" dirty="0" smtClean="0"/>
              <a:t>: </a:t>
            </a:r>
            <a:r>
              <a:rPr lang="en-GB" dirty="0" err="1" smtClean="0"/>
              <a:t>basisch</a:t>
            </a:r>
            <a:r>
              <a:rPr lang="en-GB" dirty="0" smtClean="0"/>
              <a:t> (</a:t>
            </a:r>
            <a:r>
              <a:rPr lang="en-GB" dirty="0" err="1" smtClean="0"/>
              <a:t>uitbouw</a:t>
            </a:r>
            <a:r>
              <a:rPr lang="en-GB" dirty="0" smtClean="0"/>
              <a:t> </a:t>
            </a:r>
            <a:r>
              <a:rPr lang="en-GB" dirty="0" err="1" smtClean="0"/>
              <a:t>kennispositie</a:t>
            </a:r>
            <a:r>
              <a:rPr lang="en-GB" dirty="0" smtClean="0"/>
              <a:t> – </a:t>
            </a:r>
            <a:r>
              <a:rPr lang="en-GB" dirty="0" err="1" smtClean="0"/>
              <a:t>en</a:t>
            </a:r>
            <a:r>
              <a:rPr lang="en-GB" dirty="0" smtClean="0"/>
              <a:t> patent), </a:t>
            </a:r>
            <a:r>
              <a:rPr lang="en-GB" dirty="0" err="1" smtClean="0"/>
              <a:t>zuur</a:t>
            </a:r>
            <a:r>
              <a:rPr lang="en-GB" dirty="0" smtClean="0"/>
              <a:t>/</a:t>
            </a:r>
            <a:r>
              <a:rPr lang="en-GB" dirty="0" err="1" smtClean="0"/>
              <a:t>neutraal</a:t>
            </a:r>
            <a:r>
              <a:rPr lang="en-GB" dirty="0" smtClean="0"/>
              <a:t>, continue </a:t>
            </a:r>
            <a:r>
              <a:rPr lang="en-GB" dirty="0" err="1" smtClean="0"/>
              <a:t>oxidatie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goud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alu</a:t>
            </a:r>
            <a:r>
              <a:rPr lang="en-GB" baseline="0" dirty="0" smtClean="0"/>
              <a:t> ox, O2 gas influx). </a:t>
            </a:r>
            <a:r>
              <a:rPr lang="en-GB" baseline="0" dirty="0" err="1" smtClean="0"/>
              <a:t>Komt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vrij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titreren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loog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conversie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Prijs</a:t>
            </a:r>
            <a:r>
              <a:rPr lang="en-GB" baseline="0" dirty="0" smtClean="0"/>
              <a:t> FDCA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we op </a:t>
            </a:r>
            <a:r>
              <a:rPr lang="en-GB" baseline="0" dirty="0" err="1" smtClean="0"/>
              <a:t>uitkwamen</a:t>
            </a:r>
            <a:r>
              <a:rPr lang="en-GB" baseline="0" dirty="0" smtClean="0"/>
              <a:t>: ca 5,5 euro/kg. </a:t>
            </a:r>
            <a:r>
              <a:rPr lang="en-GB" baseline="0" dirty="0" err="1" smtClean="0"/>
              <a:t>Grondstof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galacturonzuur</a:t>
            </a:r>
            <a:r>
              <a:rPr lang="en-GB" baseline="0" dirty="0" smtClean="0"/>
              <a:t> ca 1,50. 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err="1" smtClean="0"/>
              <a:t>Tegen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2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Conversie</a:t>
            </a:r>
            <a:r>
              <a:rPr lang="en-GB" dirty="0" smtClean="0"/>
              <a:t>: </a:t>
            </a:r>
            <a:r>
              <a:rPr lang="en-GB" dirty="0" err="1" smtClean="0"/>
              <a:t>basisch</a:t>
            </a:r>
            <a:r>
              <a:rPr lang="en-GB" dirty="0" smtClean="0"/>
              <a:t> (</a:t>
            </a:r>
            <a:r>
              <a:rPr lang="en-GB" dirty="0" err="1" smtClean="0"/>
              <a:t>uitbouw</a:t>
            </a:r>
            <a:r>
              <a:rPr lang="en-GB" dirty="0" smtClean="0"/>
              <a:t> </a:t>
            </a:r>
            <a:r>
              <a:rPr lang="en-GB" dirty="0" err="1" smtClean="0"/>
              <a:t>kennispositie</a:t>
            </a:r>
            <a:r>
              <a:rPr lang="en-GB" dirty="0" smtClean="0"/>
              <a:t> – </a:t>
            </a:r>
            <a:r>
              <a:rPr lang="en-GB" dirty="0" err="1" smtClean="0"/>
              <a:t>en</a:t>
            </a:r>
            <a:r>
              <a:rPr lang="en-GB" dirty="0" smtClean="0"/>
              <a:t> patent), </a:t>
            </a:r>
            <a:r>
              <a:rPr lang="en-GB" dirty="0" err="1" smtClean="0"/>
              <a:t>zuur</a:t>
            </a:r>
            <a:r>
              <a:rPr lang="en-GB" dirty="0" smtClean="0"/>
              <a:t>/</a:t>
            </a:r>
            <a:r>
              <a:rPr lang="en-GB" dirty="0" err="1" smtClean="0"/>
              <a:t>neutraal</a:t>
            </a:r>
            <a:r>
              <a:rPr lang="en-GB" dirty="0" smtClean="0"/>
              <a:t>, continue </a:t>
            </a:r>
            <a:r>
              <a:rPr lang="en-GB" dirty="0" err="1" smtClean="0"/>
              <a:t>oxidatie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goud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alu</a:t>
            </a:r>
            <a:r>
              <a:rPr lang="en-GB" baseline="0" dirty="0" smtClean="0"/>
              <a:t> ox, O2 gas influx). </a:t>
            </a:r>
            <a:r>
              <a:rPr lang="en-GB" baseline="0" dirty="0" err="1" smtClean="0"/>
              <a:t>Komt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vrij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titreren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loog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conversie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Prijs</a:t>
            </a:r>
            <a:r>
              <a:rPr lang="en-GB" baseline="0" dirty="0" smtClean="0"/>
              <a:t> FDCA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we op </a:t>
            </a:r>
            <a:r>
              <a:rPr lang="en-GB" baseline="0" dirty="0" err="1" smtClean="0"/>
              <a:t>uitkwamen</a:t>
            </a:r>
            <a:r>
              <a:rPr lang="en-GB" baseline="0" dirty="0" smtClean="0"/>
              <a:t>: ca 5,5 euro/kg. </a:t>
            </a:r>
            <a:r>
              <a:rPr lang="en-GB" baseline="0" dirty="0" err="1" smtClean="0"/>
              <a:t>Grondstof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galacturonzuur</a:t>
            </a:r>
            <a:r>
              <a:rPr lang="en-GB" baseline="0" dirty="0" smtClean="0"/>
              <a:t> ca 1,50. 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err="1" smtClean="0"/>
              <a:t>Tegen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2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58DA-513F-40DE-AE8E-A97D9BADD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7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278038" y="4824370"/>
            <a:ext cx="168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3B6F1C"/>
                </a:solidFill>
                <a:latin typeface="Prometo" charset="0"/>
                <a:ea typeface="Prometo" charset="0"/>
                <a:cs typeface="Prometo" charset="0"/>
              </a:defRPr>
            </a:lvl1pPr>
          </a:lstStyle>
          <a:p>
            <a:r>
              <a:rPr lang="nl-NL" dirty="0" err="1"/>
              <a:t>AgriFoodTop</a:t>
            </a:r>
            <a:r>
              <a:rPr lang="nl-NL" dirty="0"/>
              <a:t> Symposium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911598" y="1355502"/>
            <a:ext cx="9173696" cy="65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idx="1"/>
          </p:nvPr>
        </p:nvSpPr>
        <p:spPr>
          <a:xfrm>
            <a:off x="911598" y="2228986"/>
            <a:ext cx="9173696" cy="394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1062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5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2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8"/>
            <a:ext cx="11257061" cy="791650"/>
          </a:xfrm>
        </p:spPr>
        <p:txBody>
          <a:bodyPr/>
          <a:lstStyle/>
          <a:p>
            <a:r>
              <a:rPr lang="en-GB" dirty="0" smtClean="0"/>
              <a:t>Chemical synthesis of HMF from glucose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254224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42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1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73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92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81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76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03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6954" cy="4022067"/>
          </a:xfrm>
          <a:prstGeom prst="rect">
            <a:avLst/>
          </a:prstGeom>
        </p:spPr>
      </p:pic>
      <p:sp>
        <p:nvSpPr>
          <p:cNvPr id="8" name="Rond enkele hoek rechthoek 7"/>
          <p:cNvSpPr/>
          <p:nvPr userDrawn="1"/>
        </p:nvSpPr>
        <p:spPr>
          <a:xfrm flipH="1" flipV="1">
            <a:off x="838194" y="1950942"/>
            <a:ext cx="9546851" cy="432435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157480"/>
            <a:ext cx="1909544" cy="1457962"/>
          </a:xfrm>
          <a:prstGeom prst="rect">
            <a:avLst/>
          </a:prstGeom>
        </p:spPr>
      </p:pic>
      <p:sp>
        <p:nvSpPr>
          <p:cNvPr id="11" name="Rond enkele hoek rechthoek 10"/>
          <p:cNvSpPr/>
          <p:nvPr userDrawn="1"/>
        </p:nvSpPr>
        <p:spPr>
          <a:xfrm>
            <a:off x="10443069" y="5159331"/>
            <a:ext cx="1981201" cy="1206803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20"/>
              </a:lnSpc>
            </a:pPr>
            <a:r>
              <a:rPr lang="nl-NL" sz="28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Zaaien,</a:t>
            </a:r>
          </a:p>
          <a:p>
            <a:pPr>
              <a:lnSpc>
                <a:spcPts val="3220"/>
              </a:lnSpc>
            </a:pPr>
            <a:r>
              <a:rPr lang="nl-NL" sz="2800" b="1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oogsten</a:t>
            </a:r>
            <a:endParaRPr lang="nl-NL" sz="2800" b="1" dirty="0">
              <a:solidFill>
                <a:schemeClr val="bg1"/>
              </a:solidFill>
              <a:latin typeface="Prometo" charset="0"/>
              <a:ea typeface="Prometo" charset="0"/>
              <a:cs typeface="Prometo" charset="0"/>
            </a:endParaRPr>
          </a:p>
          <a:p>
            <a:pPr>
              <a:lnSpc>
                <a:spcPts val="3220"/>
              </a:lnSpc>
            </a:pPr>
            <a:r>
              <a:rPr lang="nl-NL" sz="28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en eten</a:t>
            </a:r>
          </a:p>
        </p:txBody>
      </p:sp>
      <p:sp>
        <p:nvSpPr>
          <p:cNvPr id="12" name="Rond enkele hoek rechthoek 11"/>
          <p:cNvSpPr/>
          <p:nvPr userDrawn="1"/>
        </p:nvSpPr>
        <p:spPr>
          <a:xfrm>
            <a:off x="838196" y="1355503"/>
            <a:ext cx="9546850" cy="600900"/>
          </a:xfrm>
          <a:prstGeom prst="round1Rect">
            <a:avLst/>
          </a:prstGeom>
          <a:solidFill>
            <a:srgbClr val="A1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1598" y="1355502"/>
            <a:ext cx="9173696" cy="65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1598" y="2228986"/>
            <a:ext cx="9173696" cy="394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voettekst 4"/>
          <p:cNvSpPr txBox="1">
            <a:spLocks/>
          </p:cNvSpPr>
          <p:nvPr userDrawn="1"/>
        </p:nvSpPr>
        <p:spPr>
          <a:xfrm>
            <a:off x="167226" y="6420777"/>
            <a:ext cx="1975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950" b="1" i="0" kern="1200">
                <a:solidFill>
                  <a:srgbClr val="3B6F1C"/>
                </a:solidFill>
                <a:latin typeface="Prometo" charset="0"/>
                <a:ea typeface="Prometo" charset="0"/>
                <a:cs typeface="Prome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dirty="0" err="1"/>
              <a:t>AgriFoodTop</a:t>
            </a:r>
            <a:r>
              <a:rPr lang="nl-NL" sz="1100" dirty="0"/>
              <a:t> Symposium</a:t>
            </a:r>
          </a:p>
        </p:txBody>
      </p:sp>
    </p:spTree>
    <p:extLst>
      <p:ext uri="{BB962C8B-B14F-4D97-AF65-F5344CB8AC3E}">
        <p14:creationId xmlns:p14="http://schemas.microsoft.com/office/powerpoint/2010/main" val="3261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82B621"/>
          </a:solidFill>
          <a:latin typeface="Prometo" charset="0"/>
          <a:ea typeface="Prometo" charset="0"/>
          <a:cs typeface="Prome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3" y="-1"/>
            <a:ext cx="12337084" cy="692727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523008" y="0"/>
            <a:ext cx="1794644" cy="4022067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157480"/>
            <a:ext cx="1909544" cy="1457962"/>
          </a:xfrm>
          <a:prstGeom prst="rect">
            <a:avLst/>
          </a:prstGeom>
        </p:spPr>
      </p:pic>
      <p:sp>
        <p:nvSpPr>
          <p:cNvPr id="14" name="Rond enkele hoek rechthoek 13"/>
          <p:cNvSpPr/>
          <p:nvPr/>
        </p:nvSpPr>
        <p:spPr>
          <a:xfrm flipV="1">
            <a:off x="6862615" y="3659501"/>
            <a:ext cx="4560272" cy="1896434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ond enkele hoek rechthoek 14"/>
          <p:cNvSpPr/>
          <p:nvPr/>
        </p:nvSpPr>
        <p:spPr>
          <a:xfrm>
            <a:off x="7249398" y="3655781"/>
            <a:ext cx="4811983" cy="1858612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960"/>
              </a:lnSpc>
            </a:pPr>
            <a:r>
              <a:rPr lang="nl-NL" sz="4800" b="1" dirty="0" err="1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rPr>
              <a:t>AgriFoodTop</a:t>
            </a:r>
            <a:endParaRPr lang="nl-NL" sz="4800" b="1" dirty="0">
              <a:solidFill>
                <a:srgbClr val="82B621"/>
              </a:solidFill>
              <a:latin typeface="Prometo" charset="0"/>
              <a:ea typeface="Prometo" charset="0"/>
              <a:cs typeface="Prometo" charset="0"/>
            </a:endParaRPr>
          </a:p>
          <a:p>
            <a:pPr>
              <a:lnSpc>
                <a:spcPts val="4960"/>
              </a:lnSpc>
            </a:pPr>
            <a:r>
              <a:rPr lang="nl-NL" sz="4800" b="1" dirty="0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rPr>
              <a:t>Symposium</a:t>
            </a:r>
          </a:p>
        </p:txBody>
      </p:sp>
      <p:sp>
        <p:nvSpPr>
          <p:cNvPr id="16" name="Rond enkele hoek rechthoek 15"/>
          <p:cNvSpPr/>
          <p:nvPr/>
        </p:nvSpPr>
        <p:spPr>
          <a:xfrm>
            <a:off x="833518" y="-582733"/>
            <a:ext cx="8522349" cy="486766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9320"/>
              </a:lnSpc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eto" charset="0"/>
                <a:ea typeface="Prometo" charset="0"/>
                <a:cs typeface="Prometo" charset="0"/>
              </a:rPr>
              <a:t>Sustainable packaging materials from agro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eto" charset="0"/>
                <a:ea typeface="Prometo" charset="0"/>
                <a:cs typeface="Prometo" charset="0"/>
              </a:rPr>
              <a:t>side-streams (P</a:t>
            </a:r>
            <a:r>
              <a:rPr lang="nl-N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eto" charset="0"/>
                <a:ea typeface="Prometo" charset="0"/>
                <a:cs typeface="Prometo" charset="0"/>
              </a:rPr>
              <a:t>EFbottle</a:t>
            </a:r>
            <a:r>
              <a:rPr lang="nl-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eto" charset="0"/>
                <a:ea typeface="Prometo" charset="0"/>
                <a:cs typeface="Prometo" charset="0"/>
              </a:rPr>
              <a:t>, AF-12128)</a:t>
            </a:r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eto" charset="0"/>
              <a:ea typeface="Prometo" charset="0"/>
              <a:cs typeface="Prometo" charset="0"/>
            </a:endParaRPr>
          </a:p>
        </p:txBody>
      </p:sp>
      <p:sp>
        <p:nvSpPr>
          <p:cNvPr id="17" name="Rond enkele hoek rechthoek 16"/>
          <p:cNvSpPr/>
          <p:nvPr/>
        </p:nvSpPr>
        <p:spPr>
          <a:xfrm flipH="1">
            <a:off x="988291" y="4950690"/>
            <a:ext cx="5874324" cy="611833"/>
          </a:xfrm>
          <a:prstGeom prst="round1Rect">
            <a:avLst/>
          </a:prstGeom>
          <a:solidFill>
            <a:srgbClr val="A1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ond enkele hoek rechthoek 19"/>
          <p:cNvSpPr/>
          <p:nvPr/>
        </p:nvSpPr>
        <p:spPr>
          <a:xfrm>
            <a:off x="1142640" y="4841791"/>
            <a:ext cx="4811983" cy="65413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960"/>
              </a:lnSpc>
            </a:pPr>
            <a:r>
              <a:rPr lang="nl-NL" sz="2800" b="1" dirty="0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rPr>
              <a:t>7 juni 2017, Wageningen</a:t>
            </a:r>
          </a:p>
        </p:txBody>
      </p:sp>
      <p:sp>
        <p:nvSpPr>
          <p:cNvPr id="18" name="Rechthoek 17"/>
          <p:cNvSpPr/>
          <p:nvPr/>
        </p:nvSpPr>
        <p:spPr>
          <a:xfrm>
            <a:off x="10529789" y="0"/>
            <a:ext cx="1794644" cy="4022067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20" y="157480"/>
            <a:ext cx="1909544" cy="1457962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10523008" y="0"/>
            <a:ext cx="1794644" cy="4022067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157480"/>
            <a:ext cx="1909544" cy="14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60" y="3210994"/>
            <a:ext cx="8716130" cy="1236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274135" y="2829427"/>
            <a:ext cx="4811159" cy="1690679"/>
          </a:xfrm>
          <a:prstGeom prst="roundRect">
            <a:avLst/>
          </a:prstGeom>
          <a:noFill/>
          <a:ln w="38100" cap="flat" cmpd="sng" algn="ctr">
            <a:solidFill>
              <a:srgbClr val="519F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nl-NL" sz="2400" kern="0" smtClean="0">
              <a:solidFill>
                <a:srgbClr val="005172"/>
              </a:solidFill>
              <a:latin typeface="News Gothic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11598" y="1355502"/>
            <a:ext cx="9173696" cy="652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defRPr>
            </a:lvl1pPr>
          </a:lstStyle>
          <a:p>
            <a:r>
              <a:rPr lang="nl-NL" dirty="0" smtClean="0"/>
              <a:t>Polymerisatie tot PEF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442" y="2541719"/>
            <a:ext cx="46538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800" dirty="0">
                <a:latin typeface="Verdana" pitchFamily="34" charset="0"/>
              </a:rPr>
              <a:t>Oxidation of </a:t>
            </a:r>
            <a:r>
              <a:rPr lang="en-GB" sz="2800" dirty="0" err="1">
                <a:latin typeface="Verdana" pitchFamily="34" charset="0"/>
              </a:rPr>
              <a:t>uronic</a:t>
            </a:r>
            <a:r>
              <a:rPr lang="en-GB" sz="2800" dirty="0">
                <a:latin typeface="Verdana" pitchFamily="34" charset="0"/>
              </a:rPr>
              <a:t> acids</a:t>
            </a:r>
            <a:endParaRPr lang="nl-NL" sz="2800" dirty="0" smtClean="0">
              <a:latin typeface="Verdana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34206" y="3593542"/>
            <a:ext cx="3003331" cy="2531207"/>
          </a:xfrm>
          <a:prstGeom prst="roundRect">
            <a:avLst/>
          </a:prstGeom>
          <a:noFill/>
          <a:ln w="38100" cap="flat" cmpd="sng" algn="ctr">
            <a:solidFill>
              <a:srgbClr val="519F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News Gothic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2" y="4275883"/>
            <a:ext cx="7665433" cy="108725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5834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23" y="230189"/>
            <a:ext cx="11105107" cy="6785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55834" y="2096635"/>
            <a:ext cx="8317455" cy="3831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5172"/>
                </a:solidFill>
                <a:latin typeface="Verdana" pitchFamily="34" charset="0"/>
              </a:rPr>
              <a:t>Alkaline oxidation </a:t>
            </a:r>
            <a:r>
              <a:rPr lang="en-GB" dirty="0" smtClean="0">
                <a:solidFill>
                  <a:srgbClr val="005172"/>
                </a:solidFill>
                <a:latin typeface="Verdana" pitchFamily="34" charset="0"/>
              </a:rPr>
              <a:t>: Au on carbon catalysts  are very promising, recyclability and stability are shown; Further research on scaling up using commercial J&amp;M catalyst at </a:t>
            </a:r>
            <a:r>
              <a:rPr lang="en-GB" dirty="0" err="1" smtClean="0">
                <a:solidFill>
                  <a:srgbClr val="005172"/>
                </a:solidFill>
                <a:latin typeface="Verdana" pitchFamily="34" charset="0"/>
              </a:rPr>
              <a:t>Cosun</a:t>
            </a:r>
            <a:endParaRPr lang="en-GB" dirty="0" smtClean="0">
              <a:solidFill>
                <a:srgbClr val="005172"/>
              </a:solidFill>
              <a:latin typeface="Verdana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005172"/>
              </a:solidFill>
              <a:latin typeface="Verdana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005172"/>
              </a:solidFill>
              <a:latin typeface="Verdana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5172"/>
                </a:solidFill>
                <a:latin typeface="Verdana" pitchFamily="34" charset="0"/>
              </a:rPr>
              <a:t>Acidic oxidation: </a:t>
            </a:r>
            <a:r>
              <a:rPr lang="en-GB" dirty="0" smtClean="0">
                <a:solidFill>
                  <a:srgbClr val="005172"/>
                </a:solidFill>
                <a:latin typeface="Verdana" pitchFamily="34" charset="0"/>
              </a:rPr>
              <a:t>Promising route to eliminate the use of base, easy down streaming process, Catalyst recyclability and stability are demonstrated; Further research on a continuous flow system at FBR</a:t>
            </a:r>
          </a:p>
        </p:txBody>
      </p:sp>
    </p:spTree>
    <p:extLst>
      <p:ext uri="{BB962C8B-B14F-4D97-AF65-F5344CB8AC3E}">
        <p14:creationId xmlns:p14="http://schemas.microsoft.com/office/powerpoint/2010/main" val="16285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843" y="2297354"/>
            <a:ext cx="54056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800" dirty="0" smtClean="0">
                <a:latin typeface="Verdana" pitchFamily="34" charset="0"/>
              </a:rPr>
              <a:t>CDH </a:t>
            </a:r>
            <a:r>
              <a:rPr lang="en-GB" sz="2800" dirty="0">
                <a:latin typeface="Verdana" pitchFamily="34" charset="0"/>
              </a:rPr>
              <a:t>of </a:t>
            </a:r>
            <a:r>
              <a:rPr lang="en-GB" sz="2800" dirty="0" err="1">
                <a:latin typeface="Verdana" pitchFamily="34" charset="0"/>
              </a:rPr>
              <a:t>aldaric</a:t>
            </a:r>
            <a:r>
              <a:rPr lang="en-GB" sz="2800" dirty="0">
                <a:latin typeface="Verdana" pitchFamily="34" charset="0"/>
              </a:rPr>
              <a:t> acids to FDCA</a:t>
            </a:r>
            <a:endParaRPr lang="nl-NL" sz="2800" dirty="0" smtClean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2" y="3469849"/>
            <a:ext cx="8205832" cy="11639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586655" y="2924503"/>
            <a:ext cx="3184635" cy="2360714"/>
          </a:xfrm>
          <a:prstGeom prst="roundRect">
            <a:avLst/>
          </a:prstGeom>
          <a:noFill/>
          <a:ln w="38100" cap="flat" cmpd="sng" algn="ctr">
            <a:solidFill>
              <a:srgbClr val="519F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nl-NL" sz="2400" kern="0" smtClean="0">
              <a:solidFill>
                <a:srgbClr val="005172"/>
              </a:solidFill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7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74709"/>
              </p:ext>
            </p:extLst>
          </p:nvPr>
        </p:nvGraphicFramePr>
        <p:xfrm>
          <a:off x="2272684" y="2094823"/>
          <a:ext cx="7137647" cy="322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3" imgW="6427813" imgH="3872070" progId="ChemDraw.Document.6.0">
                  <p:embed/>
                </p:oleObj>
              </mc:Choice>
              <mc:Fallback>
                <p:oleObj name="CS ChemDraw Drawing" r:id="rId3" imgW="6427813" imgH="38720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684" y="2094823"/>
                        <a:ext cx="7137647" cy="322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6571" y="4981844"/>
            <a:ext cx="1707519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Milder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9003" y="3200556"/>
            <a:ext cx="1798890" cy="78483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Benchmark: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Glucose =&gt; FDCA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~54% yield*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80473" y="2008113"/>
            <a:ext cx="2756544" cy="3932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Yield overall: ~ 54 %</a:t>
            </a:r>
            <a:endParaRPr lang="en-GB" sz="1800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314480" y="4615929"/>
            <a:ext cx="2756544" cy="3932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/>
              <a:t>Yield overall: &gt; 72%</a:t>
            </a:r>
            <a:endParaRPr lang="en-GB" sz="1800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167537" y="4237529"/>
            <a:ext cx="752416" cy="1966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000" dirty="0" smtClean="0"/>
              <a:t>(~80%)</a:t>
            </a:r>
          </a:p>
          <a:p>
            <a:pPr marL="0" indent="0">
              <a:buFont typeface="Arial"/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71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aan de </a:t>
            </a:r>
            <a:r>
              <a:rPr lang="nl-NL" dirty="0" smtClean="0"/>
              <a:t>hand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598" y="2024028"/>
            <a:ext cx="9173696" cy="3947977"/>
          </a:xfrm>
        </p:spPr>
        <p:txBody>
          <a:bodyPr>
            <a:normAutofit/>
          </a:bodyPr>
          <a:lstStyle/>
          <a:p>
            <a:r>
              <a:rPr lang="nl-NL" sz="1800" dirty="0" smtClean="0"/>
              <a:t>Cosun zoekt </a:t>
            </a:r>
            <a:r>
              <a:rPr lang="nl-NL" sz="1800" dirty="0" err="1" smtClean="0"/>
              <a:t>verwaardingsmogelijkheden</a:t>
            </a:r>
            <a:r>
              <a:rPr lang="nl-NL" sz="1800" dirty="0" smtClean="0"/>
              <a:t> voor haar jaarlijkse reststroom van ca. 1 </a:t>
            </a:r>
            <a:r>
              <a:rPr lang="nl-NL" sz="1800" dirty="0" err="1" smtClean="0"/>
              <a:t>Mton</a:t>
            </a:r>
            <a:r>
              <a:rPr lang="nl-NL" sz="1800" dirty="0" smtClean="0"/>
              <a:t> suikerbietenpulp.</a:t>
            </a:r>
            <a:br>
              <a:rPr lang="nl-NL" sz="1800" dirty="0" smtClean="0"/>
            </a:br>
            <a:r>
              <a:rPr lang="nl-NL" sz="1800" dirty="0" smtClean="0"/>
              <a:t>Het vervallen van het suikerquotum in de EU dit jaar vergroot het belang daarvan. </a:t>
            </a:r>
            <a:endParaRPr lang="nl-NL" sz="1800" dirty="0"/>
          </a:p>
          <a:p>
            <a:r>
              <a:rPr lang="nl-NL" sz="1800" dirty="0" err="1" smtClean="0"/>
              <a:t>Refresco</a:t>
            </a:r>
            <a:r>
              <a:rPr lang="nl-NL" sz="1800" dirty="0" smtClean="0"/>
              <a:t> heeft belangstelling voor biobased verpakkingen, met name ter vervanging van PET(flessen).</a:t>
            </a:r>
          </a:p>
          <a:p>
            <a:r>
              <a:rPr lang="nl-NL" sz="1800" dirty="0"/>
              <a:t>De </a:t>
            </a:r>
            <a:r>
              <a:rPr lang="nl-NL" sz="1800" dirty="0" err="1"/>
              <a:t>pectines</a:t>
            </a:r>
            <a:r>
              <a:rPr lang="nl-NL" sz="1800" dirty="0"/>
              <a:t> in die reststroom bevatten suikers die geschikt lijken om bouwstenen voor polymeren van te maken die PET kunnen vervangen.</a:t>
            </a:r>
          </a:p>
          <a:p>
            <a:endParaRPr lang="nl-NL" sz="1800" dirty="0" smtClean="0"/>
          </a:p>
        </p:txBody>
      </p:sp>
      <p:pic>
        <p:nvPicPr>
          <p:cNvPr id="1026" name="Picture 2" descr="http://www.wur.nl/upload_mm/1/0/6/e3034bfb-50c5-4f6b-a15d-618bfd9ad2ca_suikerbiet_sh_166173944_03ad84a9_49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82" y="4106916"/>
            <a:ext cx="4084941" cy="27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nt.files.wordpress.com/2012/05/pet-bottles-5-colo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63" y="4106915"/>
            <a:ext cx="2751083" cy="27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</a:t>
            </a:r>
            <a:r>
              <a:rPr lang="nl-NL" dirty="0" smtClean="0"/>
              <a:t>gedaan?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1800" dirty="0" smtClean="0"/>
              <a:t>In dit project (‘</a:t>
            </a:r>
            <a:r>
              <a:rPr lang="nl-NL" sz="1800" dirty="0" err="1" smtClean="0"/>
              <a:t>PEFbottle</a:t>
            </a:r>
            <a:r>
              <a:rPr lang="nl-NL" sz="1800" dirty="0" smtClean="0"/>
              <a:t>’) is specifiek gekeken naar de haalbaarheid om galacturonzuur te isoleren uit (bieten)pectine en dit vervolgens om te zetten in </a:t>
            </a:r>
            <a:r>
              <a:rPr lang="nl-NL" sz="1800" dirty="0" err="1" smtClean="0"/>
              <a:t>furaandicarbonzuur</a:t>
            </a:r>
            <a:r>
              <a:rPr lang="nl-NL" sz="1800" dirty="0" smtClean="0"/>
              <a:t>. Dit FDCA is een van de twee bouwstenen waaruit het PET-alternatief PEF wordt gemaakt. 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Het FDCA is vervolgens gebruikt om PEF te maken en daar de eigenschappen van te bepalen. </a:t>
            </a:r>
            <a:endParaRPr lang="nl-NL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51" y="3255281"/>
            <a:ext cx="7337484" cy="21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</a:t>
            </a:r>
            <a:r>
              <a:rPr lang="nl-NL" dirty="0" smtClean="0"/>
              <a:t>is er gedaan (II) – wie deden er mee?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598" y="1960964"/>
            <a:ext cx="9173696" cy="3947977"/>
          </a:xfrm>
        </p:spPr>
        <p:txBody>
          <a:bodyPr>
            <a:normAutofit/>
          </a:bodyPr>
          <a:lstStyle/>
          <a:p>
            <a:r>
              <a:rPr lang="nl-NL" sz="1800" dirty="0" smtClean="0"/>
              <a:t>Cosun heeft onderzoek verricht naar de efficiënte isolatie van pectine en de suiker galacturonzuur daarin. </a:t>
            </a:r>
          </a:p>
          <a:p>
            <a:r>
              <a:rPr lang="nl-NL" sz="1800" dirty="0" smtClean="0"/>
              <a:t>WFBR en Cosun hebben samen onderzoek verricht naar de (meerstaps) conversie van dat galacturonzuur tot </a:t>
            </a:r>
            <a:r>
              <a:rPr lang="nl-NL" sz="1800" dirty="0" err="1" smtClean="0"/>
              <a:t>galactaar</a:t>
            </a:r>
            <a:r>
              <a:rPr lang="nl-NL" sz="1800" dirty="0" err="1" smtClean="0"/>
              <a:t>zuur</a:t>
            </a:r>
            <a:r>
              <a:rPr lang="nl-NL" sz="1800" dirty="0" smtClean="0"/>
              <a:t>; en WFBR aansluitend t/m </a:t>
            </a:r>
            <a:r>
              <a:rPr lang="nl-NL" sz="1800" dirty="0" smtClean="0"/>
              <a:t>FDCA resp. PEF. </a:t>
            </a:r>
            <a:endParaRPr lang="nl-NL" sz="1800" dirty="0" smtClean="0"/>
          </a:p>
          <a:p>
            <a:r>
              <a:rPr lang="nl-NL" sz="1800" dirty="0" smtClean="0"/>
              <a:t>WFBR heeft onderzoek verricht naar de materiaaleigenschappen van PEF dat met dit FDCA gemaakt is (</a:t>
            </a:r>
            <a:r>
              <a:rPr lang="nl-NL" sz="1800" dirty="0" err="1" smtClean="0"/>
              <a:t>obv</a:t>
            </a:r>
            <a:r>
              <a:rPr lang="nl-NL" sz="1800" dirty="0" smtClean="0"/>
              <a:t> de cash bijdrage van </a:t>
            </a:r>
            <a:r>
              <a:rPr lang="nl-NL" sz="1800" dirty="0" err="1" smtClean="0"/>
              <a:t>Refresco</a:t>
            </a:r>
            <a:r>
              <a:rPr lang="nl-NL" sz="1800" dirty="0" smtClean="0"/>
              <a:t>). </a:t>
            </a:r>
            <a:endParaRPr lang="nl-NL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89" y="3736410"/>
            <a:ext cx="7337484" cy="21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36683" y="5828160"/>
            <a:ext cx="3925614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1469" y="5619845"/>
            <a:ext cx="193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</a:t>
            </a:r>
            <a:r>
              <a:rPr lang="en-GB" dirty="0" err="1" smtClean="0"/>
              <a:t>osun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90697" y="5984096"/>
            <a:ext cx="4574626" cy="81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81247" y="5799430"/>
            <a:ext cx="193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WFBR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69071" y="5944258"/>
            <a:ext cx="193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Refresco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62297" y="6144690"/>
            <a:ext cx="3203026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09069"/>
              </p:ext>
            </p:extLst>
          </p:nvPr>
        </p:nvGraphicFramePr>
        <p:xfrm>
          <a:off x="2272684" y="2094823"/>
          <a:ext cx="7137647" cy="322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S ChemDraw Drawing" r:id="rId4" imgW="6427813" imgH="3872070" progId="ChemDraw.Document.6.0">
                  <p:embed/>
                </p:oleObj>
              </mc:Choice>
              <mc:Fallback>
                <p:oleObj name="CS ChemDraw Drawing" r:id="rId4" imgW="6427813" imgH="38720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684" y="2094823"/>
                        <a:ext cx="7137647" cy="322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8319" y="4995337"/>
            <a:ext cx="1707519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Milder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9003" y="3200556"/>
            <a:ext cx="1798890" cy="78483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Benchmark: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Glucose =&gt; FDCA</a:t>
            </a:r>
          </a:p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~54% yield*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80473" y="2008113"/>
            <a:ext cx="2756544" cy="3932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Yield overall: ~ 54 %</a:t>
            </a:r>
            <a:endParaRPr lang="en-GB" sz="1800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314480" y="4615929"/>
            <a:ext cx="2756544" cy="3932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/>
              <a:t>Yield overall: &gt; 72%</a:t>
            </a:r>
            <a:endParaRPr lang="en-GB" sz="1800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167537" y="4237529"/>
            <a:ext cx="752416" cy="1966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meto" charset="0"/>
                <a:ea typeface="Prometo" charset="0"/>
                <a:cs typeface="Prome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000" dirty="0" smtClean="0"/>
              <a:t>(~80%)</a:t>
            </a:r>
          </a:p>
          <a:p>
            <a:pPr marL="0" indent="0">
              <a:buFont typeface="Arial"/>
              <a:buNone/>
            </a:pPr>
            <a:endParaRPr lang="en-GB" sz="9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11598" y="1355502"/>
            <a:ext cx="9173696" cy="652556"/>
          </a:xfrm>
        </p:spPr>
        <p:txBody>
          <a:bodyPr/>
          <a:lstStyle/>
          <a:p>
            <a:r>
              <a:rPr lang="nl-NL" dirty="0" smtClean="0"/>
              <a:t>De chemische uitdaging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4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</a:t>
            </a:r>
            <a:r>
              <a:rPr lang="nl-NL" dirty="0" smtClean="0"/>
              <a:t>op (1)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Voor de conversie van galacturonzuur naar </a:t>
            </a:r>
            <a:r>
              <a:rPr lang="nl-NL" sz="1800" dirty="0" err="1" smtClean="0"/>
              <a:t>galactaarzuur</a:t>
            </a:r>
            <a:r>
              <a:rPr lang="nl-NL" sz="1800" dirty="0" smtClean="0"/>
              <a:t> zijn opschaalbare, (semi)</a:t>
            </a:r>
            <a:r>
              <a:rPr lang="nl-NL" sz="1800" dirty="0" err="1" smtClean="0"/>
              <a:t>quantitatieve</a:t>
            </a:r>
            <a:r>
              <a:rPr lang="nl-NL" sz="1800" dirty="0" smtClean="0"/>
              <a:t> omzettingsmethoden ontwikkeld en is de patentpositie versterkt 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(2 nieuwe aanvragen).</a:t>
            </a:r>
            <a:br>
              <a:rPr lang="nl-NL" sz="1800" dirty="0" smtClean="0"/>
            </a:br>
            <a:endParaRPr lang="nl-NL" sz="1800" dirty="0" smtClean="0"/>
          </a:p>
          <a:p>
            <a:r>
              <a:rPr lang="nl-NL" sz="1800" dirty="0" smtClean="0"/>
              <a:t>De conversie van galacturonzuur naar FDCA kon, na intensief onderzoek, worden verhoogd van 50-55% naar &gt; 72% </a:t>
            </a: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  <a:p>
            <a:r>
              <a:rPr lang="nl-NL" sz="1800" dirty="0" smtClean="0"/>
              <a:t>Van dit FDCA is PEF gemaakt met hoge </a:t>
            </a:r>
            <a:r>
              <a:rPr lang="nl-NL" sz="1800" dirty="0" err="1" smtClean="0"/>
              <a:t>molmassa</a:t>
            </a:r>
            <a:r>
              <a:rPr lang="nl-NL" sz="1800" dirty="0" smtClean="0"/>
              <a:t> (tot 30 </a:t>
            </a:r>
            <a:r>
              <a:rPr lang="nl-NL" sz="1800" dirty="0" err="1"/>
              <a:t>k</a:t>
            </a:r>
            <a:r>
              <a:rPr lang="nl-NL" sz="1800" dirty="0" err="1" smtClean="0"/>
              <a:t>Da</a:t>
            </a:r>
            <a:r>
              <a:rPr lang="nl-NL" sz="1800" dirty="0" smtClean="0"/>
              <a:t>) en zuiverheid en dit materiaal vertoont de gewenste barrière-eigenschappen</a:t>
            </a:r>
            <a:r>
              <a:rPr lang="nl-NL" sz="1800" dirty="0" smtClean="0"/>
              <a:t>.</a:t>
            </a:r>
            <a:br>
              <a:rPr lang="nl-NL" sz="1800" dirty="0" smtClean="0"/>
            </a:br>
            <a:endParaRPr lang="nl-NL" sz="1800" dirty="0" smtClean="0"/>
          </a:p>
        </p:txBody>
      </p:sp>
      <p:pic>
        <p:nvPicPr>
          <p:cNvPr id="4" name="Picture 3" descr="M:\Presentaties\SS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3"/>
          <a:stretch/>
        </p:blipFill>
        <p:spPr bwMode="auto">
          <a:xfrm>
            <a:off x="6841995" y="0"/>
            <a:ext cx="2518133" cy="20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</a:t>
            </a:r>
            <a:r>
              <a:rPr lang="nl-NL" dirty="0" smtClean="0"/>
              <a:t>op (2)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De kostprijs van het FDCA uit 2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generatie bietenpulp ligt hoger dan die van FDCA dat uit 1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generatie suikers (glucose/fructose) wordt gemaakt (het Avantium YXY proces). Dit komt met name door de grondstofprijs van het galacturonzuur.</a:t>
            </a:r>
            <a:br>
              <a:rPr lang="nl-NL" sz="1800" dirty="0" smtClean="0"/>
            </a:br>
            <a:endParaRPr lang="nl-NL" sz="1800" dirty="0" smtClean="0"/>
          </a:p>
          <a:p>
            <a:r>
              <a:rPr lang="nl-NL" sz="1800" dirty="0" smtClean="0"/>
              <a:t>Voor Cosun is het prijsverschil reden om niet nader in te zetten op FDCA. </a:t>
            </a:r>
            <a:br>
              <a:rPr lang="nl-NL" sz="1800" dirty="0" smtClean="0"/>
            </a:br>
            <a:r>
              <a:rPr lang="nl-NL" sz="1800" dirty="0" smtClean="0"/>
              <a:t>Cosun gaat wel verder met twee </a:t>
            </a:r>
            <a:r>
              <a:rPr lang="nl-NL" sz="1800" dirty="0" err="1" smtClean="0"/>
              <a:t>intermediairen</a:t>
            </a:r>
            <a:r>
              <a:rPr lang="nl-NL" sz="1800" dirty="0" smtClean="0"/>
              <a:t> uit dit project:</a:t>
            </a:r>
          </a:p>
          <a:p>
            <a:pPr lvl="1"/>
            <a:r>
              <a:rPr lang="nl-NL" sz="1800" dirty="0"/>
              <a:t>Pectine (o.a. in TKI-AF </a:t>
            </a:r>
            <a:r>
              <a:rPr lang="nl-NL" sz="1800" dirty="0" smtClean="0"/>
              <a:t>14263: Non-food toepassingen voor pectine uit suikerbietenpulp)</a:t>
            </a:r>
          </a:p>
          <a:p>
            <a:pPr lvl="1"/>
            <a:r>
              <a:rPr lang="nl-NL" sz="1800" dirty="0" err="1" smtClean="0"/>
              <a:t>Galactaarzuur</a:t>
            </a:r>
            <a:r>
              <a:rPr lang="nl-NL" sz="1800" dirty="0" smtClean="0"/>
              <a:t> </a:t>
            </a:r>
            <a:r>
              <a:rPr lang="nl-NL" sz="1800" dirty="0" smtClean="0"/>
              <a:t>(o.a. BBI Pulp2Value</a:t>
            </a:r>
            <a:r>
              <a:rPr lang="nl-NL" sz="1800" dirty="0" smtClean="0"/>
              <a:t>)</a:t>
            </a:r>
            <a:endParaRPr lang="nl-NL" sz="1800" dirty="0" smtClean="0"/>
          </a:p>
          <a:p>
            <a:pPr lvl="1"/>
            <a:endParaRPr lang="nl-NL" sz="1800" dirty="0" smtClean="0"/>
          </a:p>
          <a:p>
            <a:r>
              <a:rPr lang="nl-NL" sz="1800" dirty="0" err="1" smtClean="0"/>
              <a:t>Refresco</a:t>
            </a:r>
            <a:r>
              <a:rPr lang="nl-NL" sz="1800" dirty="0" smtClean="0"/>
              <a:t> </a:t>
            </a:r>
            <a:r>
              <a:rPr lang="nl-NL" sz="1800" dirty="0" smtClean="0"/>
              <a:t>vindt de hogere prijs </a:t>
            </a:r>
            <a:r>
              <a:rPr lang="nl-NL" sz="1800" dirty="0"/>
              <a:t>van </a:t>
            </a:r>
            <a:r>
              <a:rPr lang="nl-NL" sz="1800" dirty="0" smtClean="0"/>
              <a:t>PEF </a:t>
            </a:r>
            <a:r>
              <a:rPr lang="nl-NL" sz="1800" dirty="0" smtClean="0"/>
              <a:t>o.b.v. </a:t>
            </a:r>
            <a:r>
              <a:rPr lang="nl-NL" sz="1800" dirty="0" smtClean="0"/>
              <a:t>2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generatie FDCA wel acceptabel voor specifieke </a:t>
            </a:r>
            <a:r>
              <a:rPr lang="nl-NL" sz="1800" dirty="0" smtClean="0"/>
              <a:t>productsegmenten </a:t>
            </a:r>
            <a:r>
              <a:rPr lang="nl-NL" sz="1800" dirty="0" smtClean="0"/>
              <a:t>en zet in op vervolgonderzoek richting opschaling (TKI-AF 15233 </a:t>
            </a:r>
            <a:r>
              <a:rPr lang="nl-NL" sz="1800" dirty="0" err="1" smtClean="0"/>
              <a:t>PEFpack</a:t>
            </a:r>
            <a:r>
              <a:rPr lang="nl-NL" sz="1800" dirty="0" smtClean="0"/>
              <a:t>)</a:t>
            </a:r>
            <a:endParaRPr lang="nl-NL" sz="1800" dirty="0"/>
          </a:p>
        </p:txBody>
      </p:sp>
      <p:pic>
        <p:nvPicPr>
          <p:cNvPr id="4" name="Picture 3" descr="M:\Presentaties\SS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3"/>
          <a:stretch/>
        </p:blipFill>
        <p:spPr bwMode="auto">
          <a:xfrm>
            <a:off x="6841995" y="0"/>
            <a:ext cx="2518133" cy="20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deden er </a:t>
            </a:r>
            <a:r>
              <a:rPr lang="nl-NL" dirty="0" smtClean="0"/>
              <a:t>mee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Cosun</a:t>
            </a:r>
          </a:p>
          <a:p>
            <a:r>
              <a:rPr lang="nl-NL" sz="1800" dirty="0" err="1" smtClean="0"/>
              <a:t>Refresco</a:t>
            </a:r>
            <a:endParaRPr lang="nl-NL" sz="1800" dirty="0" smtClean="0"/>
          </a:p>
          <a:p>
            <a:r>
              <a:rPr lang="nl-NL" sz="1800" dirty="0" smtClean="0"/>
              <a:t>WFBR</a:t>
            </a:r>
          </a:p>
          <a:p>
            <a:r>
              <a:rPr lang="nl-NL" sz="1800" dirty="0" err="1" smtClean="0"/>
              <a:t>NorthSea</a:t>
            </a:r>
            <a:r>
              <a:rPr lang="nl-NL" sz="1800" dirty="0" smtClean="0"/>
              <a:t> Weed (zeewier als alternatieve bron van </a:t>
            </a:r>
            <a:r>
              <a:rPr lang="nl-NL" sz="1800" dirty="0" err="1" smtClean="0"/>
              <a:t>uronzuren</a:t>
            </a:r>
            <a:r>
              <a:rPr lang="nl-NL" sz="1800" dirty="0" smtClean="0"/>
              <a:t>)</a:t>
            </a:r>
          </a:p>
          <a:p>
            <a:r>
              <a:rPr lang="nl-NL" sz="1800" dirty="0" smtClean="0"/>
              <a:t>(Johnson </a:t>
            </a:r>
            <a:r>
              <a:rPr lang="nl-NL" sz="1800" dirty="0" err="1" smtClean="0"/>
              <a:t>Matthey</a:t>
            </a:r>
            <a:r>
              <a:rPr lang="nl-NL" sz="1800" dirty="0" smtClean="0"/>
              <a:t>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1231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04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4654</TotalTime>
  <Words>586</Words>
  <Application>Microsoft Office PowerPoint</Application>
  <PresentationFormat>Aangepast</PresentationFormat>
  <Paragraphs>77</Paragraphs>
  <Slides>15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Office-thema</vt:lpstr>
      <vt:lpstr>CS ChemDraw Drawing</vt:lpstr>
      <vt:lpstr>PowerPoint-presentatie</vt:lpstr>
      <vt:lpstr>Wat is er aan de hand ?</vt:lpstr>
      <vt:lpstr>Wat is er gedaan?</vt:lpstr>
      <vt:lpstr>Wat is er gedaan (II) – wie deden er mee?</vt:lpstr>
      <vt:lpstr>De chemische uitdaging</vt:lpstr>
      <vt:lpstr>Wat levert het op (1) ?</vt:lpstr>
      <vt:lpstr>Wat levert het op (2) ?</vt:lpstr>
      <vt:lpstr>Wie deden er mee</vt:lpstr>
      <vt:lpstr>Vragen?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Boris van der Loos</dc:creator>
  <cp:lastModifiedBy>Arie</cp:lastModifiedBy>
  <cp:revision>55</cp:revision>
  <cp:lastPrinted>2017-06-07T06:19:59Z</cp:lastPrinted>
  <dcterms:created xsi:type="dcterms:W3CDTF">2017-04-06T13:23:16Z</dcterms:created>
  <dcterms:modified xsi:type="dcterms:W3CDTF">2017-06-07T06:25:06Z</dcterms:modified>
</cp:coreProperties>
</file>